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Lst>
  <p:sldSz cx="10160000" cy="7620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355600" rtl="0" fontAlgn="auto" latinLnBrk="0" hangingPunct="0">
      <a:lnSpc>
        <a:spcPct val="90000"/>
      </a:lnSpc>
      <a:spcBef>
        <a:spcPts val="900"/>
      </a:spcBef>
      <a:spcAft>
        <a:spcPts val="0"/>
      </a:spcAft>
      <a:buClrTx/>
      <a:buSzTx/>
      <a:buFontTx/>
      <a:buNone/>
      <a:tabLst/>
      <a:defRPr kumimoji="0" sz="1800" b="1" i="1" u="none" strike="noStrike" cap="none" spc="-36" normalizeH="0" baseline="0">
        <a:ln>
          <a:noFill/>
        </a:ln>
        <a:solidFill>
          <a:srgbClr val="80084E"/>
        </a:solidFill>
        <a:effectLst/>
        <a:uFillTx/>
        <a:latin typeface="Verdana"/>
        <a:ea typeface="Verdana"/>
        <a:cs typeface="Verdana"/>
        <a:sym typeface="Verdana"/>
      </a:defRPr>
    </a:lvl1pPr>
    <a:lvl2pPr marL="0" marR="0" indent="0" algn="l" defTabSz="355600" rtl="0" fontAlgn="auto" latinLnBrk="0" hangingPunct="0">
      <a:lnSpc>
        <a:spcPct val="90000"/>
      </a:lnSpc>
      <a:spcBef>
        <a:spcPts val="900"/>
      </a:spcBef>
      <a:spcAft>
        <a:spcPts val="0"/>
      </a:spcAft>
      <a:buClrTx/>
      <a:buSzTx/>
      <a:buFontTx/>
      <a:buNone/>
      <a:tabLst/>
      <a:defRPr kumimoji="0" sz="1800" b="1" i="1" u="none" strike="noStrike" cap="none" spc="-36" normalizeH="0" baseline="0">
        <a:ln>
          <a:noFill/>
        </a:ln>
        <a:solidFill>
          <a:srgbClr val="80084E"/>
        </a:solidFill>
        <a:effectLst/>
        <a:uFillTx/>
        <a:latin typeface="Verdana"/>
        <a:ea typeface="Verdana"/>
        <a:cs typeface="Verdana"/>
        <a:sym typeface="Verdana"/>
      </a:defRPr>
    </a:lvl2pPr>
    <a:lvl3pPr marL="0" marR="0" indent="317500" algn="l" defTabSz="355600" rtl="0" fontAlgn="auto" latinLnBrk="0" hangingPunct="0">
      <a:lnSpc>
        <a:spcPct val="90000"/>
      </a:lnSpc>
      <a:spcBef>
        <a:spcPts val="900"/>
      </a:spcBef>
      <a:spcAft>
        <a:spcPts val="0"/>
      </a:spcAft>
      <a:buClrTx/>
      <a:buSzTx/>
      <a:buFontTx/>
      <a:buNone/>
      <a:tabLst/>
      <a:defRPr kumimoji="0" sz="1800" b="1" i="1" u="none" strike="noStrike" cap="none" spc="-36" normalizeH="0" baseline="0">
        <a:ln>
          <a:noFill/>
        </a:ln>
        <a:solidFill>
          <a:srgbClr val="80084E"/>
        </a:solidFill>
        <a:effectLst/>
        <a:uFillTx/>
        <a:latin typeface="Verdana"/>
        <a:ea typeface="Verdana"/>
        <a:cs typeface="Verdana"/>
        <a:sym typeface="Verdana"/>
      </a:defRPr>
    </a:lvl3pPr>
    <a:lvl4pPr marL="0" marR="0" indent="635000" algn="l" defTabSz="355600" rtl="0" fontAlgn="auto" latinLnBrk="0" hangingPunct="0">
      <a:lnSpc>
        <a:spcPct val="90000"/>
      </a:lnSpc>
      <a:spcBef>
        <a:spcPts val="900"/>
      </a:spcBef>
      <a:spcAft>
        <a:spcPts val="0"/>
      </a:spcAft>
      <a:buClrTx/>
      <a:buSzTx/>
      <a:buFontTx/>
      <a:buNone/>
      <a:tabLst/>
      <a:defRPr kumimoji="0" sz="1800" b="1" i="1" u="none" strike="noStrike" cap="none" spc="-36" normalizeH="0" baseline="0">
        <a:ln>
          <a:noFill/>
        </a:ln>
        <a:solidFill>
          <a:srgbClr val="80084E"/>
        </a:solidFill>
        <a:effectLst/>
        <a:uFillTx/>
        <a:latin typeface="Verdana"/>
        <a:ea typeface="Verdana"/>
        <a:cs typeface="Verdana"/>
        <a:sym typeface="Verdana"/>
      </a:defRPr>
    </a:lvl4pPr>
    <a:lvl5pPr marL="0" marR="0" indent="952500" algn="l" defTabSz="355600" rtl="0" fontAlgn="auto" latinLnBrk="0" hangingPunct="0">
      <a:lnSpc>
        <a:spcPct val="90000"/>
      </a:lnSpc>
      <a:spcBef>
        <a:spcPts val="900"/>
      </a:spcBef>
      <a:spcAft>
        <a:spcPts val="0"/>
      </a:spcAft>
      <a:buClrTx/>
      <a:buSzTx/>
      <a:buFontTx/>
      <a:buNone/>
      <a:tabLst/>
      <a:defRPr kumimoji="0" sz="1800" b="1" i="1" u="none" strike="noStrike" cap="none" spc="-36" normalizeH="0" baseline="0">
        <a:ln>
          <a:noFill/>
        </a:ln>
        <a:solidFill>
          <a:srgbClr val="80084E"/>
        </a:solidFill>
        <a:effectLst/>
        <a:uFillTx/>
        <a:latin typeface="Verdana"/>
        <a:ea typeface="Verdana"/>
        <a:cs typeface="Verdana"/>
        <a:sym typeface="Verdana"/>
      </a:defRPr>
    </a:lvl5pPr>
    <a:lvl6pPr marL="0" marR="0" indent="1270000" algn="l" defTabSz="355600" rtl="0" fontAlgn="auto" latinLnBrk="0" hangingPunct="0">
      <a:lnSpc>
        <a:spcPct val="90000"/>
      </a:lnSpc>
      <a:spcBef>
        <a:spcPts val="900"/>
      </a:spcBef>
      <a:spcAft>
        <a:spcPts val="0"/>
      </a:spcAft>
      <a:buClrTx/>
      <a:buSzTx/>
      <a:buFontTx/>
      <a:buNone/>
      <a:tabLst/>
      <a:defRPr kumimoji="0" sz="1800" b="1" i="1" u="none" strike="noStrike" cap="none" spc="-36" normalizeH="0" baseline="0">
        <a:ln>
          <a:noFill/>
        </a:ln>
        <a:solidFill>
          <a:srgbClr val="80084E"/>
        </a:solidFill>
        <a:effectLst/>
        <a:uFillTx/>
        <a:latin typeface="Verdana"/>
        <a:ea typeface="Verdana"/>
        <a:cs typeface="Verdana"/>
        <a:sym typeface="Verdana"/>
      </a:defRPr>
    </a:lvl6pPr>
    <a:lvl7pPr marL="0" marR="0" indent="1587500" algn="l" defTabSz="355600" rtl="0" fontAlgn="auto" latinLnBrk="0" hangingPunct="0">
      <a:lnSpc>
        <a:spcPct val="90000"/>
      </a:lnSpc>
      <a:spcBef>
        <a:spcPts val="900"/>
      </a:spcBef>
      <a:spcAft>
        <a:spcPts val="0"/>
      </a:spcAft>
      <a:buClrTx/>
      <a:buSzTx/>
      <a:buFontTx/>
      <a:buNone/>
      <a:tabLst/>
      <a:defRPr kumimoji="0" sz="1800" b="1" i="1" u="none" strike="noStrike" cap="none" spc="-36" normalizeH="0" baseline="0">
        <a:ln>
          <a:noFill/>
        </a:ln>
        <a:solidFill>
          <a:srgbClr val="80084E"/>
        </a:solidFill>
        <a:effectLst/>
        <a:uFillTx/>
        <a:latin typeface="Verdana"/>
        <a:ea typeface="Verdana"/>
        <a:cs typeface="Verdana"/>
        <a:sym typeface="Verdana"/>
      </a:defRPr>
    </a:lvl7pPr>
    <a:lvl8pPr marL="0" marR="0" indent="1905000" algn="l" defTabSz="355600" rtl="0" fontAlgn="auto" latinLnBrk="0" hangingPunct="0">
      <a:lnSpc>
        <a:spcPct val="90000"/>
      </a:lnSpc>
      <a:spcBef>
        <a:spcPts val="900"/>
      </a:spcBef>
      <a:spcAft>
        <a:spcPts val="0"/>
      </a:spcAft>
      <a:buClrTx/>
      <a:buSzTx/>
      <a:buFontTx/>
      <a:buNone/>
      <a:tabLst/>
      <a:defRPr kumimoji="0" sz="1800" b="1" i="1" u="none" strike="noStrike" cap="none" spc="-36" normalizeH="0" baseline="0">
        <a:ln>
          <a:noFill/>
        </a:ln>
        <a:solidFill>
          <a:srgbClr val="80084E"/>
        </a:solidFill>
        <a:effectLst/>
        <a:uFillTx/>
        <a:latin typeface="Verdana"/>
        <a:ea typeface="Verdana"/>
        <a:cs typeface="Verdana"/>
        <a:sym typeface="Verdana"/>
      </a:defRPr>
    </a:lvl8pPr>
    <a:lvl9pPr marL="0" marR="0" indent="2222500" algn="l" defTabSz="355600" rtl="0" fontAlgn="auto" latinLnBrk="0" hangingPunct="0">
      <a:lnSpc>
        <a:spcPct val="90000"/>
      </a:lnSpc>
      <a:spcBef>
        <a:spcPts val="900"/>
      </a:spcBef>
      <a:spcAft>
        <a:spcPts val="0"/>
      </a:spcAft>
      <a:buClrTx/>
      <a:buSzTx/>
      <a:buFontTx/>
      <a:buNone/>
      <a:tabLst/>
      <a:defRPr kumimoji="0" sz="1800" b="1" i="1" u="none" strike="noStrike" cap="none" spc="-36" normalizeH="0" baseline="0">
        <a:ln>
          <a:noFill/>
        </a:ln>
        <a:solidFill>
          <a:srgbClr val="80084E"/>
        </a:solidFill>
        <a:effectLst/>
        <a:uFillTx/>
        <a:latin typeface="Verdana"/>
        <a:ea typeface="Verdana"/>
        <a:cs typeface="Verdana"/>
        <a:sym typeface="Verdan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Ref idx="minor">
          <a:srgbClr val="6D6A67"/>
        </a:fontRef>
        <a:srgbClr val="6D6A67"/>
      </a:tcTxStyle>
      <a:tcStyle>
        <a:tcBdr>
          <a:left>
            <a:ln w="12700" cap="flat">
              <a:solidFill>
                <a:srgbClr val="7695B6"/>
              </a:solidFill>
              <a:prstDash val="solid"/>
              <a:miter lim="400000"/>
            </a:ln>
          </a:left>
          <a:right>
            <a:ln w="12700" cap="flat">
              <a:solidFill>
                <a:srgbClr val="7695B6"/>
              </a:solidFill>
              <a:prstDash val="solid"/>
              <a:miter lim="400000"/>
            </a:ln>
          </a:right>
          <a:top>
            <a:ln w="12700" cap="flat">
              <a:solidFill>
                <a:srgbClr val="7695B6"/>
              </a:solidFill>
              <a:prstDash val="solid"/>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solidFill>
                <a:srgbClr val="7695B6"/>
              </a:solidFill>
              <a:prstDash val="solid"/>
              <a:miter lim="400000"/>
            </a:ln>
          </a:insideV>
        </a:tcBdr>
        <a:fill>
          <a:noFill/>
        </a:fill>
      </a:tcStyle>
    </a:wholeTbl>
    <a:band2H>
      <a:tcTxStyle/>
      <a:tcStyle>
        <a:tcBdr/>
        <a:fill>
          <a:solidFill>
            <a:srgbClr val="C5C7C9">
              <a:alpha val="30000"/>
            </a:srgbClr>
          </a:solidFill>
        </a:fill>
      </a:tcStyle>
    </a:band2H>
    <a:firstCol>
      <a:tcTxStyle>
        <a:fontRef idx="minor">
          <a:srgbClr val="F6F4EF"/>
        </a:fontRef>
        <a:srgbClr val="F6F4EF"/>
      </a:tcTxStyle>
      <a:tcStyle>
        <a:tcBdr>
          <a:left>
            <a:ln w="12700" cap="flat">
              <a:solidFill>
                <a:srgbClr val="7695B6"/>
              </a:solidFill>
              <a:prstDash val="solid"/>
              <a:miter lim="400000"/>
            </a:ln>
          </a:left>
          <a:right>
            <a:ln w="12700" cap="flat">
              <a:noFill/>
              <a:miter lim="400000"/>
            </a:ln>
          </a:right>
          <a:top>
            <a:ln w="12700" cap="flat">
              <a:solidFill>
                <a:srgbClr val="D6D3CB">
                  <a:alpha val="85000"/>
                </a:srgbClr>
              </a:solidFill>
              <a:prstDash val="solid"/>
              <a:miter lim="400000"/>
            </a:ln>
          </a:top>
          <a:bottom>
            <a:ln w="12700" cap="flat">
              <a:solidFill>
                <a:srgbClr val="D6D3CB">
                  <a:alpha val="85000"/>
                </a:srgbClr>
              </a:solidFill>
              <a:prstDash val="solid"/>
              <a:miter lim="400000"/>
            </a:ln>
          </a:bottom>
          <a:insideH>
            <a:ln w="12700" cap="flat">
              <a:solidFill>
                <a:srgbClr val="D6D3CB">
                  <a:alpha val="85000"/>
                </a:srgbClr>
              </a:solidFill>
              <a:prstDash val="solid"/>
              <a:miter lim="400000"/>
            </a:ln>
          </a:insideH>
          <a:insideV>
            <a:ln w="12700" cap="flat">
              <a:solidFill>
                <a:srgbClr val="7695B6"/>
              </a:solidFill>
              <a:prstDash val="solid"/>
              <a:miter lim="400000"/>
            </a:ln>
          </a:insideV>
        </a:tcBdr>
        <a:fill>
          <a:noFill/>
        </a:fill>
      </a:tcStyle>
    </a:firstCol>
    <a:lastRow>
      <a:tcTxStyle>
        <a:fontRef idx="minor">
          <a:srgbClr val="6D6A67"/>
        </a:fontRef>
        <a:srgbClr val="6D6A67"/>
      </a:tcTxStyle>
      <a:tcStyle>
        <a:tcBdr>
          <a:left>
            <a:ln w="12700" cap="flat">
              <a:noFill/>
              <a:miter lim="400000"/>
            </a:ln>
          </a:left>
          <a:right>
            <a:ln w="12700" cap="flat">
              <a:noFill/>
              <a:miter lim="400000"/>
            </a:ln>
          </a:right>
          <a:top>
            <a:ln w="25400" cap="flat">
              <a:solidFill>
                <a:srgbClr val="7695B6"/>
              </a:solidFill>
              <a:prstDash val="solid"/>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noFill/>
              <a:miter lim="400000"/>
            </a:ln>
          </a:insideV>
        </a:tcBdr>
        <a:fill>
          <a:noFill/>
        </a:fill>
      </a:tcStyle>
    </a:lastRow>
    <a:firstRow>
      <a:tcTxStyle>
        <a:fontRef idx="minor">
          <a:srgbClr val="F6F4EF"/>
        </a:fontRef>
        <a:srgbClr val="F6F4EF"/>
      </a:tcTxStyle>
      <a:tcStyle>
        <a:tcBdr>
          <a:left>
            <a:ln w="12700" cap="flat">
              <a:noFill/>
              <a:miter lim="400000"/>
            </a:ln>
          </a:left>
          <a:right>
            <a:ln w="12700" cap="flat">
              <a:noFill/>
              <a:miter lim="400000"/>
            </a:ln>
          </a:right>
          <a:top>
            <a:ln w="12700" cap="flat">
              <a:solidFill>
                <a:srgbClr val="7695B6"/>
              </a:solidFill>
              <a:prstDash val="solid"/>
              <a:miter lim="400000"/>
            </a:ln>
          </a:top>
          <a:bottom>
            <a:ln w="12700" cap="flat">
              <a:noFill/>
              <a:miter lim="400000"/>
            </a:ln>
          </a:bottom>
          <a:insideH>
            <a:ln w="12700" cap="flat">
              <a:solidFill>
                <a:srgbClr val="7695B6"/>
              </a:solidFill>
              <a:prstDash val="solid"/>
              <a:miter lim="400000"/>
            </a:ln>
          </a:insideH>
          <a:insideV>
            <a:ln w="12700" cap="flat">
              <a:noFill/>
              <a:miter lim="400000"/>
            </a:ln>
          </a:insideV>
        </a:tcBdr>
        <a:fill>
          <a:noFill/>
        </a:fill>
      </a:tcStyle>
    </a:firstRow>
  </a:tblStyle>
  <a:tblStyle styleId="{C7B018BB-80A7-4F77-B60F-C8B233D01FF8}" styleName="">
    <a:tblBg/>
    <a:wholeTbl>
      <a:tcTxStyle>
        <a:fontRef idx="minor">
          <a:srgbClr val="6D6A67"/>
        </a:fontRef>
        <a:srgbClr val="6D6A67"/>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noFill/>
        </a:fill>
      </a:tcStyle>
    </a:wholeTbl>
    <a:band2H>
      <a:tcTxStyle/>
      <a:tcStyle>
        <a:tcBdr/>
        <a:fill>
          <a:solidFill>
            <a:srgbClr val="EEEBE2">
              <a:alpha val="85000"/>
            </a:srgbClr>
          </a:solidFill>
        </a:fill>
      </a:tcStyle>
    </a:band2H>
    <a:firstCol>
      <a:tcTxStyle>
        <a:fontRef idx="minor">
          <a:srgbClr val="F6F4EF"/>
        </a:fontRef>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a:fontRef idx="minor">
          <a:srgbClr val="6D6A67"/>
        </a:fontRef>
        <a:srgbClr val="6D6A67"/>
      </a:tcTxStyle>
      <a:tcStyle>
        <a:tcBdr>
          <a:left>
            <a:ln w="12700" cap="flat">
              <a:noFill/>
              <a:miter lim="400000"/>
            </a:ln>
          </a:left>
          <a:right>
            <a:ln w="12700" cap="flat">
              <a:noFill/>
              <a:miter lim="400000"/>
            </a:ln>
          </a:right>
          <a:top>
            <a:ln w="25400" cap="flat">
              <a:solidFill>
                <a:srgbClr val="5D5D5D"/>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a:fontRef idx="minor">
          <a:srgbClr val="F6F4EF"/>
        </a:fontRef>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EEE7283C-3CF3-47DC-8721-378D4A62B228}" styleName="">
    <a:tblBg/>
    <a:wholeTbl>
      <a:tcTxStyle>
        <a:fontRef idx="minor">
          <a:srgbClr val="6D6A67"/>
        </a:fontRef>
        <a:srgbClr val="6D6A67"/>
      </a:tcTxStyle>
      <a:tcStyle>
        <a:tcBdr>
          <a:left>
            <a:ln w="12700" cap="flat">
              <a:noFill/>
              <a:miter lim="400000"/>
            </a:ln>
          </a:left>
          <a:right>
            <a:ln w="12700" cap="flat">
              <a:noFill/>
              <a:miter lim="400000"/>
            </a:ln>
          </a:right>
          <a:top>
            <a:ln w="12700" cap="flat">
              <a:solidFill>
                <a:srgbClr val="615F5C"/>
              </a:solidFill>
              <a:custDash>
                <a:ds d="200000" sp="200000"/>
              </a:custDash>
              <a:miter lim="400000"/>
            </a:ln>
          </a:top>
          <a:bottom>
            <a:ln w="12700" cap="flat">
              <a:solidFill>
                <a:srgbClr val="615F5C"/>
              </a:solidFill>
              <a:custDash>
                <a:ds d="200000" sp="200000"/>
              </a:custDash>
              <a:miter lim="400000"/>
            </a:ln>
          </a:bottom>
          <a:insideH>
            <a:ln w="12700" cap="flat">
              <a:solidFill>
                <a:srgbClr val="615F5C"/>
              </a:solidFill>
              <a:custDash>
                <a:ds d="200000" sp="200000"/>
              </a:custDash>
              <a:miter lim="400000"/>
            </a:ln>
          </a:insideH>
          <a:insideV>
            <a:ln w="12700" cap="flat">
              <a:noFill/>
              <a:miter lim="400000"/>
            </a:ln>
          </a:insideV>
        </a:tcBdr>
        <a:fill>
          <a:noFill/>
        </a:fill>
      </a:tcStyle>
    </a:wholeTbl>
    <a:band2H>
      <a:tcTxStyle/>
      <a:tcStyle>
        <a:tcBdr/>
        <a:fill>
          <a:solidFill>
            <a:srgbClr val="DBD8CD">
              <a:alpha val="85000"/>
            </a:srgbClr>
          </a:solidFill>
        </a:fill>
      </a:tcStyle>
    </a:band2H>
    <a:firstCol>
      <a:tcTxStyle>
        <a:fontRef idx="minor">
          <a:srgbClr val="6D6A67"/>
        </a:fontRef>
        <a:srgbClr val="6D6A67"/>
      </a:tcTxStyle>
      <a:tcStyle>
        <a:tcBdr>
          <a:left>
            <a:ln w="12700" cap="flat">
              <a:noFill/>
              <a:miter lim="400000"/>
            </a:ln>
          </a:left>
          <a:right>
            <a:ln w="12700" cap="flat">
              <a:noFill/>
              <a:miter lim="400000"/>
            </a:ln>
          </a:right>
          <a:top>
            <a:ln w="12700" cap="flat">
              <a:solidFill>
                <a:srgbClr val="615F5C"/>
              </a:solidFill>
              <a:custDash>
                <a:ds d="200000" sp="200000"/>
              </a:custDash>
              <a:miter lim="400000"/>
            </a:ln>
          </a:top>
          <a:bottom>
            <a:ln w="12700" cap="flat">
              <a:solidFill>
                <a:srgbClr val="615F5C"/>
              </a:solidFill>
              <a:custDash>
                <a:ds d="200000" sp="200000"/>
              </a:custDash>
              <a:miter lim="400000"/>
            </a:ln>
          </a:bottom>
          <a:insideH>
            <a:ln w="12700" cap="flat">
              <a:solidFill>
                <a:srgbClr val="615F5C"/>
              </a:solidFill>
              <a:custDash>
                <a:ds d="200000" sp="200000"/>
              </a:custDash>
              <a:miter lim="400000"/>
            </a:ln>
          </a:insideH>
          <a:insideV>
            <a:ln w="12700" cap="flat">
              <a:noFill/>
              <a:miter lim="400000"/>
            </a:ln>
          </a:insideV>
        </a:tcBdr>
        <a:fill>
          <a:solidFill>
            <a:srgbClr val="EEEBE2">
              <a:alpha val="85000"/>
            </a:srgbClr>
          </a:solidFill>
        </a:fill>
      </a:tcStyle>
    </a:firstCol>
    <a:lastRow>
      <a:tcTxStyle>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CF821DB8-F4EB-4A41-A1BA-3FCAFE7338EE}" styleName="">
    <a:tblBg/>
    <a:wholeTbl>
      <a:tcTxStyle>
        <a:fontRef idx="minor">
          <a:srgbClr val="6D6A67"/>
        </a:fontRef>
        <a:srgbClr val="6D6A67"/>
      </a:tcTxStyle>
      <a:tcStyle>
        <a:tcBdr>
          <a:left>
            <a:ln w="12700" cap="flat">
              <a:solidFill>
                <a:srgbClr val="A8A49D"/>
              </a:solidFill>
              <a:prstDash val="solid"/>
              <a:miter lim="400000"/>
            </a:ln>
          </a:left>
          <a:right>
            <a:ln w="12700" cap="flat">
              <a:solidFill>
                <a:srgbClr val="A8A49D"/>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A8A49D"/>
              </a:solidFill>
              <a:prstDash val="solid"/>
              <a:miter lim="400000"/>
            </a:ln>
          </a:insideV>
        </a:tcBdr>
        <a:fill>
          <a:noFill/>
        </a:fill>
      </a:tcStyle>
    </a:wholeTbl>
    <a:band2H>
      <a:tcTxStyle/>
      <a:tcStyle>
        <a:tcBdr/>
        <a:fill>
          <a:solidFill>
            <a:srgbClr val="C4C1BA">
              <a:alpha val="85000"/>
            </a:srgbClr>
          </a:solidFill>
        </a:fill>
      </a:tcStyle>
    </a:band2H>
    <a:firstCol>
      <a:tcTxStyle>
        <a:fontRef idx="minor">
          <a:srgbClr val="F6F4EF"/>
        </a:fontRef>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3F1DF"/>
              </a:solidFill>
              <a:prstDash val="solid"/>
              <a:miter lim="400000"/>
            </a:ln>
          </a:insideV>
        </a:tcBdr>
        <a:fill>
          <a:noFill/>
        </a:fill>
      </a:tcStyle>
    </a:firstCol>
    <a:lastRow>
      <a:tcTxStyle>
        <a:fontRef idx="minor">
          <a:srgbClr val="F6F4EF"/>
        </a:fontRef>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lastRow>
    <a:firstRow>
      <a:tcTxStyle>
        <a:fontRef idx="minor">
          <a:srgbClr val="F6F4EF"/>
        </a:fontRef>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3F1DF"/>
              </a:solidFill>
              <a:prstDash val="solid"/>
              <a:miter lim="400000"/>
            </a:ln>
          </a:insideH>
          <a:insideV>
            <a:ln w="12700" cap="flat">
              <a:noFill/>
              <a:miter lim="400000"/>
            </a:ln>
          </a:insideV>
        </a:tcBdr>
        <a:fill>
          <a:noFill/>
        </a:fill>
      </a:tcStyle>
    </a:firstRow>
  </a:tblStyle>
  <a:tblStyle styleId="{33BA23B1-9221-436E-865A-0063620EA4FD}" styleName="">
    <a:tblBg/>
    <a:wholeTbl>
      <a:tcTxStyle>
        <a:fontRef idx="minor">
          <a:srgbClr val="6D6A67"/>
        </a:fontRef>
        <a:srgbClr val="6D6A67"/>
      </a:tcTxStyle>
      <a:tcStyle>
        <a:tcBdr>
          <a:left>
            <a:ln w="12700" cap="flat">
              <a:noFill/>
              <a:miter lim="400000"/>
            </a:ln>
          </a:left>
          <a:right>
            <a:ln w="12700" cap="flat">
              <a:noFill/>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12700" cap="flat">
              <a:noFill/>
              <a:miter lim="400000"/>
            </a:ln>
          </a:insideV>
        </a:tcBdr>
        <a:fill>
          <a:noFill/>
        </a:fill>
      </a:tcStyle>
    </a:wholeTbl>
    <a:band2H>
      <a:tcTxStyle/>
      <a:tcStyle>
        <a:tcBdr/>
        <a:fill>
          <a:solidFill>
            <a:srgbClr val="EEEBE2">
              <a:alpha val="85000"/>
            </a:srgbClr>
          </a:solidFill>
        </a:fill>
      </a:tcStyle>
    </a:band2H>
    <a:firstCol>
      <a:tcTxStyle>
        <a:fontRef idx="minor">
          <a:srgbClr val="F6F4EF"/>
        </a:fontRef>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D6D3CB"/>
              </a:solidFill>
              <a:prstDash val="solid"/>
              <a:miter lim="400000"/>
            </a:ln>
          </a:insideV>
        </a:tcBdr>
        <a:fill>
          <a:solidFill>
            <a:srgbClr val="8C8982"/>
          </a:solidFill>
        </a:fill>
      </a:tcStyle>
    </a:firstCol>
    <a:lastRow>
      <a:tcTxStyle>
        <a:fontRef idx="minor">
          <a:srgbClr val="F6F4EF"/>
        </a:fontRef>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D6D3CB"/>
              </a:solidFill>
              <a:prstDash val="solid"/>
              <a:miter lim="400000"/>
            </a:ln>
          </a:insideH>
          <a:insideV>
            <a:ln w="12700" cap="flat">
              <a:noFill/>
              <a:miter lim="400000"/>
            </a:ln>
          </a:insideV>
        </a:tcBdr>
        <a:fill>
          <a:solidFill>
            <a:srgbClr val="A8A49D"/>
          </a:solidFill>
        </a:fill>
      </a:tcStyle>
    </a:lastRow>
    <a:firstRow>
      <a:tcTxStyle>
        <a:fontRef idx="minor">
          <a:srgbClr val="F6F4EF"/>
        </a:fontRef>
        <a:srgbClr val="F6F4E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D6D3CB"/>
              </a:solidFill>
              <a:prstDash val="solid"/>
              <a:miter lim="400000"/>
            </a:ln>
          </a:insideH>
          <a:insideV>
            <a:ln w="12700" cap="flat">
              <a:noFill/>
              <a:miter lim="400000"/>
            </a:ln>
          </a:insideV>
        </a:tcBdr>
        <a:fill>
          <a:solidFill>
            <a:srgbClr val="A8A49D"/>
          </a:solidFill>
        </a:fill>
      </a:tcStyle>
    </a:firstRow>
  </a:tblStyle>
  <a:tblStyle styleId="{2708684C-4D16-4618-839F-0558EEFCDFE6}" styleName="">
    <a:tblBg/>
    <a:wholeTbl>
      <a:tcTxStyle>
        <a:fontRef idx="minor">
          <a:srgbClr val="6D6A67"/>
        </a:fontRef>
        <a:srgbClr val="6D6A67"/>
      </a:tcTxStyle>
      <a:tcStyle>
        <a:tcBdr>
          <a:left>
            <a:ln w="25400" cap="flat">
              <a:solidFill>
                <a:srgbClr val="D6D3CB"/>
              </a:solidFill>
              <a:custDash>
                <a:ds d="200000" sp="200000"/>
              </a:custDash>
              <a:miter lim="400000"/>
            </a:ln>
          </a:left>
          <a:right>
            <a:ln w="25400" cap="flat">
              <a:solidFill>
                <a:srgbClr val="D6D3CB"/>
              </a:solidFill>
              <a:custDash>
                <a:ds d="200000" sp="200000"/>
              </a:custDash>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25400" cap="flat">
              <a:solidFill>
                <a:srgbClr val="D6D3CB"/>
              </a:solidFill>
              <a:custDash>
                <a:ds d="200000" sp="200000"/>
              </a:custDash>
              <a:miter lim="400000"/>
            </a:ln>
          </a:insideV>
        </a:tcBdr>
        <a:fill>
          <a:noFill/>
        </a:fill>
      </a:tcStyle>
    </a:wholeTbl>
    <a:band2H>
      <a:tcTxStyle/>
      <a:tcStyle>
        <a:tcBdr/>
        <a:fill>
          <a:solidFill>
            <a:srgbClr val="EEEBE2">
              <a:alpha val="85000"/>
            </a:srgbClr>
          </a:solidFill>
        </a:fill>
      </a:tcStyle>
    </a:band2H>
    <a:firstCol>
      <a:tcTxStyle>
        <a:fontRef idx="minor">
          <a:srgbClr val="6D6A67"/>
        </a:fontRef>
        <a:srgbClr val="6D6A67"/>
      </a:tcTxStyle>
      <a:tcStyle>
        <a:tcBdr>
          <a:left>
            <a:ln w="12700" cap="flat">
              <a:noFill/>
              <a:miter lim="400000"/>
            </a:ln>
          </a:left>
          <a:right>
            <a:ln w="25400" cap="flat">
              <a:solidFill>
                <a:srgbClr val="D6D3CB"/>
              </a:solidFill>
              <a:prstDash val="solid"/>
              <a:miter lim="400000"/>
            </a:ln>
          </a:right>
          <a:top>
            <a:ln w="25400" cap="flat">
              <a:solidFill>
                <a:srgbClr val="D6D3CB"/>
              </a:solidFill>
              <a:custDash>
                <a:ds d="200000" sp="200000"/>
              </a:custDash>
              <a:miter lim="400000"/>
            </a:ln>
          </a:top>
          <a:bottom>
            <a:ln w="25400" cap="flat">
              <a:solidFill>
                <a:srgbClr val="D6D3CB"/>
              </a:solidFill>
              <a:custDash>
                <a:ds d="200000" sp="200000"/>
              </a:custDash>
              <a:miter lim="400000"/>
            </a:ln>
          </a:bottom>
          <a:insideH>
            <a:ln w="25400" cap="flat">
              <a:solidFill>
                <a:srgbClr val="D6D3CB"/>
              </a:solidFill>
              <a:custDash>
                <a:ds d="200000" sp="200000"/>
              </a:custDash>
              <a:miter lim="400000"/>
            </a:ln>
          </a:insideH>
          <a:insideV>
            <a:ln w="25400" cap="flat">
              <a:solidFill>
                <a:srgbClr val="D6D3CB"/>
              </a:solidFill>
              <a:prstDash val="solid"/>
              <a:miter lim="400000"/>
            </a:ln>
          </a:insideV>
        </a:tcBdr>
        <a:fill>
          <a:noFill/>
        </a:fill>
      </a:tcStyle>
    </a:firstCol>
    <a:lastRow>
      <a:tcTxStyle>
        <a:fontRef idx="minor">
          <a:srgbClr val="6D6A67"/>
        </a:fontRef>
        <a:srgbClr val="6D6A67"/>
      </a:tcTxStyle>
      <a:tcStyle>
        <a:tcBdr>
          <a:left>
            <a:ln w="12700" cap="flat">
              <a:noFill/>
              <a:miter lim="400000"/>
            </a:ln>
          </a:left>
          <a:right>
            <a:ln w="12700" cap="flat">
              <a:noFill/>
              <a:miter lim="400000"/>
            </a:ln>
          </a:right>
          <a:top>
            <a:ln w="25400" cap="flat">
              <a:solidFill>
                <a:srgbClr val="D6D3CB"/>
              </a:solidFill>
              <a:prstDash val="solid"/>
              <a:miter lim="400000"/>
            </a:ln>
          </a:top>
          <a:bottom>
            <a:ln w="12700" cap="flat">
              <a:noFill/>
              <a:miter lim="400000"/>
            </a:ln>
          </a:bottom>
          <a:insideH>
            <a:ln w="25400" cap="flat">
              <a:solidFill>
                <a:srgbClr val="D6D3CB"/>
              </a:solidFill>
              <a:prstDash val="solid"/>
              <a:miter lim="400000"/>
            </a:ln>
          </a:insideH>
          <a:insideV>
            <a:ln w="12700" cap="flat">
              <a:noFill/>
              <a:miter lim="400000"/>
            </a:ln>
          </a:insideV>
        </a:tcBdr>
        <a:fill>
          <a:noFill/>
        </a:fill>
      </a:tcStyle>
    </a:lastRow>
    <a:firstRow>
      <a:tcTxStyle>
        <a:fontRef idx="minor">
          <a:srgbClr val="6D6A67"/>
        </a:fontRef>
        <a:srgbClr val="6D6A67"/>
      </a:tcTxStyle>
      <a:tcStyle>
        <a:tcBdr>
          <a:left>
            <a:ln w="12700" cap="flat">
              <a:noFill/>
              <a:miter lim="400000"/>
            </a:ln>
          </a:left>
          <a:right>
            <a:ln w="12700" cap="flat">
              <a:noFill/>
              <a:miter lim="400000"/>
            </a:ln>
          </a:right>
          <a:top>
            <a:ln w="12700" cap="flat">
              <a:noFill/>
              <a:miter lim="400000"/>
            </a:ln>
          </a:top>
          <a:bottom>
            <a:ln w="25400" cap="flat">
              <a:solidFill>
                <a:srgbClr val="D6D3CB"/>
              </a:solidFill>
              <a:prstDash val="solid"/>
              <a:miter lim="400000"/>
            </a:ln>
          </a:bottom>
          <a:insideH>
            <a:ln w="25400" cap="flat">
              <a:solidFill>
                <a:srgbClr val="D6D3CB"/>
              </a:solidFill>
              <a:prstDash val="solid"/>
              <a:miter lim="400000"/>
            </a:ln>
          </a:insideH>
          <a:insideV>
            <a:ln w="12700" cap="flat">
              <a:noFill/>
              <a:miter lim="400000"/>
            </a:ln>
          </a:insideV>
        </a:tcBdr>
        <a:fill>
          <a:noFill/>
        </a:fill>
      </a:tcStyle>
    </a:firstRow>
  </a:tblStyle>
  <a:tblStyle styleId="{8F44A2F1-9E1F-4B54-A3A2-5F16C0AD49E2}" styleName="">
    <a:tblBg/>
    <a:wholeTbl>
      <a:tcTxStyle b="off" i="off">
        <a:fontRef idx="minor">
          <a:schemeClr val="accent1">
            <a:hueOff val="54751"/>
            <a:satOff val="-1697"/>
            <a:lumOff val="-18038"/>
          </a:schemeClr>
        </a:fontRef>
        <a:schemeClr val="accent1">
          <a:hueOff val="54751"/>
          <a:satOff val="-1697"/>
          <a:lumOff val="-18038"/>
        </a:schemeClr>
      </a:tcTxStyle>
      <a:tcStyle>
        <a:tcBdr>
          <a:left>
            <a:ln w="12700" cap="flat">
              <a:solidFill>
                <a:srgbClr val="7695B6"/>
              </a:solidFill>
              <a:prstDash val="solid"/>
              <a:miter lim="400000"/>
            </a:ln>
          </a:left>
          <a:right>
            <a:ln w="12700" cap="flat">
              <a:solidFill>
                <a:srgbClr val="7695B6"/>
              </a:solidFill>
              <a:prstDash val="solid"/>
              <a:miter lim="400000"/>
            </a:ln>
          </a:right>
          <a:top>
            <a:ln w="12700" cap="flat">
              <a:solidFill>
                <a:srgbClr val="7695B6"/>
              </a:solidFill>
              <a:prstDash val="solid"/>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solidFill>
                <a:srgbClr val="7695B6"/>
              </a:solidFill>
              <a:prstDash val="solid"/>
              <a:miter lim="400000"/>
            </a:ln>
          </a:insideV>
        </a:tcBdr>
        <a:fill>
          <a:noFill/>
        </a:fill>
      </a:tcStyle>
    </a:wholeTbl>
    <a:band2H>
      <a:tcTxStyle/>
      <a:tcStyle>
        <a:tcBdr/>
        <a:fill>
          <a:solidFill>
            <a:srgbClr val="C5C7C9">
              <a:alpha val="30000"/>
            </a:srgbClr>
          </a:solidFill>
        </a:fill>
      </a:tcStyle>
    </a:band2H>
    <a:firstCol>
      <a:tcTxStyle b="off" i="off">
        <a:fontRef idx="minor">
          <a:srgbClr val="F6F4EF"/>
        </a:fontRef>
        <a:srgbClr val="F6F4EF"/>
      </a:tcTxStyle>
      <a:tcStyle>
        <a:tcBdr>
          <a:left>
            <a:ln w="12700" cap="flat">
              <a:noFill/>
              <a:miter lim="400000"/>
            </a:ln>
          </a:left>
          <a:right>
            <a:ln w="12700" cap="flat">
              <a:solidFill>
                <a:srgbClr val="7695B6"/>
              </a:solidFill>
              <a:prstDash val="solid"/>
              <a:miter lim="400000"/>
            </a:ln>
          </a:right>
          <a:top>
            <a:ln w="12700" cap="flat">
              <a:solidFill>
                <a:srgbClr val="7695B6"/>
              </a:solidFill>
              <a:prstDash val="solid"/>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solidFill>
                <a:srgbClr val="7695B6"/>
              </a:solidFill>
              <a:prstDash val="solid"/>
              <a:miter lim="400000"/>
            </a:ln>
          </a:insideV>
        </a:tcBdr>
        <a:fill>
          <a:solidFill>
            <a:srgbClr val="9ABDE9"/>
          </a:solidFill>
        </a:fill>
      </a:tcStyle>
    </a:firstCol>
    <a:lastRow>
      <a:tcTxStyle b="off" i="off">
        <a:fontRef idx="minor">
          <a:srgbClr val="F6F4EF"/>
        </a:fontRef>
        <a:srgbClr val="F6F4EF"/>
      </a:tcTxStyle>
      <a:tcStyle>
        <a:tcBdr>
          <a:left>
            <a:ln w="12700" cap="flat">
              <a:solidFill>
                <a:srgbClr val="7695B6"/>
              </a:solidFill>
              <a:prstDash val="solid"/>
              <a:miter lim="400000"/>
            </a:ln>
          </a:left>
          <a:right>
            <a:ln w="12700" cap="flat">
              <a:solidFill>
                <a:srgbClr val="7695B6"/>
              </a:solidFill>
              <a:prstDash val="solid"/>
              <a:miter lim="400000"/>
            </a:ln>
          </a:right>
          <a:top>
            <a:ln w="12700" cap="flat">
              <a:solidFill>
                <a:srgbClr val="7695B6"/>
              </a:solidFill>
              <a:prstDash val="solid"/>
              <a:miter lim="400000"/>
            </a:ln>
          </a:top>
          <a:bottom>
            <a:ln w="12700" cap="flat">
              <a:noFill/>
              <a:miter lim="400000"/>
            </a:ln>
          </a:bottom>
          <a:insideH>
            <a:ln w="12700" cap="flat">
              <a:solidFill>
                <a:srgbClr val="7695B6"/>
              </a:solidFill>
              <a:prstDash val="solid"/>
              <a:miter lim="400000"/>
            </a:ln>
          </a:insideH>
          <a:insideV>
            <a:ln w="12700" cap="flat">
              <a:solidFill>
                <a:srgbClr val="7695B6"/>
              </a:solidFill>
              <a:prstDash val="solid"/>
              <a:miter lim="400000"/>
            </a:ln>
          </a:insideV>
        </a:tcBdr>
        <a:fill>
          <a:solidFill>
            <a:schemeClr val="accent1">
              <a:hueOff val="109194"/>
              <a:satOff val="-4874"/>
              <a:lumOff val="12971"/>
            </a:schemeClr>
          </a:solidFill>
        </a:fill>
      </a:tcStyle>
    </a:lastRow>
    <a:firstRow>
      <a:tcTxStyle b="off" i="off">
        <a:fontRef idx="minor">
          <a:srgbClr val="F6F4EF"/>
        </a:fontRef>
        <a:srgbClr val="F6F4EF"/>
      </a:tcTxStyle>
      <a:tcStyle>
        <a:tcBdr>
          <a:left>
            <a:ln w="12700" cap="flat">
              <a:solidFill>
                <a:srgbClr val="7695B6"/>
              </a:solidFill>
              <a:prstDash val="solid"/>
              <a:miter lim="400000"/>
            </a:ln>
          </a:left>
          <a:right>
            <a:ln w="12700" cap="flat">
              <a:solidFill>
                <a:srgbClr val="7695B6"/>
              </a:solidFill>
              <a:prstDash val="solid"/>
              <a:miter lim="400000"/>
            </a:ln>
          </a:right>
          <a:top>
            <a:ln w="12700" cap="flat">
              <a:noFill/>
              <a:miter lim="400000"/>
            </a:ln>
          </a:top>
          <a:bottom>
            <a:ln w="12700" cap="flat">
              <a:solidFill>
                <a:srgbClr val="7695B6"/>
              </a:solidFill>
              <a:prstDash val="solid"/>
              <a:miter lim="400000"/>
            </a:ln>
          </a:bottom>
          <a:insideH>
            <a:ln w="12700" cap="flat">
              <a:solidFill>
                <a:srgbClr val="7695B6"/>
              </a:solidFill>
              <a:prstDash val="solid"/>
              <a:miter lim="400000"/>
            </a:ln>
          </a:insideH>
          <a:insideV>
            <a:ln w="12700" cap="flat">
              <a:solidFill>
                <a:srgbClr val="7695B6"/>
              </a:solidFill>
              <a:prstDash val="solid"/>
              <a:miter lim="400000"/>
            </a:ln>
          </a:insideV>
        </a:tcBdr>
        <a:fill>
          <a:solidFill>
            <a:schemeClr val="accent1">
              <a:hueOff val="109194"/>
              <a:satOff val="-4874"/>
              <a:lumOff val="12971"/>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69"/>
  </p:normalViewPr>
  <p:slideViewPr>
    <p:cSldViewPr snapToGrid="0">
      <p:cViewPr varScale="1">
        <p:scale>
          <a:sx n="98" d="100"/>
          <a:sy n="98" d="100"/>
        </p:scale>
        <p:origin x="165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presProps" Target="presProp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viewProps" Target="view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6" name="Shape 166"/>
          <p:cNvSpPr>
            <a:spLocks noGrp="1" noRot="1" noChangeAspect="1"/>
          </p:cNvSpPr>
          <p:nvPr>
            <p:ph type="sldImg"/>
          </p:nvPr>
        </p:nvSpPr>
        <p:spPr>
          <a:xfrm>
            <a:off x="1143000" y="685800"/>
            <a:ext cx="4572000" cy="3429000"/>
          </a:xfrm>
          <a:prstGeom prst="rect">
            <a:avLst/>
          </a:prstGeom>
        </p:spPr>
        <p:txBody>
          <a:bodyPr/>
          <a:lstStyle/>
          <a:p>
            <a:endParaRPr/>
          </a:p>
        </p:txBody>
      </p:sp>
      <p:sp>
        <p:nvSpPr>
          <p:cNvPr id="167" name="Shape 16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utc505.seancetenante.com/documents/dijkstra.pdf"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pedagogie.ac-limoges.fr/sti_si/accueil/FichesConnaissances/Sequence2SSi/co/ConvDecimalBinaire.html"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3" Type="http://schemas.openxmlformats.org/officeDocument/2006/relationships/hyperlink" Target="https://[2a01:e35:39d9:e6c0:1::2]:8080/index.php" TargetMode="External"/><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3" Type="http://schemas.openxmlformats.org/officeDocument/2006/relationships/hyperlink" Target="https://www.youtube.com/watch?v=lV2B50mTGtM" TargetMode="External"/><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developer.mozilla.org" TargetMode="External"/><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Shape 175"/>
          <p:cNvSpPr>
            <a:spLocks noGrp="1" noRot="1" noChangeAspect="1"/>
          </p:cNvSpPr>
          <p:nvPr>
            <p:ph type="sldImg"/>
          </p:nvPr>
        </p:nvSpPr>
        <p:spPr>
          <a:prstGeom prst="rect">
            <a:avLst/>
          </a:prstGeom>
        </p:spPr>
        <p:txBody>
          <a:bodyPr/>
          <a:lstStyle/>
          <a:p>
            <a:endParaRPr/>
          </a:p>
        </p:txBody>
      </p:sp>
      <p:sp>
        <p:nvSpPr>
          <p:cNvPr id="176" name="Shape 176"/>
          <p:cNvSpPr>
            <a:spLocks noGrp="1"/>
          </p:cNvSpPr>
          <p:nvPr>
            <p:ph type="body" sz="quarter" idx="1"/>
          </p:nvPr>
        </p:nvSpPr>
        <p:spPr>
          <a:prstGeom prst="rect">
            <a:avLst/>
          </a:prstGeom>
        </p:spPr>
        <p:txBody>
          <a:bodyPr/>
          <a:lstStyle/>
          <a:p>
            <a:r>
              <a:t>RS08-SI03 début le 19/10/2021</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Shape 209"/>
          <p:cNvSpPr>
            <a:spLocks noGrp="1" noRot="1" noChangeAspect="1"/>
          </p:cNvSpPr>
          <p:nvPr>
            <p:ph type="sldImg"/>
          </p:nvPr>
        </p:nvSpPr>
        <p:spPr>
          <a:prstGeom prst="rect">
            <a:avLst/>
          </a:prstGeom>
        </p:spPr>
        <p:txBody>
          <a:bodyPr/>
          <a:lstStyle/>
          <a:p>
            <a:endParaRPr/>
          </a:p>
        </p:txBody>
      </p:sp>
      <p:sp>
        <p:nvSpPr>
          <p:cNvPr id="210" name="Shape 210"/>
          <p:cNvSpPr>
            <a:spLocks noGrp="1"/>
          </p:cNvSpPr>
          <p:nvPr>
            <p:ph type="body" sz="quarter" idx="1"/>
          </p:nvPr>
        </p:nvSpPr>
        <p:spPr>
          <a:prstGeom prst="rect">
            <a:avLst/>
          </a:prstGeom>
        </p:spPr>
        <p:txBody>
          <a:bodyPr/>
          <a:lstStyle/>
          <a:p>
            <a:r>
              <a:t>GAN : rarement utilisé</a:t>
            </a:r>
          </a:p>
          <a:p>
            <a:r>
              <a:t>Le plus grand WAN est le réseau Internet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Shape 274"/>
          <p:cNvSpPr>
            <a:spLocks noGrp="1" noRot="1" noChangeAspect="1"/>
          </p:cNvSpPr>
          <p:nvPr>
            <p:ph type="sldImg"/>
          </p:nvPr>
        </p:nvSpPr>
        <p:spPr>
          <a:prstGeom prst="rect">
            <a:avLst/>
          </a:prstGeom>
        </p:spPr>
        <p:txBody>
          <a:bodyPr/>
          <a:lstStyle/>
          <a:p>
            <a:endParaRPr/>
          </a:p>
        </p:txBody>
      </p:sp>
      <p:sp>
        <p:nvSpPr>
          <p:cNvPr id="275" name="Shape 275"/>
          <p:cNvSpPr>
            <a:spLocks noGrp="1"/>
          </p:cNvSpPr>
          <p:nvPr>
            <p:ph type="body" sz="quarter" idx="1"/>
          </p:nvPr>
        </p:nvSpPr>
        <p:spPr>
          <a:prstGeom prst="rect">
            <a:avLst/>
          </a:prstGeom>
        </p:spPr>
        <p:txBody>
          <a:bodyPr/>
          <a:lstStyle/>
          <a:p>
            <a:r>
              <a:t>Service : Ex. demande de connexion ou réception de données.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Shape 306"/>
          <p:cNvSpPr>
            <a:spLocks noGrp="1" noRot="1" noChangeAspect="1"/>
          </p:cNvSpPr>
          <p:nvPr>
            <p:ph type="sldImg"/>
          </p:nvPr>
        </p:nvSpPr>
        <p:spPr>
          <a:prstGeom prst="rect">
            <a:avLst/>
          </a:prstGeom>
        </p:spPr>
        <p:txBody>
          <a:bodyPr/>
          <a:lstStyle/>
          <a:p>
            <a:endParaRPr/>
          </a:p>
        </p:txBody>
      </p:sp>
      <p:sp>
        <p:nvSpPr>
          <p:cNvPr id="307" name="Shape 307"/>
          <p:cNvSpPr>
            <a:spLocks noGrp="1"/>
          </p:cNvSpPr>
          <p:nvPr>
            <p:ph type="body" sz="quarter" idx="1"/>
          </p:nvPr>
        </p:nvSpPr>
        <p:spPr>
          <a:prstGeom prst="rect">
            <a:avLst/>
          </a:prstGeom>
        </p:spPr>
        <p:txBody>
          <a:bodyPr/>
          <a:lstStyle/>
          <a:p>
            <a:r>
              <a:t>Interface : Dans un programme, c'est un ensemble de fonctions de bibliothèque ou d'appels systèmes. Dans une réalisation matérielle, c'est par ex. un jeu de registres à l'entrée d'un circuit.</a:t>
            </a:r>
          </a:p>
          <a:p>
            <a:r>
              <a:t>SAP : Service Access Point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Shape 353"/>
          <p:cNvSpPr>
            <a:spLocks noGrp="1" noRot="1" noChangeAspect="1"/>
          </p:cNvSpPr>
          <p:nvPr>
            <p:ph type="sldImg"/>
          </p:nvPr>
        </p:nvSpPr>
        <p:spPr>
          <a:prstGeom prst="rect">
            <a:avLst/>
          </a:prstGeom>
        </p:spPr>
        <p:txBody>
          <a:bodyPr/>
          <a:lstStyle/>
          <a:p>
            <a:endParaRPr/>
          </a:p>
        </p:txBody>
      </p:sp>
      <p:sp>
        <p:nvSpPr>
          <p:cNvPr id="354" name="Shape 354"/>
          <p:cNvSpPr>
            <a:spLocks noGrp="1"/>
          </p:cNvSpPr>
          <p:nvPr>
            <p:ph type="body" sz="quarter" idx="1"/>
          </p:nvPr>
        </p:nvSpPr>
        <p:spPr>
          <a:prstGeom prst="rect">
            <a:avLst/>
          </a:prstGeom>
        </p:spPr>
        <p:txBody>
          <a:bodyPr/>
          <a:lstStyle/>
          <a:p>
            <a:r>
              <a:t>revu en mars 2020</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 name="Shape 387"/>
          <p:cNvSpPr>
            <a:spLocks noGrp="1" noRot="1" noChangeAspect="1"/>
          </p:cNvSpPr>
          <p:nvPr>
            <p:ph type="sldImg"/>
          </p:nvPr>
        </p:nvSpPr>
        <p:spPr>
          <a:prstGeom prst="rect">
            <a:avLst/>
          </a:prstGeom>
        </p:spPr>
        <p:txBody>
          <a:bodyPr/>
          <a:lstStyle/>
          <a:p>
            <a:endParaRPr/>
          </a:p>
        </p:txBody>
      </p:sp>
      <p:sp>
        <p:nvSpPr>
          <p:cNvPr id="388" name="Shape 388"/>
          <p:cNvSpPr>
            <a:spLocks noGrp="1"/>
          </p:cNvSpPr>
          <p:nvPr>
            <p:ph type="body" sz="quarter" idx="1"/>
          </p:nvPr>
        </p:nvSpPr>
        <p:spPr>
          <a:prstGeom prst="rect">
            <a:avLst/>
          </a:prstGeom>
        </p:spPr>
        <p:txBody>
          <a:bodyPr/>
          <a:lstStyle/>
          <a:p>
            <a:r>
              <a:t>revu en mars 2020</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Shape 416"/>
          <p:cNvSpPr>
            <a:spLocks noGrp="1" noRot="1" noChangeAspect="1"/>
          </p:cNvSpPr>
          <p:nvPr>
            <p:ph type="sldImg"/>
          </p:nvPr>
        </p:nvSpPr>
        <p:spPr>
          <a:prstGeom prst="rect">
            <a:avLst/>
          </a:prstGeom>
        </p:spPr>
        <p:txBody>
          <a:bodyPr/>
          <a:lstStyle/>
          <a:p>
            <a:endParaRPr/>
          </a:p>
        </p:txBody>
      </p:sp>
      <p:sp>
        <p:nvSpPr>
          <p:cNvPr id="417" name="Shape 417"/>
          <p:cNvSpPr>
            <a:spLocks noGrp="1"/>
          </p:cNvSpPr>
          <p:nvPr>
            <p:ph type="body" sz="quarter" idx="1"/>
          </p:nvPr>
        </p:nvSpPr>
        <p:spPr>
          <a:prstGeom prst="rect">
            <a:avLst/>
          </a:prstGeom>
        </p:spPr>
        <p:txBody>
          <a:bodyPr/>
          <a:lstStyle/>
          <a:p>
            <a:r>
              <a:t>types d'unités de données de protocole (PDU en anglais):</a:t>
            </a:r>
          </a:p>
          <a:p>
            <a:r>
              <a:t>• pour l'ouverture d'une connexion</a:t>
            </a:r>
          </a:p>
          <a:p>
            <a:r>
              <a:t>• pour le transfert de données</a:t>
            </a:r>
          </a:p>
          <a:p>
            <a:r>
              <a:t>• pour la fermeture de connexion</a:t>
            </a:r>
          </a:p>
          <a:p>
            <a:r>
              <a:t>• pour les informations de service échangées entre entités 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 name="Shape 442"/>
          <p:cNvSpPr>
            <a:spLocks noGrp="1" noRot="1" noChangeAspect="1"/>
          </p:cNvSpPr>
          <p:nvPr>
            <p:ph type="sldImg"/>
          </p:nvPr>
        </p:nvSpPr>
        <p:spPr>
          <a:prstGeom prst="rect">
            <a:avLst/>
          </a:prstGeom>
        </p:spPr>
        <p:txBody>
          <a:bodyPr/>
          <a:lstStyle/>
          <a:p>
            <a:endParaRPr/>
          </a:p>
        </p:txBody>
      </p:sp>
      <p:sp>
        <p:nvSpPr>
          <p:cNvPr id="443" name="Shape 443"/>
          <p:cNvSpPr>
            <a:spLocks noGrp="1"/>
          </p:cNvSpPr>
          <p:nvPr>
            <p:ph type="body" sz="quarter" idx="1"/>
          </p:nvPr>
        </p:nvSpPr>
        <p:spPr>
          <a:prstGeom prst="rect">
            <a:avLst/>
          </a:prstGeom>
        </p:spPr>
        <p:txBody>
          <a:bodyPr/>
          <a:lstStyle/>
          <a:p>
            <a:r>
              <a:t>Exo : autres mnémotechique pour PLRTSPA (ou APSTRLP)</a:t>
            </a:r>
          </a:p>
          <a:p>
            <a:r>
              <a:t>• couches 1 à 4: réalisation du service d’acheminement d'information</a:t>
            </a:r>
          </a:p>
          <a:p>
            <a:r>
              <a:t>• couches 5 à 7:  utilisateur du service d’acheminement d'information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 name="Shape 493"/>
          <p:cNvSpPr>
            <a:spLocks noGrp="1" noRot="1" noChangeAspect="1"/>
          </p:cNvSpPr>
          <p:nvPr>
            <p:ph type="sldImg"/>
          </p:nvPr>
        </p:nvSpPr>
        <p:spPr>
          <a:prstGeom prst="rect">
            <a:avLst/>
          </a:prstGeom>
        </p:spPr>
        <p:txBody>
          <a:bodyPr/>
          <a:lstStyle/>
          <a:p>
            <a:endParaRPr/>
          </a:p>
        </p:txBody>
      </p:sp>
      <p:sp>
        <p:nvSpPr>
          <p:cNvPr id="494" name="Shape 494"/>
          <p:cNvSpPr>
            <a:spLocks noGrp="1"/>
          </p:cNvSpPr>
          <p:nvPr>
            <p:ph type="body" sz="quarter" idx="1"/>
          </p:nvPr>
        </p:nvSpPr>
        <p:spPr>
          <a:prstGeom prst="rect">
            <a:avLst/>
          </a:prstGeom>
        </p:spPr>
        <p:txBody>
          <a:bodyPr/>
          <a:lstStyle/>
          <a:p>
            <a:r>
              <a:t>2026_01 - 22/09/2026 matin - 2h - p. 1 à 17</a:t>
            </a:r>
          </a:p>
          <a:p>
            <a:r>
              <a:t>La latence et la gigue se mesurent en millisecondes (ms).</a:t>
            </a:r>
            <a:br/>
            <a:r>
              <a:t>Délai d'attente aller-retour (RTT, round-trip time ou RTD, round-trip delay time)</a:t>
            </a:r>
          </a:p>
          <a:p>
            <a:r>
              <a:t>Temps que met un signal pour parcourir l'ensemble d'un circuit fermé.</a:t>
            </a:r>
          </a:p>
          <a:p>
            <a:r>
              <a:t>la commande ping mesure, entre autres, le délai entre l’envoi d’une requête ICMP ‘echo-request’ et la réponse ‘réponse echo’. Exemple :</a:t>
            </a:r>
          </a:p>
          <a:p>
            <a:r>
              <a:t>$ ping -c3 example.com</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 name="Shape 612"/>
          <p:cNvSpPr>
            <a:spLocks noGrp="1" noRot="1" noChangeAspect="1"/>
          </p:cNvSpPr>
          <p:nvPr>
            <p:ph type="sldImg"/>
          </p:nvPr>
        </p:nvSpPr>
        <p:spPr>
          <a:prstGeom prst="rect">
            <a:avLst/>
          </a:prstGeom>
        </p:spPr>
        <p:txBody>
          <a:bodyPr/>
          <a:lstStyle/>
          <a:p>
            <a:endParaRPr/>
          </a:p>
        </p:txBody>
      </p:sp>
      <p:sp>
        <p:nvSpPr>
          <p:cNvPr id="613" name="Shape 613"/>
          <p:cNvSpPr>
            <a:spLocks noGrp="1"/>
          </p:cNvSpPr>
          <p:nvPr>
            <p:ph type="body" sz="quarter" idx="1"/>
          </p:nvPr>
        </p:nvSpPr>
        <p:spPr>
          <a:prstGeom prst="rect">
            <a:avLst/>
          </a:prstGeom>
        </p:spPr>
        <p:txBody>
          <a:bodyPr/>
          <a:lstStyle/>
          <a:p>
            <a:r>
              <a:t>2025_01 : le 23/09/2025 matin, 2h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 name="Shape 625"/>
          <p:cNvSpPr>
            <a:spLocks noGrp="1" noRot="1" noChangeAspect="1"/>
          </p:cNvSpPr>
          <p:nvPr>
            <p:ph type="sldImg"/>
          </p:nvPr>
        </p:nvSpPr>
        <p:spPr>
          <a:prstGeom prst="rect">
            <a:avLst/>
          </a:prstGeom>
        </p:spPr>
        <p:txBody>
          <a:bodyPr/>
          <a:lstStyle/>
          <a:p>
            <a:endParaRPr/>
          </a:p>
        </p:txBody>
      </p:sp>
      <p:sp>
        <p:nvSpPr>
          <p:cNvPr id="626" name="Shape 626"/>
          <p:cNvSpPr>
            <a:spLocks noGrp="1"/>
          </p:cNvSpPr>
          <p:nvPr>
            <p:ph type="body" sz="quarter" idx="1"/>
          </p:nvPr>
        </p:nvSpPr>
        <p:spPr>
          <a:prstGeom prst="rect">
            <a:avLst/>
          </a:prstGeom>
        </p:spPr>
        <p:txBody>
          <a:bodyPr/>
          <a:lstStyle/>
          <a:p>
            <a:r>
              <a:t>RS08-SI03 19/10/21 matin 2h</a:t>
            </a:r>
          </a:p>
          <a:p>
            <a:r>
              <a:t>Dia suivante : TCP et UDP à connaître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 name="Shape 707"/>
          <p:cNvSpPr>
            <a:spLocks noGrp="1" noRot="1" noChangeAspect="1"/>
          </p:cNvSpPr>
          <p:nvPr>
            <p:ph type="sldImg"/>
          </p:nvPr>
        </p:nvSpPr>
        <p:spPr>
          <a:prstGeom prst="rect">
            <a:avLst/>
          </a:prstGeom>
        </p:spPr>
        <p:txBody>
          <a:bodyPr/>
          <a:lstStyle/>
          <a:p>
            <a:endParaRPr/>
          </a:p>
        </p:txBody>
      </p:sp>
      <p:sp>
        <p:nvSpPr>
          <p:cNvPr id="708" name="Shape 708"/>
          <p:cNvSpPr>
            <a:spLocks noGrp="1"/>
          </p:cNvSpPr>
          <p:nvPr>
            <p:ph type="body" sz="quarter" idx="1"/>
          </p:nvPr>
        </p:nvSpPr>
        <p:spPr>
          <a:prstGeom prst="rect">
            <a:avLst/>
          </a:prstGeom>
        </p:spPr>
        <p:txBody>
          <a:bodyPr/>
          <a:lstStyle/>
          <a:p>
            <a:r>
              <a:t>LIG02 17/10/2023 - 2h matin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 name="Shape 719"/>
          <p:cNvSpPr>
            <a:spLocks noGrp="1" noRot="1" noChangeAspect="1"/>
          </p:cNvSpPr>
          <p:nvPr>
            <p:ph type="sldImg"/>
          </p:nvPr>
        </p:nvSpPr>
        <p:spPr>
          <a:prstGeom prst="rect">
            <a:avLst/>
          </a:prstGeom>
        </p:spPr>
        <p:txBody>
          <a:bodyPr/>
          <a:lstStyle/>
          <a:p>
            <a:endParaRPr/>
          </a:p>
        </p:txBody>
      </p:sp>
      <p:sp>
        <p:nvSpPr>
          <p:cNvPr id="720" name="Shape 720"/>
          <p:cNvSpPr>
            <a:spLocks noGrp="1"/>
          </p:cNvSpPr>
          <p:nvPr>
            <p:ph type="body" sz="quarter" idx="1"/>
          </p:nvPr>
        </p:nvSpPr>
        <p:spPr>
          <a:prstGeom prst="rect">
            <a:avLst/>
          </a:prstGeom>
        </p:spPr>
        <p:txBody>
          <a:bodyPr/>
          <a:lstStyle/>
          <a:p>
            <a:r>
              <a:t>Prévoir démo de wiresh	ark</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 name="Shape 783"/>
          <p:cNvSpPr>
            <a:spLocks noGrp="1" noRot="1" noChangeAspect="1"/>
          </p:cNvSpPr>
          <p:nvPr>
            <p:ph type="sldImg"/>
          </p:nvPr>
        </p:nvSpPr>
        <p:spPr>
          <a:prstGeom prst="rect">
            <a:avLst/>
          </a:prstGeom>
        </p:spPr>
        <p:txBody>
          <a:bodyPr/>
          <a:lstStyle/>
          <a:p>
            <a:endParaRPr/>
          </a:p>
        </p:txBody>
      </p:sp>
      <p:sp>
        <p:nvSpPr>
          <p:cNvPr id="784" name="Shape 784"/>
          <p:cNvSpPr>
            <a:spLocks noGrp="1"/>
          </p:cNvSpPr>
          <p:nvPr>
            <p:ph type="body" sz="quarter" idx="1"/>
          </p:nvPr>
        </p:nvSpPr>
        <p:spPr>
          <a:prstGeom prst="rect">
            <a:avLst/>
          </a:prstGeom>
        </p:spPr>
        <p:txBody>
          <a:bodyPr/>
          <a:lstStyle/>
          <a:p>
            <a:r>
              <a:t>RS08-SI03  21/10/2021 4h (91 pages en 10h)</a:t>
            </a:r>
          </a:p>
          <a:p>
            <a:r>
              <a:t>LIG02 12/12/23 matin 2h (93-79 = 14p)</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 name="Shape 795"/>
          <p:cNvSpPr>
            <a:spLocks noGrp="1" noRot="1" noChangeAspect="1"/>
          </p:cNvSpPr>
          <p:nvPr>
            <p:ph type="sldImg"/>
          </p:nvPr>
        </p:nvSpPr>
        <p:spPr>
          <a:prstGeom prst="rect">
            <a:avLst/>
          </a:prstGeom>
        </p:spPr>
        <p:txBody>
          <a:bodyPr/>
          <a:lstStyle/>
          <a:p>
            <a:endParaRPr/>
          </a:p>
        </p:txBody>
      </p:sp>
      <p:sp>
        <p:nvSpPr>
          <p:cNvPr id="796" name="Shape 796"/>
          <p:cNvSpPr>
            <a:spLocks noGrp="1"/>
          </p:cNvSpPr>
          <p:nvPr>
            <p:ph type="body" sz="quarter" idx="1"/>
          </p:nvPr>
        </p:nvSpPr>
        <p:spPr>
          <a:prstGeom prst="rect">
            <a:avLst/>
          </a:prstGeom>
        </p:spPr>
        <p:txBody>
          <a:bodyPr/>
          <a:lstStyle/>
          <a:p>
            <a:r>
              <a:t>man route</a:t>
            </a:r>
          </a:p>
          <a:p>
            <a:r>
              <a:t>route get 172.31.200.131</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 name="Shape 854"/>
          <p:cNvSpPr>
            <a:spLocks noGrp="1" noRot="1" noChangeAspect="1"/>
          </p:cNvSpPr>
          <p:nvPr>
            <p:ph type="sldImg"/>
          </p:nvPr>
        </p:nvSpPr>
        <p:spPr>
          <a:prstGeom prst="rect">
            <a:avLst/>
          </a:prstGeom>
        </p:spPr>
        <p:txBody>
          <a:bodyPr/>
          <a:lstStyle/>
          <a:p>
            <a:endParaRPr/>
          </a:p>
        </p:txBody>
      </p:sp>
      <p:sp>
        <p:nvSpPr>
          <p:cNvPr id="855" name="Shape 855"/>
          <p:cNvSpPr>
            <a:spLocks noGrp="1"/>
          </p:cNvSpPr>
          <p:nvPr>
            <p:ph type="body" sz="quarter" idx="1"/>
          </p:nvPr>
        </p:nvSpPr>
        <p:spPr>
          <a:prstGeom prst="rect">
            <a:avLst/>
          </a:prstGeom>
        </p:spPr>
        <p:txBody>
          <a:bodyPr/>
          <a:lstStyle/>
          <a:p>
            <a:r>
              <a:t>ou </a:t>
            </a:r>
            <a:r>
              <a:rPr u="sng">
                <a:hlinkClick r:id="rId3"/>
              </a:rPr>
              <a:t>https://utc505.seancetenante.com/documents/dijkstra.pdf</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6" name="Shape 876"/>
          <p:cNvSpPr>
            <a:spLocks noGrp="1" noRot="1" noChangeAspect="1"/>
          </p:cNvSpPr>
          <p:nvPr>
            <p:ph type="sldImg"/>
          </p:nvPr>
        </p:nvSpPr>
        <p:spPr>
          <a:prstGeom prst="rect">
            <a:avLst/>
          </a:prstGeom>
        </p:spPr>
        <p:txBody>
          <a:bodyPr/>
          <a:lstStyle/>
          <a:p>
            <a:endParaRPr/>
          </a:p>
        </p:txBody>
      </p:sp>
      <p:sp>
        <p:nvSpPr>
          <p:cNvPr id="877" name="Shape 877"/>
          <p:cNvSpPr>
            <a:spLocks noGrp="1"/>
          </p:cNvSpPr>
          <p:nvPr>
            <p:ph type="body" sz="quarter" idx="1"/>
          </p:nvPr>
        </p:nvSpPr>
        <p:spPr>
          <a:prstGeom prst="rect">
            <a:avLst/>
          </a:prstGeom>
        </p:spPr>
        <p:txBody>
          <a:bodyPr/>
          <a:lstStyle/>
          <a:p>
            <a:r>
              <a:t>RS09-SI04 - 26/10/2022 - 4h - 95-58=37 • 37/4 = 9 p/h</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9" name="Shape 929"/>
          <p:cNvSpPr>
            <a:spLocks noGrp="1" noRot="1" noChangeAspect="1"/>
          </p:cNvSpPr>
          <p:nvPr>
            <p:ph type="sldImg"/>
          </p:nvPr>
        </p:nvSpPr>
        <p:spPr>
          <a:prstGeom prst="rect">
            <a:avLst/>
          </a:prstGeom>
        </p:spPr>
        <p:txBody>
          <a:bodyPr/>
          <a:lstStyle/>
          <a:p>
            <a:endParaRPr/>
          </a:p>
        </p:txBody>
      </p:sp>
      <p:sp>
        <p:nvSpPr>
          <p:cNvPr id="930" name="Shape 930"/>
          <p:cNvSpPr>
            <a:spLocks noGrp="1"/>
          </p:cNvSpPr>
          <p:nvPr>
            <p:ph type="body" sz="quarter" idx="1"/>
          </p:nvPr>
        </p:nvSpPr>
        <p:spPr>
          <a:prstGeom prst="rect">
            <a:avLst/>
          </a:prstGeom>
        </p:spPr>
        <p:txBody>
          <a:bodyPr/>
          <a:lstStyle/>
          <a:p>
            <a:r>
              <a:t>LIG03 - 22/10/2024 - 3h p. 65 à 100 =&gt; 35p.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4" name="Shape 944"/>
          <p:cNvSpPr>
            <a:spLocks noGrp="1" noRot="1" noChangeAspect="1"/>
          </p:cNvSpPr>
          <p:nvPr>
            <p:ph type="sldImg"/>
          </p:nvPr>
        </p:nvSpPr>
        <p:spPr>
          <a:prstGeom prst="rect">
            <a:avLst/>
          </a:prstGeom>
        </p:spPr>
        <p:txBody>
          <a:bodyPr/>
          <a:lstStyle/>
          <a:p>
            <a:endParaRPr/>
          </a:p>
        </p:txBody>
      </p:sp>
      <p:sp>
        <p:nvSpPr>
          <p:cNvPr id="945" name="Shape 945"/>
          <p:cNvSpPr>
            <a:spLocks noGrp="1"/>
          </p:cNvSpPr>
          <p:nvPr>
            <p:ph type="body" sz="quarter" idx="1"/>
          </p:nvPr>
        </p:nvSpPr>
        <p:spPr>
          <a:prstGeom prst="rect">
            <a:avLst/>
          </a:prstGeom>
        </p:spPr>
        <p:txBody>
          <a:bodyPr/>
          <a:lstStyle/>
          <a:p>
            <a:r>
              <a:t>LIG03 : Revenir sur BGP</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6" name="Shape 956"/>
          <p:cNvSpPr>
            <a:spLocks noGrp="1" noRot="1" noChangeAspect="1"/>
          </p:cNvSpPr>
          <p:nvPr>
            <p:ph type="sldImg"/>
          </p:nvPr>
        </p:nvSpPr>
        <p:spPr>
          <a:prstGeom prst="rect">
            <a:avLst/>
          </a:prstGeom>
        </p:spPr>
        <p:txBody>
          <a:bodyPr/>
          <a:lstStyle/>
          <a:p>
            <a:endParaRPr/>
          </a:p>
        </p:txBody>
      </p:sp>
      <p:sp>
        <p:nvSpPr>
          <p:cNvPr id="957" name="Shape 957"/>
          <p:cNvSpPr>
            <a:spLocks noGrp="1"/>
          </p:cNvSpPr>
          <p:nvPr>
            <p:ph type="body" sz="quarter" idx="1"/>
          </p:nvPr>
        </p:nvSpPr>
        <p:spPr>
          <a:prstGeom prst="rect">
            <a:avLst/>
          </a:prstGeom>
        </p:spPr>
        <p:txBody>
          <a:bodyPr/>
          <a:lstStyle/>
          <a:p>
            <a:r>
              <a:t>MPLS multi-protocol Label Switching</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2" name="Shape 1012"/>
          <p:cNvSpPr>
            <a:spLocks noGrp="1" noRot="1" noChangeAspect="1"/>
          </p:cNvSpPr>
          <p:nvPr>
            <p:ph type="sldImg"/>
          </p:nvPr>
        </p:nvSpPr>
        <p:spPr>
          <a:prstGeom prst="rect">
            <a:avLst/>
          </a:prstGeom>
        </p:spPr>
        <p:txBody>
          <a:bodyPr/>
          <a:lstStyle/>
          <a:p>
            <a:endParaRPr/>
          </a:p>
        </p:txBody>
      </p:sp>
      <p:sp>
        <p:nvSpPr>
          <p:cNvPr id="1013" name="Shape 1013"/>
          <p:cNvSpPr>
            <a:spLocks noGrp="1"/>
          </p:cNvSpPr>
          <p:nvPr>
            <p:ph type="body" sz="quarter" idx="1"/>
          </p:nvPr>
        </p:nvSpPr>
        <p:spPr>
          <a:prstGeom prst="rect">
            <a:avLst/>
          </a:prstGeom>
        </p:spPr>
        <p:txBody>
          <a:bodyPr/>
          <a:lstStyle/>
          <a:p>
            <a:r>
              <a:t>Coté source :</a:t>
            </a:r>
          </a:p>
          <a:p>
            <a:r>
              <a:t> La couche réseau (ici IP) encapsule les données de la couche transport (le TPDU, Transport Protocol Data Unit)</a:t>
            </a:r>
          </a:p>
          <a:p>
            <a:r>
              <a:t>La couche liaison de données de 802.11 encapsule les données de la couche réseau</a:t>
            </a:r>
          </a:p>
          <a:p>
            <a:r>
              <a:t>La couche physique permet la transmission de cette trame vers un routeur</a:t>
            </a:r>
          </a:p>
          <a:p>
            <a:r>
              <a:t>Coté routeur :</a:t>
            </a:r>
          </a:p>
          <a:p>
            <a:r>
              <a:t>La couche liaison de données de 802.11 décapsule le PDU de la couche réseau</a:t>
            </a:r>
          </a:p>
          <a:p>
            <a:r>
              <a:t>La couche liaison de données du protocole PPP (Point to Point Protocol) encapsule le PDU de la couche réseau</a:t>
            </a:r>
          </a:p>
          <a:p>
            <a:r>
              <a:t>La couche physique permet la transmission de cette trame PPP vers la destination</a:t>
            </a:r>
          </a:p>
          <a:p>
            <a:r>
              <a:t>Coté destination :</a:t>
            </a:r>
          </a:p>
          <a:p>
            <a:r>
              <a:t>La couche liaison de données PPP décapsule le PDU de la couche réseau</a:t>
            </a:r>
          </a:p>
          <a:p>
            <a:r>
              <a:t>La couche réseau (IP) décapsule le PDU de la couche transport</a:t>
            </a:r>
          </a:p>
          <a:p>
            <a:r>
              <a:t>Niveau transport, on retrouve le même TPDU de celui émis par la source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 name="Shape 1044"/>
          <p:cNvSpPr>
            <a:spLocks noGrp="1" noRot="1" noChangeAspect="1"/>
          </p:cNvSpPr>
          <p:nvPr>
            <p:ph type="sldImg"/>
          </p:nvPr>
        </p:nvSpPr>
        <p:spPr>
          <a:prstGeom prst="rect">
            <a:avLst/>
          </a:prstGeom>
        </p:spPr>
        <p:txBody>
          <a:bodyPr/>
          <a:lstStyle/>
          <a:p>
            <a:endParaRPr/>
          </a:p>
        </p:txBody>
      </p:sp>
      <p:sp>
        <p:nvSpPr>
          <p:cNvPr id="1045" name="Shape 1045"/>
          <p:cNvSpPr>
            <a:spLocks noGrp="1"/>
          </p:cNvSpPr>
          <p:nvPr>
            <p:ph type="body" sz="quarter" idx="1"/>
          </p:nvPr>
        </p:nvSpPr>
        <p:spPr>
          <a:prstGeom prst="rect">
            <a:avLst/>
          </a:prstGeom>
        </p:spPr>
        <p:txBody>
          <a:bodyPr/>
          <a:lstStyle/>
          <a:p>
            <a:r>
              <a:t>La destination peut se trouver un réseau différent de celui de la source.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6" name="Shape 1056"/>
          <p:cNvSpPr>
            <a:spLocks noGrp="1" noRot="1" noChangeAspect="1"/>
          </p:cNvSpPr>
          <p:nvPr>
            <p:ph type="sldImg"/>
          </p:nvPr>
        </p:nvSpPr>
        <p:spPr>
          <a:prstGeom prst="rect">
            <a:avLst/>
          </a:prstGeom>
        </p:spPr>
        <p:txBody>
          <a:bodyPr/>
          <a:lstStyle/>
          <a:p>
            <a:endParaRPr/>
          </a:p>
        </p:txBody>
      </p:sp>
      <p:sp>
        <p:nvSpPr>
          <p:cNvPr id="1057" name="Shape 1057"/>
          <p:cNvSpPr>
            <a:spLocks noGrp="1"/>
          </p:cNvSpPr>
          <p:nvPr>
            <p:ph type="body" sz="quarter" idx="1"/>
          </p:nvPr>
        </p:nvSpPr>
        <p:spPr>
          <a:prstGeom prst="rect">
            <a:avLst/>
          </a:prstGeom>
        </p:spPr>
        <p:txBody>
          <a:bodyPr/>
          <a:lstStyle/>
          <a:p>
            <a:r>
              <a:t>Analogie pour le protocole IP : le courrier postal</a:t>
            </a:r>
          </a:p>
          <a:p>
            <a:r>
              <a:t>SI03-RS08 - 21/10/2021 - 4h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0" name="Shape 1080"/>
          <p:cNvSpPr>
            <a:spLocks noGrp="1" noRot="1" noChangeAspect="1"/>
          </p:cNvSpPr>
          <p:nvPr>
            <p:ph type="sldImg"/>
          </p:nvPr>
        </p:nvSpPr>
        <p:spPr>
          <a:prstGeom prst="rect">
            <a:avLst/>
          </a:prstGeom>
        </p:spPr>
        <p:txBody>
          <a:bodyPr/>
          <a:lstStyle/>
          <a:p>
            <a:endParaRPr/>
          </a:p>
        </p:txBody>
      </p:sp>
      <p:sp>
        <p:nvSpPr>
          <p:cNvPr id="1081" name="Shape 1081"/>
          <p:cNvSpPr>
            <a:spLocks noGrp="1"/>
          </p:cNvSpPr>
          <p:nvPr>
            <p:ph type="body" sz="quarter" idx="1"/>
          </p:nvPr>
        </p:nvSpPr>
        <p:spPr>
          <a:prstGeom prst="rect">
            <a:avLst/>
          </a:prstGeom>
        </p:spPr>
        <p:txBody>
          <a:bodyPr/>
          <a:lstStyle/>
          <a:p>
            <a:r>
              <a:t>Lg_en-tête : entre 5 et 15</a:t>
            </a:r>
          </a:p>
          <a:p>
            <a:r>
              <a:t>Protocole : TCP=6 ; UDP=17 ; ICMP=1</a:t>
            </a:r>
          </a:p>
          <a:p>
            <a:r>
              <a:t>2025_01 : exemple d’options</a:t>
            </a:r>
          </a:p>
          <a:p>
            <a:r>
              <a:t>CAI-RS06-SI01 - 20/11/19 2+4h (145p / 13h = 11p/h)</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 name="Shape 1095"/>
          <p:cNvSpPr>
            <a:spLocks noGrp="1" noRot="1" noChangeAspect="1"/>
          </p:cNvSpPr>
          <p:nvPr>
            <p:ph type="sldImg"/>
          </p:nvPr>
        </p:nvSpPr>
        <p:spPr>
          <a:prstGeom prst="rect">
            <a:avLst/>
          </a:prstGeom>
        </p:spPr>
        <p:txBody>
          <a:bodyPr/>
          <a:lstStyle/>
          <a:p>
            <a:endParaRPr/>
          </a:p>
        </p:txBody>
      </p:sp>
      <p:sp>
        <p:nvSpPr>
          <p:cNvPr id="1096" name="Shape 1096"/>
          <p:cNvSpPr>
            <a:spLocks noGrp="1"/>
          </p:cNvSpPr>
          <p:nvPr>
            <p:ph type="body" sz="quarter" idx="1"/>
          </p:nvPr>
        </p:nvSpPr>
        <p:spPr>
          <a:prstGeom prst="rect">
            <a:avLst/>
          </a:prstGeom>
        </p:spPr>
        <p:txBody>
          <a:bodyPr/>
          <a:lstStyle/>
          <a:p>
            <a:r>
              <a:t>Todo : modifier Traffic Class par DiffServ</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0" name="Shape 1110"/>
          <p:cNvSpPr>
            <a:spLocks noGrp="1" noRot="1" noChangeAspect="1"/>
          </p:cNvSpPr>
          <p:nvPr>
            <p:ph type="sldImg"/>
          </p:nvPr>
        </p:nvSpPr>
        <p:spPr>
          <a:prstGeom prst="rect">
            <a:avLst/>
          </a:prstGeom>
        </p:spPr>
        <p:txBody>
          <a:bodyPr/>
          <a:lstStyle/>
          <a:p>
            <a:endParaRPr/>
          </a:p>
        </p:txBody>
      </p:sp>
      <p:sp>
        <p:nvSpPr>
          <p:cNvPr id="1111" name="Shape 1111"/>
          <p:cNvSpPr>
            <a:spLocks noGrp="1"/>
          </p:cNvSpPr>
          <p:nvPr>
            <p:ph type="body" sz="quarter" idx="1"/>
          </p:nvPr>
        </p:nvSpPr>
        <p:spPr>
          <a:prstGeom prst="rect">
            <a:avLst/>
          </a:prstGeom>
        </p:spPr>
        <p:txBody>
          <a:bodyPr/>
          <a:lstStyle/>
          <a:p>
            <a:r>
              <a:t>Todo : modifier Traffic Class par DiffServ</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3" name="Shape 1123"/>
          <p:cNvSpPr>
            <a:spLocks noGrp="1" noRot="1" noChangeAspect="1"/>
          </p:cNvSpPr>
          <p:nvPr>
            <p:ph type="sldImg"/>
          </p:nvPr>
        </p:nvSpPr>
        <p:spPr>
          <a:prstGeom prst="rect">
            <a:avLst/>
          </a:prstGeom>
        </p:spPr>
        <p:txBody>
          <a:bodyPr/>
          <a:lstStyle/>
          <a:p>
            <a:endParaRPr/>
          </a:p>
        </p:txBody>
      </p:sp>
      <p:sp>
        <p:nvSpPr>
          <p:cNvPr id="1124" name="Shape 1124"/>
          <p:cNvSpPr>
            <a:spLocks noGrp="1"/>
          </p:cNvSpPr>
          <p:nvPr>
            <p:ph type="body" sz="quarter" idx="1"/>
          </p:nvPr>
        </p:nvSpPr>
        <p:spPr>
          <a:prstGeom prst="rect">
            <a:avLst/>
          </a:prstGeom>
        </p:spPr>
        <p:txBody>
          <a:bodyPr/>
          <a:lstStyle/>
          <a:p>
            <a:r>
              <a:t>taille en-tête IPv4 : 20 octets + options</a:t>
            </a:r>
          </a:p>
          <a:p>
            <a:r>
              <a:t>taille en-tête IPv6 : 40 octets</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 name="Shape 1135"/>
          <p:cNvSpPr>
            <a:spLocks noGrp="1" noRot="1" noChangeAspect="1"/>
          </p:cNvSpPr>
          <p:nvPr>
            <p:ph type="sldImg"/>
          </p:nvPr>
        </p:nvSpPr>
        <p:spPr>
          <a:prstGeom prst="rect">
            <a:avLst/>
          </a:prstGeom>
        </p:spPr>
        <p:txBody>
          <a:bodyPr/>
          <a:lstStyle/>
          <a:p>
            <a:endParaRPr/>
          </a:p>
        </p:txBody>
      </p:sp>
      <p:sp>
        <p:nvSpPr>
          <p:cNvPr id="1136" name="Shape 1136"/>
          <p:cNvSpPr>
            <a:spLocks noGrp="1"/>
          </p:cNvSpPr>
          <p:nvPr>
            <p:ph type="body" sz="quarter" idx="1"/>
          </p:nvPr>
        </p:nvSpPr>
        <p:spPr>
          <a:prstGeom prst="rect">
            <a:avLst/>
          </a:prstGeom>
        </p:spPr>
        <p:txBody>
          <a:bodyPr/>
          <a:lstStyle/>
          <a:p>
            <a:r>
              <a:t>Impératif : tout le monde doit connaitre la conversion décimal vers binaire  (et binaire vers décimal) </a:t>
            </a:r>
          </a:p>
          <a:p>
            <a:r>
              <a:rPr u="sng">
                <a:hlinkClick r:id="rId3"/>
              </a:rPr>
              <a:t>http://pedagogie.ac-limoges.fr/sti_si/accueil/FichesConnaissances/Sequence2SSi/co/ConvDecimalBinaire.html</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2" name="Shape 1152"/>
          <p:cNvSpPr>
            <a:spLocks noGrp="1" noRot="1" noChangeAspect="1"/>
          </p:cNvSpPr>
          <p:nvPr>
            <p:ph type="sldImg"/>
          </p:nvPr>
        </p:nvSpPr>
        <p:spPr>
          <a:prstGeom prst="rect">
            <a:avLst/>
          </a:prstGeom>
        </p:spPr>
        <p:txBody>
          <a:bodyPr/>
          <a:lstStyle/>
          <a:p>
            <a:endParaRPr/>
          </a:p>
        </p:txBody>
      </p:sp>
      <p:sp>
        <p:nvSpPr>
          <p:cNvPr id="1153" name="Shape 1153"/>
          <p:cNvSpPr>
            <a:spLocks noGrp="1"/>
          </p:cNvSpPr>
          <p:nvPr>
            <p:ph type="body" sz="quarter" idx="1"/>
          </p:nvPr>
        </p:nvSpPr>
        <p:spPr>
          <a:prstGeom prst="rect">
            <a:avLst/>
          </a:prstGeom>
        </p:spPr>
        <p:txBody>
          <a:bodyPr/>
          <a:lstStyle/>
          <a:p>
            <a:r>
              <a:t>Nota : tout le monde doit connaitre la conversion décimal vers binaire  (et binaire vers décimal)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4" name="Shape 1164"/>
          <p:cNvSpPr>
            <a:spLocks noGrp="1" noRot="1" noChangeAspect="1"/>
          </p:cNvSpPr>
          <p:nvPr>
            <p:ph type="sldImg"/>
          </p:nvPr>
        </p:nvSpPr>
        <p:spPr>
          <a:prstGeom prst="rect">
            <a:avLst/>
          </a:prstGeom>
        </p:spPr>
        <p:txBody>
          <a:bodyPr/>
          <a:lstStyle/>
          <a:p>
            <a:endParaRPr/>
          </a:p>
        </p:txBody>
      </p:sp>
      <p:sp>
        <p:nvSpPr>
          <p:cNvPr id="1165" name="Shape 1165"/>
          <p:cNvSpPr>
            <a:spLocks noGrp="1"/>
          </p:cNvSpPr>
          <p:nvPr>
            <p:ph type="body" sz="quarter" idx="1"/>
          </p:nvPr>
        </p:nvSpPr>
        <p:spPr>
          <a:prstGeom prst="rect">
            <a:avLst/>
          </a:prstGeom>
        </p:spPr>
        <p:txBody>
          <a:bodyPr/>
          <a:lstStyle/>
          <a:p>
            <a:r>
              <a:t>lg du préfixe : le court et plus moderne</a:t>
            </a:r>
          </a:p>
          <a:p>
            <a:r>
              <a:t>lg du préfixe : alias « notation CIDR » (Classless Inter-Domain Routing), alias préfixe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6" name="Shape 1176"/>
          <p:cNvSpPr>
            <a:spLocks noGrp="1" noRot="1" noChangeAspect="1"/>
          </p:cNvSpPr>
          <p:nvPr>
            <p:ph type="sldImg"/>
          </p:nvPr>
        </p:nvSpPr>
        <p:spPr>
          <a:prstGeom prst="rect">
            <a:avLst/>
          </a:prstGeom>
        </p:spPr>
        <p:txBody>
          <a:bodyPr/>
          <a:lstStyle/>
          <a:p>
            <a:endParaRPr/>
          </a:p>
        </p:txBody>
      </p:sp>
      <p:sp>
        <p:nvSpPr>
          <p:cNvPr id="1177" name="Shape 1177"/>
          <p:cNvSpPr>
            <a:spLocks noGrp="1"/>
          </p:cNvSpPr>
          <p:nvPr>
            <p:ph type="body" sz="quarter" idx="1"/>
          </p:nvPr>
        </p:nvSpPr>
        <p:spPr>
          <a:prstGeom prst="rect">
            <a:avLst/>
          </a:prstGeom>
        </p:spPr>
        <p:txBody>
          <a:bodyPr/>
          <a:lstStyle/>
          <a:p>
            <a:r>
              <a:t>lg du préfixe : le plus compacte et plus moderne</a:t>
            </a:r>
          </a:p>
          <a:p>
            <a:r>
              <a:t>lg du préfixe : alias « notation CIDR » (Classless Inter-Domain Routing), alias préfixe</a:t>
            </a:r>
          </a:p>
          <a:p>
            <a:r>
              <a:t>Masque en décimal pointé : version vintage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 name="Shape 1218"/>
          <p:cNvSpPr>
            <a:spLocks noGrp="1" noRot="1" noChangeAspect="1"/>
          </p:cNvSpPr>
          <p:nvPr>
            <p:ph type="sldImg"/>
          </p:nvPr>
        </p:nvSpPr>
        <p:spPr>
          <a:prstGeom prst="rect">
            <a:avLst/>
          </a:prstGeom>
        </p:spPr>
        <p:txBody>
          <a:bodyPr/>
          <a:lstStyle/>
          <a:p>
            <a:endParaRPr/>
          </a:p>
        </p:txBody>
      </p:sp>
      <p:sp>
        <p:nvSpPr>
          <p:cNvPr id="1219" name="Shape 1219"/>
          <p:cNvSpPr>
            <a:spLocks noGrp="1"/>
          </p:cNvSpPr>
          <p:nvPr>
            <p:ph type="body" sz="quarter" idx="1"/>
          </p:nvPr>
        </p:nvSpPr>
        <p:spPr>
          <a:prstGeom prst="rect">
            <a:avLst/>
          </a:prstGeom>
        </p:spPr>
        <p:txBody>
          <a:bodyPr/>
          <a:lstStyle/>
          <a:p>
            <a:r>
              <a:t>2026_01 - 22/09/2026 après-midi - 4h - Pages 18 à 61.</a:t>
            </a:r>
          </a:p>
          <a:p>
            <a:r>
              <a:t>Quel est la longueur du préfixe ?</a:t>
            </a:r>
          </a:p>
          <a:p>
            <a:r>
              <a:t>6 clics</a:t>
            </a:r>
          </a:p>
          <a:p>
            <a:r>
              <a:t>CAI-SI02-RS07 17/11/2020 - 4h - 39 pages</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0" name="Shape 1260"/>
          <p:cNvSpPr>
            <a:spLocks noGrp="1" noRot="1" noChangeAspect="1"/>
          </p:cNvSpPr>
          <p:nvPr>
            <p:ph type="sldImg"/>
          </p:nvPr>
        </p:nvSpPr>
        <p:spPr>
          <a:prstGeom prst="rect">
            <a:avLst/>
          </a:prstGeom>
        </p:spPr>
        <p:txBody>
          <a:bodyPr/>
          <a:lstStyle/>
          <a:p>
            <a:endParaRPr/>
          </a:p>
        </p:txBody>
      </p:sp>
      <p:sp>
        <p:nvSpPr>
          <p:cNvPr id="1261" name="Shape 1261"/>
          <p:cNvSpPr>
            <a:spLocks noGrp="1"/>
          </p:cNvSpPr>
          <p:nvPr>
            <p:ph type="body" sz="quarter" idx="1"/>
          </p:nvPr>
        </p:nvSpPr>
        <p:spPr>
          <a:prstGeom prst="rect">
            <a:avLst/>
          </a:prstGeom>
        </p:spPr>
        <p:txBody>
          <a:bodyPr/>
          <a:lstStyle/>
          <a:p>
            <a:r>
              <a:t>Quel est la longueur du préfixe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4" name="Shape 1274"/>
          <p:cNvSpPr>
            <a:spLocks noGrp="1" noRot="1" noChangeAspect="1"/>
          </p:cNvSpPr>
          <p:nvPr>
            <p:ph type="sldImg"/>
          </p:nvPr>
        </p:nvSpPr>
        <p:spPr>
          <a:prstGeom prst="rect">
            <a:avLst/>
          </a:prstGeom>
        </p:spPr>
        <p:txBody>
          <a:bodyPr/>
          <a:lstStyle/>
          <a:p>
            <a:endParaRPr/>
          </a:p>
        </p:txBody>
      </p:sp>
      <p:sp>
        <p:nvSpPr>
          <p:cNvPr id="1275" name="Shape 1275"/>
          <p:cNvSpPr>
            <a:spLocks noGrp="1"/>
          </p:cNvSpPr>
          <p:nvPr>
            <p:ph type="body" sz="quarter" idx="1"/>
          </p:nvPr>
        </p:nvSpPr>
        <p:spPr>
          <a:prstGeom prst="rect">
            <a:avLst/>
          </a:prstGeom>
        </p:spPr>
        <p:txBody>
          <a:bodyPr/>
          <a:lstStyle/>
          <a:p>
            <a:r>
              <a:t>A : 1 octet pour identifier le réseau, 3 pour Id hôte</a:t>
            </a:r>
          </a:p>
          <a:p>
            <a:r>
              <a:t>2</a:t>
            </a:r>
            <a:r>
              <a:rPr baseline="31999"/>
              <a:t>24</a:t>
            </a:r>
            <a:r>
              <a:t> -2 (soit + de 16 millions) machines par réseau</a:t>
            </a:r>
          </a:p>
          <a:p>
            <a:r>
              <a:t>B : 2 octets pour Id_réseau ; 2</a:t>
            </a:r>
            <a:r>
              <a:rPr baseline="31999"/>
              <a:t>16</a:t>
            </a:r>
            <a:r>
              <a:t> -2 = 65 534 hôtes max. </a:t>
            </a:r>
          </a:p>
          <a:p>
            <a:r>
              <a:t>C : 3 octets pour Id_réseau ; 2</a:t>
            </a:r>
            <a:r>
              <a:rPr baseline="31999"/>
              <a:t>8</a:t>
            </a:r>
            <a:r>
              <a:t> -2 = 254 hôtes max.</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2" name="Shape 1292"/>
          <p:cNvSpPr>
            <a:spLocks noGrp="1" noRot="1" noChangeAspect="1"/>
          </p:cNvSpPr>
          <p:nvPr>
            <p:ph type="sldImg"/>
          </p:nvPr>
        </p:nvSpPr>
        <p:spPr>
          <a:prstGeom prst="rect">
            <a:avLst/>
          </a:prstGeom>
        </p:spPr>
        <p:txBody>
          <a:bodyPr/>
          <a:lstStyle/>
          <a:p>
            <a:endParaRPr/>
          </a:p>
        </p:txBody>
      </p:sp>
      <p:sp>
        <p:nvSpPr>
          <p:cNvPr id="1293" name="Shape 1293"/>
          <p:cNvSpPr>
            <a:spLocks noGrp="1"/>
          </p:cNvSpPr>
          <p:nvPr>
            <p:ph type="body" sz="quarter" idx="1"/>
          </p:nvPr>
        </p:nvSpPr>
        <p:spPr>
          <a:prstGeom prst="rect">
            <a:avLst/>
          </a:prstGeom>
        </p:spPr>
        <p:txBody>
          <a:bodyPr/>
          <a:lstStyle/>
          <a:p>
            <a:r>
              <a:t>lg du préfixe : le court et plus moderne.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 name="Shape 1332"/>
          <p:cNvSpPr>
            <a:spLocks noGrp="1" noRot="1" noChangeAspect="1"/>
          </p:cNvSpPr>
          <p:nvPr>
            <p:ph type="sldImg"/>
          </p:nvPr>
        </p:nvSpPr>
        <p:spPr>
          <a:prstGeom prst="rect">
            <a:avLst/>
          </a:prstGeom>
        </p:spPr>
        <p:txBody>
          <a:bodyPr/>
          <a:lstStyle/>
          <a:p>
            <a:endParaRPr/>
          </a:p>
        </p:txBody>
      </p:sp>
      <p:sp>
        <p:nvSpPr>
          <p:cNvPr id="1333" name="Shape 1333"/>
          <p:cNvSpPr>
            <a:spLocks noGrp="1"/>
          </p:cNvSpPr>
          <p:nvPr>
            <p:ph type="body" sz="quarter" idx="1"/>
          </p:nvPr>
        </p:nvSpPr>
        <p:spPr>
          <a:prstGeom prst="rect">
            <a:avLst/>
          </a:prstGeom>
        </p:spPr>
        <p:txBody>
          <a:bodyPr/>
          <a:lstStyle/>
          <a:p>
            <a:r>
              <a:t>CAI-RS09-SI04 13/12/2022 matin - 2h</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6" name="Shape 1366"/>
          <p:cNvSpPr>
            <a:spLocks noGrp="1" noRot="1" noChangeAspect="1"/>
          </p:cNvSpPr>
          <p:nvPr>
            <p:ph type="sldImg"/>
          </p:nvPr>
        </p:nvSpPr>
        <p:spPr>
          <a:prstGeom prst="rect">
            <a:avLst/>
          </a:prstGeom>
        </p:spPr>
        <p:txBody>
          <a:bodyPr/>
          <a:lstStyle/>
          <a:p>
            <a:endParaRPr/>
          </a:p>
        </p:txBody>
      </p:sp>
      <p:sp>
        <p:nvSpPr>
          <p:cNvPr id="1367" name="Shape 1367"/>
          <p:cNvSpPr>
            <a:spLocks noGrp="1"/>
          </p:cNvSpPr>
          <p:nvPr>
            <p:ph type="body" sz="quarter" idx="1"/>
          </p:nvPr>
        </p:nvSpPr>
        <p:spPr>
          <a:prstGeom prst="rect">
            <a:avLst/>
          </a:prstGeom>
        </p:spPr>
        <p:txBody>
          <a:bodyPr/>
          <a:lstStyle/>
          <a:p>
            <a:r>
              <a:t>Les RIR (Registres Internet Régionaux ou Regional Internet Registry) sont chargés d’allouer des blocs d’adresses IP</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8" name="Shape 1388"/>
          <p:cNvSpPr>
            <a:spLocks noGrp="1" noRot="1" noChangeAspect="1"/>
          </p:cNvSpPr>
          <p:nvPr>
            <p:ph type="sldImg"/>
          </p:nvPr>
        </p:nvSpPr>
        <p:spPr>
          <a:prstGeom prst="rect">
            <a:avLst/>
          </a:prstGeom>
        </p:spPr>
        <p:txBody>
          <a:bodyPr/>
          <a:lstStyle/>
          <a:p>
            <a:endParaRPr/>
          </a:p>
        </p:txBody>
      </p:sp>
      <p:sp>
        <p:nvSpPr>
          <p:cNvPr id="1389" name="Shape 1389"/>
          <p:cNvSpPr>
            <a:spLocks noGrp="1"/>
          </p:cNvSpPr>
          <p:nvPr>
            <p:ph type="body" sz="quarter" idx="1"/>
          </p:nvPr>
        </p:nvSpPr>
        <p:spPr>
          <a:prstGeom prst="rect">
            <a:avLst/>
          </a:prstGeom>
        </p:spPr>
        <p:txBody>
          <a:bodyPr/>
          <a:lstStyle/>
          <a:p>
            <a:r>
              <a:t>2025_01 LIG04 - 2/10/2025 - 3+4h total 13h</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2" name="Shape 1462"/>
          <p:cNvSpPr>
            <a:spLocks noGrp="1" noRot="1" noChangeAspect="1"/>
          </p:cNvSpPr>
          <p:nvPr>
            <p:ph type="sldImg"/>
          </p:nvPr>
        </p:nvSpPr>
        <p:spPr>
          <a:prstGeom prst="rect">
            <a:avLst/>
          </a:prstGeom>
        </p:spPr>
        <p:txBody>
          <a:bodyPr/>
          <a:lstStyle/>
          <a:p>
            <a:endParaRPr/>
          </a:p>
        </p:txBody>
      </p:sp>
      <p:sp>
        <p:nvSpPr>
          <p:cNvPr id="1463" name="Shape 1463"/>
          <p:cNvSpPr>
            <a:spLocks noGrp="1"/>
          </p:cNvSpPr>
          <p:nvPr>
            <p:ph type="body" sz="quarter" idx="1"/>
          </p:nvPr>
        </p:nvSpPr>
        <p:spPr>
          <a:prstGeom prst="rect">
            <a:avLst/>
          </a:prstGeom>
        </p:spPr>
        <p:txBody>
          <a:bodyPr/>
          <a:lstStyle/>
          <a:p>
            <a:r>
              <a:t>Avec la configuration TCP/IP des interfaces réseau, les paramètres IP doivent être renseignés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9" name="Shape 1479"/>
          <p:cNvSpPr>
            <a:spLocks noGrp="1" noRot="1" noChangeAspect="1"/>
          </p:cNvSpPr>
          <p:nvPr>
            <p:ph type="sldImg"/>
          </p:nvPr>
        </p:nvSpPr>
        <p:spPr>
          <a:prstGeom prst="rect">
            <a:avLst/>
          </a:prstGeom>
        </p:spPr>
        <p:txBody>
          <a:bodyPr/>
          <a:lstStyle/>
          <a:p>
            <a:endParaRPr/>
          </a:p>
        </p:txBody>
      </p:sp>
      <p:sp>
        <p:nvSpPr>
          <p:cNvPr id="1480" name="Shape 1480"/>
          <p:cNvSpPr>
            <a:spLocks noGrp="1"/>
          </p:cNvSpPr>
          <p:nvPr>
            <p:ph type="body" sz="quarter" idx="1"/>
          </p:nvPr>
        </p:nvSpPr>
        <p:spPr>
          <a:prstGeom prst="rect">
            <a:avLst/>
          </a:prstGeom>
        </p:spPr>
        <p:txBody>
          <a:bodyPr/>
          <a:lstStyle/>
          <a:p>
            <a:r>
              <a:t>Avec la configuration TCP/IP des interfaces réseau, les paramètres IP doivent être renseignés</a:t>
            </a:r>
          </a:p>
          <a:p>
            <a:r>
              <a:t>2 clics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7" name="Shape 1497"/>
          <p:cNvSpPr>
            <a:spLocks noGrp="1" noRot="1" noChangeAspect="1"/>
          </p:cNvSpPr>
          <p:nvPr>
            <p:ph type="sldImg"/>
          </p:nvPr>
        </p:nvSpPr>
        <p:spPr>
          <a:prstGeom prst="rect">
            <a:avLst/>
          </a:prstGeom>
        </p:spPr>
        <p:txBody>
          <a:bodyPr/>
          <a:lstStyle/>
          <a:p>
            <a:endParaRPr/>
          </a:p>
        </p:txBody>
      </p:sp>
      <p:sp>
        <p:nvSpPr>
          <p:cNvPr id="1498" name="Shape 1498"/>
          <p:cNvSpPr>
            <a:spLocks noGrp="1"/>
          </p:cNvSpPr>
          <p:nvPr>
            <p:ph type="body" sz="quarter" idx="1"/>
          </p:nvPr>
        </p:nvSpPr>
        <p:spPr>
          <a:prstGeom prst="rect">
            <a:avLst/>
          </a:prstGeom>
        </p:spPr>
        <p:txBody>
          <a:bodyPr/>
          <a:lstStyle/>
          <a:p>
            <a:r>
              <a:t>Avec la configuration TCP/IP des interfaces réseau, les paramètres IP doivent être renseignés</a:t>
            </a:r>
          </a:p>
          <a:p>
            <a:r>
              <a:t>2 clics</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6" name="Shape 1516"/>
          <p:cNvSpPr>
            <a:spLocks noGrp="1" noRot="1" noChangeAspect="1"/>
          </p:cNvSpPr>
          <p:nvPr>
            <p:ph type="sldImg"/>
          </p:nvPr>
        </p:nvSpPr>
        <p:spPr>
          <a:prstGeom prst="rect">
            <a:avLst/>
          </a:prstGeom>
        </p:spPr>
        <p:txBody>
          <a:bodyPr/>
          <a:lstStyle/>
          <a:p>
            <a:endParaRPr/>
          </a:p>
        </p:txBody>
      </p:sp>
      <p:sp>
        <p:nvSpPr>
          <p:cNvPr id="1517" name="Shape 1517"/>
          <p:cNvSpPr>
            <a:spLocks noGrp="1"/>
          </p:cNvSpPr>
          <p:nvPr>
            <p:ph type="body" sz="quarter" idx="1"/>
          </p:nvPr>
        </p:nvSpPr>
        <p:spPr>
          <a:prstGeom prst="rect">
            <a:avLst/>
          </a:prstGeom>
        </p:spPr>
        <p:txBody>
          <a:bodyPr/>
          <a:lstStyle/>
          <a:p>
            <a:r>
              <a:t>Avec la configuration TCP/IP des interfaces réseau, les paramètres IP doivent être renseignés</a:t>
            </a:r>
          </a:p>
          <a:p>
            <a:r>
              <a:t>2 clics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 name="Shape 1536"/>
          <p:cNvSpPr>
            <a:spLocks noGrp="1" noRot="1" noChangeAspect="1"/>
          </p:cNvSpPr>
          <p:nvPr>
            <p:ph type="sldImg"/>
          </p:nvPr>
        </p:nvSpPr>
        <p:spPr>
          <a:prstGeom prst="rect">
            <a:avLst/>
          </a:prstGeom>
        </p:spPr>
        <p:txBody>
          <a:bodyPr/>
          <a:lstStyle/>
          <a:p>
            <a:endParaRPr/>
          </a:p>
        </p:txBody>
      </p:sp>
      <p:sp>
        <p:nvSpPr>
          <p:cNvPr id="1537" name="Shape 1537"/>
          <p:cNvSpPr>
            <a:spLocks noGrp="1"/>
          </p:cNvSpPr>
          <p:nvPr>
            <p:ph type="body" sz="quarter" idx="1"/>
          </p:nvPr>
        </p:nvSpPr>
        <p:spPr>
          <a:prstGeom prst="rect">
            <a:avLst/>
          </a:prstGeom>
        </p:spPr>
        <p:txBody>
          <a:bodyPr/>
          <a:lstStyle/>
          <a:p>
            <a:r>
              <a:t>Avant macOS Ventura (macOS 13) : Préférences Système / Réseau</a:t>
            </a:r>
          </a:p>
          <a:p>
            <a:r>
              <a:t>2 clics</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0" name="Shape 1560"/>
          <p:cNvSpPr>
            <a:spLocks noGrp="1" noRot="1" noChangeAspect="1"/>
          </p:cNvSpPr>
          <p:nvPr>
            <p:ph type="sldImg"/>
          </p:nvPr>
        </p:nvSpPr>
        <p:spPr>
          <a:prstGeom prst="rect">
            <a:avLst/>
          </a:prstGeom>
        </p:spPr>
        <p:txBody>
          <a:bodyPr/>
          <a:lstStyle/>
          <a:p>
            <a:endParaRPr/>
          </a:p>
        </p:txBody>
      </p:sp>
      <p:sp>
        <p:nvSpPr>
          <p:cNvPr id="1561" name="Shape 1561"/>
          <p:cNvSpPr>
            <a:spLocks noGrp="1"/>
          </p:cNvSpPr>
          <p:nvPr>
            <p:ph type="body" sz="quarter" idx="1"/>
          </p:nvPr>
        </p:nvSpPr>
        <p:spPr>
          <a:prstGeom prst="rect">
            <a:avLst/>
          </a:prstGeom>
        </p:spPr>
        <p:txBody>
          <a:bodyPr/>
          <a:lstStyle/>
          <a:p>
            <a:r>
              <a:t>Sur macOS : brew install iproute2mac avant d’utiliser ip addr show</a:t>
            </a:r>
          </a:p>
          <a:p>
            <a:r>
              <a:t>LIG03 22/10/24 ? </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5" name="Shape 1585"/>
          <p:cNvSpPr>
            <a:spLocks noGrp="1" noRot="1" noChangeAspect="1"/>
          </p:cNvSpPr>
          <p:nvPr>
            <p:ph type="sldImg"/>
          </p:nvPr>
        </p:nvSpPr>
        <p:spPr>
          <a:prstGeom prst="rect">
            <a:avLst/>
          </a:prstGeom>
        </p:spPr>
        <p:txBody>
          <a:bodyPr/>
          <a:lstStyle/>
          <a:p>
            <a:endParaRPr/>
          </a:p>
        </p:txBody>
      </p:sp>
      <p:sp>
        <p:nvSpPr>
          <p:cNvPr id="1586" name="Shape 1586"/>
          <p:cNvSpPr>
            <a:spLocks noGrp="1"/>
          </p:cNvSpPr>
          <p:nvPr>
            <p:ph type="body" sz="quarter" idx="1"/>
          </p:nvPr>
        </p:nvSpPr>
        <p:spPr>
          <a:prstGeom prst="rect">
            <a:avLst/>
          </a:prstGeom>
        </p:spPr>
        <p:txBody>
          <a:bodyPr/>
          <a:lstStyle/>
          <a:p>
            <a:r>
              <a:t>Montrer la cmd ping</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8" name="Shape 1608"/>
          <p:cNvSpPr>
            <a:spLocks noGrp="1" noRot="1" noChangeAspect="1"/>
          </p:cNvSpPr>
          <p:nvPr>
            <p:ph type="sldImg"/>
          </p:nvPr>
        </p:nvSpPr>
        <p:spPr>
          <a:prstGeom prst="rect">
            <a:avLst/>
          </a:prstGeom>
        </p:spPr>
        <p:txBody>
          <a:bodyPr/>
          <a:lstStyle/>
          <a:p>
            <a:endParaRPr/>
          </a:p>
        </p:txBody>
      </p:sp>
      <p:sp>
        <p:nvSpPr>
          <p:cNvPr id="1609" name="Shape 1609"/>
          <p:cNvSpPr>
            <a:spLocks noGrp="1"/>
          </p:cNvSpPr>
          <p:nvPr>
            <p:ph type="body" sz="quarter" idx="1"/>
          </p:nvPr>
        </p:nvSpPr>
        <p:spPr>
          <a:prstGeom prst="rect">
            <a:avLst/>
          </a:prstGeom>
        </p:spPr>
        <p:txBody>
          <a:bodyPr/>
          <a:lstStyle/>
          <a:p>
            <a:r>
              <a:t>Montrer la cmd ping</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2" name="Shape 1632"/>
          <p:cNvSpPr>
            <a:spLocks noGrp="1" noRot="1" noChangeAspect="1"/>
          </p:cNvSpPr>
          <p:nvPr>
            <p:ph type="sldImg"/>
          </p:nvPr>
        </p:nvSpPr>
        <p:spPr>
          <a:prstGeom prst="rect">
            <a:avLst/>
          </a:prstGeom>
        </p:spPr>
        <p:txBody>
          <a:bodyPr/>
          <a:lstStyle/>
          <a:p>
            <a:endParaRPr/>
          </a:p>
        </p:txBody>
      </p:sp>
      <p:sp>
        <p:nvSpPr>
          <p:cNvPr id="1633" name="Shape 1633"/>
          <p:cNvSpPr>
            <a:spLocks noGrp="1"/>
          </p:cNvSpPr>
          <p:nvPr>
            <p:ph type="body" sz="quarter" idx="1"/>
          </p:nvPr>
        </p:nvSpPr>
        <p:spPr>
          <a:prstGeom prst="rect">
            <a:avLst/>
          </a:prstGeom>
        </p:spPr>
        <p:txBody>
          <a:bodyPr/>
          <a:lstStyle/>
          <a:p>
            <a:r>
              <a:t>LIG02 - 12/12/2023 Après-midi : 4h (141-93=48 p.) 141/12=11,75</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6" name="Shape 1646"/>
          <p:cNvSpPr>
            <a:spLocks noGrp="1" noRot="1" noChangeAspect="1"/>
          </p:cNvSpPr>
          <p:nvPr>
            <p:ph type="sldImg"/>
          </p:nvPr>
        </p:nvSpPr>
        <p:spPr>
          <a:prstGeom prst="rect">
            <a:avLst/>
          </a:prstGeom>
        </p:spPr>
        <p:txBody>
          <a:bodyPr/>
          <a:lstStyle/>
          <a:p>
            <a:endParaRPr/>
          </a:p>
        </p:txBody>
      </p:sp>
      <p:sp>
        <p:nvSpPr>
          <p:cNvPr id="1647" name="Shape 1647"/>
          <p:cNvSpPr>
            <a:spLocks noGrp="1"/>
          </p:cNvSpPr>
          <p:nvPr>
            <p:ph type="body" sz="quarter" idx="1"/>
          </p:nvPr>
        </p:nvSpPr>
        <p:spPr>
          <a:prstGeom prst="rect">
            <a:avLst/>
          </a:prstGeom>
        </p:spPr>
        <p:txBody>
          <a:bodyPr/>
          <a:lstStyle/>
          <a:p>
            <a:r>
              <a:t>Revoir la table de routage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0" name="Shape 1660"/>
          <p:cNvSpPr>
            <a:spLocks noGrp="1" noRot="1" noChangeAspect="1"/>
          </p:cNvSpPr>
          <p:nvPr>
            <p:ph type="sldImg"/>
          </p:nvPr>
        </p:nvSpPr>
        <p:spPr>
          <a:prstGeom prst="rect">
            <a:avLst/>
          </a:prstGeom>
        </p:spPr>
        <p:txBody>
          <a:bodyPr/>
          <a:lstStyle/>
          <a:p>
            <a:endParaRPr/>
          </a:p>
        </p:txBody>
      </p:sp>
      <p:sp>
        <p:nvSpPr>
          <p:cNvPr id="1661" name="Shape 1661"/>
          <p:cNvSpPr>
            <a:spLocks noGrp="1"/>
          </p:cNvSpPr>
          <p:nvPr>
            <p:ph type="body" sz="quarter" idx="1"/>
          </p:nvPr>
        </p:nvSpPr>
        <p:spPr>
          <a:prstGeom prst="rect">
            <a:avLst/>
          </a:prstGeom>
        </p:spPr>
        <p:txBody>
          <a:bodyPr/>
          <a:lstStyle/>
          <a:p>
            <a:r>
              <a:t>SI03-RS08 - 17/11/2021 - 4h</a:t>
            </a:r>
          </a:p>
          <a:p>
            <a:r>
              <a:t>LIG03 - 22/10/2024 - 3+4h = 7h p.65 à 143 = 78p =&gt; 11,1 p/h</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4" name="Shape 1674"/>
          <p:cNvSpPr>
            <a:spLocks noGrp="1" noRot="1" noChangeAspect="1"/>
          </p:cNvSpPr>
          <p:nvPr>
            <p:ph type="sldImg"/>
          </p:nvPr>
        </p:nvSpPr>
        <p:spPr>
          <a:prstGeom prst="rect">
            <a:avLst/>
          </a:prstGeom>
        </p:spPr>
        <p:txBody>
          <a:bodyPr/>
          <a:lstStyle/>
          <a:p>
            <a:endParaRPr/>
          </a:p>
        </p:txBody>
      </p:sp>
      <p:sp>
        <p:nvSpPr>
          <p:cNvPr id="1675" name="Shape 1675"/>
          <p:cNvSpPr>
            <a:spLocks noGrp="1"/>
          </p:cNvSpPr>
          <p:nvPr>
            <p:ph type="body" sz="quarter" idx="1"/>
          </p:nvPr>
        </p:nvSpPr>
        <p:spPr>
          <a:prstGeom prst="rect">
            <a:avLst/>
          </a:prstGeom>
        </p:spPr>
        <p:txBody>
          <a:bodyPr/>
          <a:lstStyle/>
          <a:p>
            <a:r>
              <a:t>1992, le réseau Internet fut ouvert aux activités commerciales avec le succès que l'on sait. </a:t>
            </a:r>
          </a:p>
          <a:p>
            <a:r>
              <a:t>4,29 milliard d’adresses IPv4</a:t>
            </a:r>
          </a:p>
          <a:p>
            <a:r>
              <a:t>Stock quasi épuisé</a:t>
            </a:r>
          </a:p>
          <a:p>
            <a:r>
              <a:t>50 % allouées avant CIDR ; répartition très inégale entre les RIR (70% pour la zone américaine)</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8" name="Shape 1698"/>
          <p:cNvSpPr>
            <a:spLocks noGrp="1" noRot="1" noChangeAspect="1"/>
          </p:cNvSpPr>
          <p:nvPr>
            <p:ph type="sldImg"/>
          </p:nvPr>
        </p:nvSpPr>
        <p:spPr>
          <a:prstGeom prst="rect">
            <a:avLst/>
          </a:prstGeom>
        </p:spPr>
        <p:txBody>
          <a:bodyPr/>
          <a:lstStyle/>
          <a:p>
            <a:endParaRPr/>
          </a:p>
        </p:txBody>
      </p:sp>
      <p:sp>
        <p:nvSpPr>
          <p:cNvPr id="1699" name="Shape 1699"/>
          <p:cNvSpPr>
            <a:spLocks noGrp="1"/>
          </p:cNvSpPr>
          <p:nvPr>
            <p:ph type="body" sz="quarter" idx="1"/>
          </p:nvPr>
        </p:nvSpPr>
        <p:spPr>
          <a:prstGeom prst="rect">
            <a:avLst/>
          </a:prstGeom>
        </p:spPr>
        <p:txBody>
          <a:bodyPr/>
          <a:lstStyle/>
          <a:p>
            <a:r>
              <a:t>même adresse car 172.31.128.1 = ac1f:8001</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1" name="Shape 1711"/>
          <p:cNvSpPr>
            <a:spLocks noGrp="1" noRot="1" noChangeAspect="1"/>
          </p:cNvSpPr>
          <p:nvPr>
            <p:ph type="sldImg"/>
          </p:nvPr>
        </p:nvSpPr>
        <p:spPr>
          <a:prstGeom prst="rect">
            <a:avLst/>
          </a:prstGeom>
        </p:spPr>
        <p:txBody>
          <a:bodyPr/>
          <a:lstStyle/>
          <a:p>
            <a:endParaRPr/>
          </a:p>
        </p:txBody>
      </p:sp>
      <p:sp>
        <p:nvSpPr>
          <p:cNvPr id="1712" name="Shape 1712"/>
          <p:cNvSpPr>
            <a:spLocks noGrp="1"/>
          </p:cNvSpPr>
          <p:nvPr>
            <p:ph type="body" sz="quarter" idx="1"/>
          </p:nvPr>
        </p:nvSpPr>
        <p:spPr>
          <a:prstGeom prst="rect">
            <a:avLst/>
          </a:prstGeom>
        </p:spPr>
        <p:txBody>
          <a:bodyPr/>
          <a:lstStyle>
            <a:lvl1pPr>
              <a:defRPr u="sng">
                <a:hlinkClick r:id="rId3"/>
              </a:defRPr>
            </a:lvl1pPr>
          </a:lstStyle>
          <a:p>
            <a:pPr>
              <a:defRPr u="none"/>
            </a:pPr>
            <a:r>
              <a:rPr u="sng">
                <a:hlinkClick r:id="rId3"/>
              </a:rPr>
              <a:t>https://[2a01:e35:39d9:e6c0:1::2]:8080/index.php</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4" name="Shape 1724"/>
          <p:cNvSpPr>
            <a:spLocks noGrp="1" noRot="1" noChangeAspect="1"/>
          </p:cNvSpPr>
          <p:nvPr>
            <p:ph type="sldImg"/>
          </p:nvPr>
        </p:nvSpPr>
        <p:spPr>
          <a:prstGeom prst="rect">
            <a:avLst/>
          </a:prstGeom>
        </p:spPr>
        <p:txBody>
          <a:bodyPr/>
          <a:lstStyle/>
          <a:p>
            <a:endParaRPr/>
          </a:p>
        </p:txBody>
      </p:sp>
      <p:sp>
        <p:nvSpPr>
          <p:cNvPr id="1725" name="Shape 1725"/>
          <p:cNvSpPr>
            <a:spLocks noGrp="1"/>
          </p:cNvSpPr>
          <p:nvPr>
            <p:ph type="body" sz="quarter" idx="1"/>
          </p:nvPr>
        </p:nvSpPr>
        <p:spPr>
          <a:prstGeom prst="rect">
            <a:avLst/>
          </a:prstGeom>
        </p:spPr>
        <p:txBody>
          <a:bodyPr/>
          <a:lstStyle/>
          <a:p>
            <a:r>
              <a:t>On préfère utiliser des longueurs de préfixe multiples de 4 (On préfère 60 à 59)</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7" name="Shape 1737"/>
          <p:cNvSpPr>
            <a:spLocks noGrp="1" noRot="1" noChangeAspect="1"/>
          </p:cNvSpPr>
          <p:nvPr>
            <p:ph type="sldImg"/>
          </p:nvPr>
        </p:nvSpPr>
        <p:spPr>
          <a:prstGeom prst="rect">
            <a:avLst/>
          </a:prstGeom>
        </p:spPr>
        <p:txBody>
          <a:bodyPr/>
          <a:lstStyle/>
          <a:p>
            <a:endParaRPr/>
          </a:p>
        </p:txBody>
      </p:sp>
      <p:sp>
        <p:nvSpPr>
          <p:cNvPr id="1738" name="Shape 1738"/>
          <p:cNvSpPr>
            <a:spLocks noGrp="1"/>
          </p:cNvSpPr>
          <p:nvPr>
            <p:ph type="body" sz="quarter" idx="1"/>
          </p:nvPr>
        </p:nvSpPr>
        <p:spPr>
          <a:prstGeom prst="rect">
            <a:avLst/>
          </a:prstGeom>
        </p:spPr>
        <p:txBody>
          <a:bodyPr/>
          <a:lstStyle/>
          <a:p>
            <a:r>
              <a:t>2000::/3  soit de 2000::/16 à 3fff::/16 </a:t>
            </a:r>
          </a:p>
          <a:p>
            <a:r>
              <a:t>			soit toutes les adresses débutant par 2 ou 3 </a:t>
            </a:r>
          </a:p>
          <a:p>
            <a:r>
              <a:t>												(0010b ou 0011b)</a:t>
            </a:r>
          </a:p>
          <a:p>
            <a:r>
              <a:t>			1/8e de l’espace d’adressage total d’IPv6</a:t>
            </a:r>
          </a:p>
          <a:p>
            <a:r>
              <a:t>2001::/16 soit de 2001::/16 à 2001:ffff:ffff:ffff::/64</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0" name="Shape 1750"/>
          <p:cNvSpPr>
            <a:spLocks noGrp="1" noRot="1" noChangeAspect="1"/>
          </p:cNvSpPr>
          <p:nvPr>
            <p:ph type="sldImg"/>
          </p:nvPr>
        </p:nvSpPr>
        <p:spPr>
          <a:prstGeom prst="rect">
            <a:avLst/>
          </a:prstGeom>
        </p:spPr>
        <p:txBody>
          <a:bodyPr/>
          <a:lstStyle/>
          <a:p>
            <a:endParaRPr/>
          </a:p>
        </p:txBody>
      </p:sp>
      <p:sp>
        <p:nvSpPr>
          <p:cNvPr id="1751" name="Shape 1751"/>
          <p:cNvSpPr>
            <a:spLocks noGrp="1"/>
          </p:cNvSpPr>
          <p:nvPr>
            <p:ph type="body" sz="quarter" idx="1"/>
          </p:nvPr>
        </p:nvSpPr>
        <p:spPr>
          <a:prstGeom prst="rect">
            <a:avLst/>
          </a:prstGeom>
        </p:spPr>
        <p:txBody>
          <a:bodyPr/>
          <a:lstStyle/>
          <a:p>
            <a:r>
              <a:t>fc00::/7      de fc00:: à fdff:ffff:ffff:ffff:ffff:ffff:ffff:ffff		fc &lt;=&gt; 1111 1100</a:t>
            </a:r>
          </a:p>
          <a:p>
            <a:r>
              <a:t>fe80::/10    de fe80:: à febf:ffff:ffff:ffff:ffff:ffff:ffff:ffff</a:t>
            </a:r>
          </a:p>
          <a:p>
            <a:r>
              <a:t>Comme ad. privées ipv4  10/8, 172.16/12 et  192.168/16</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4" name="Shape 1774"/>
          <p:cNvSpPr>
            <a:spLocks noGrp="1" noRot="1" noChangeAspect="1"/>
          </p:cNvSpPr>
          <p:nvPr>
            <p:ph type="sldImg"/>
          </p:nvPr>
        </p:nvSpPr>
        <p:spPr>
          <a:prstGeom prst="rect">
            <a:avLst/>
          </a:prstGeom>
        </p:spPr>
        <p:txBody>
          <a:bodyPr/>
          <a:lstStyle/>
          <a:p>
            <a:endParaRPr/>
          </a:p>
        </p:txBody>
      </p:sp>
      <p:sp>
        <p:nvSpPr>
          <p:cNvPr id="1775" name="Shape 1775"/>
          <p:cNvSpPr>
            <a:spLocks noGrp="1"/>
          </p:cNvSpPr>
          <p:nvPr>
            <p:ph type="body" sz="quarter" idx="1"/>
          </p:nvPr>
        </p:nvSpPr>
        <p:spPr>
          <a:prstGeom prst="rect">
            <a:avLst/>
          </a:prstGeom>
        </p:spPr>
        <p:txBody>
          <a:bodyPr/>
          <a:lstStyle/>
          <a:p>
            <a:r>
              <a:t>/ CAI-RS07-SI02 : 26/11/2020 13h30 - 17h30 ; de p.115 à p.147</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8" name="Shape 1798"/>
          <p:cNvSpPr>
            <a:spLocks noGrp="1" noRot="1" noChangeAspect="1"/>
          </p:cNvSpPr>
          <p:nvPr>
            <p:ph type="sldImg"/>
          </p:nvPr>
        </p:nvSpPr>
        <p:spPr>
          <a:prstGeom prst="rect">
            <a:avLst/>
          </a:prstGeom>
        </p:spPr>
        <p:txBody>
          <a:bodyPr/>
          <a:lstStyle/>
          <a:p>
            <a:endParaRPr/>
          </a:p>
        </p:txBody>
      </p:sp>
      <p:sp>
        <p:nvSpPr>
          <p:cNvPr id="1799" name="Shape 1799"/>
          <p:cNvSpPr>
            <a:spLocks noGrp="1"/>
          </p:cNvSpPr>
          <p:nvPr>
            <p:ph type="body" sz="quarter" idx="1"/>
          </p:nvPr>
        </p:nvSpPr>
        <p:spPr>
          <a:prstGeom prst="rect">
            <a:avLst/>
          </a:prstGeom>
        </p:spPr>
        <p:txBody>
          <a:bodyPr/>
          <a:lstStyle/>
          <a:p>
            <a:r>
              <a:t>ping6 ou ping -6</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9" name="Shape 1849"/>
          <p:cNvSpPr>
            <a:spLocks noGrp="1" noRot="1" noChangeAspect="1"/>
          </p:cNvSpPr>
          <p:nvPr>
            <p:ph type="sldImg"/>
          </p:nvPr>
        </p:nvSpPr>
        <p:spPr>
          <a:prstGeom prst="rect">
            <a:avLst/>
          </a:prstGeom>
        </p:spPr>
        <p:txBody>
          <a:bodyPr/>
          <a:lstStyle/>
          <a:p>
            <a:endParaRPr/>
          </a:p>
        </p:txBody>
      </p:sp>
      <p:sp>
        <p:nvSpPr>
          <p:cNvPr id="1850" name="Shape 1850"/>
          <p:cNvSpPr>
            <a:spLocks noGrp="1"/>
          </p:cNvSpPr>
          <p:nvPr>
            <p:ph type="body" sz="quarter" idx="1"/>
          </p:nvPr>
        </p:nvSpPr>
        <p:spPr>
          <a:prstGeom prst="rect">
            <a:avLst/>
          </a:prstGeom>
        </p:spPr>
        <p:txBody>
          <a:bodyPr/>
          <a:lstStyle/>
          <a:p>
            <a:r>
              <a:t>2025_01 LIG04 - 25/11/2025 matin - 3h total 16h</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8" name="Shape 1958"/>
          <p:cNvSpPr>
            <a:spLocks noGrp="1" noRot="1" noChangeAspect="1"/>
          </p:cNvSpPr>
          <p:nvPr>
            <p:ph type="sldImg"/>
          </p:nvPr>
        </p:nvSpPr>
        <p:spPr>
          <a:prstGeom prst="rect">
            <a:avLst/>
          </a:prstGeom>
        </p:spPr>
        <p:txBody>
          <a:bodyPr/>
          <a:lstStyle/>
          <a:p>
            <a:endParaRPr/>
          </a:p>
        </p:txBody>
      </p:sp>
      <p:sp>
        <p:nvSpPr>
          <p:cNvPr id="1959" name="Shape 1959"/>
          <p:cNvSpPr>
            <a:spLocks noGrp="1"/>
          </p:cNvSpPr>
          <p:nvPr>
            <p:ph type="body" sz="quarter" idx="1"/>
          </p:nvPr>
        </p:nvSpPr>
        <p:spPr>
          <a:prstGeom prst="rect">
            <a:avLst/>
          </a:prstGeom>
        </p:spPr>
        <p:txBody>
          <a:bodyPr/>
          <a:lstStyle/>
          <a:p>
            <a:r>
              <a:t>CAI-RS09-SI04 13/12/2022 aprem 4h. Revoir page 168.</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3" name="Shape 2013"/>
          <p:cNvSpPr>
            <a:spLocks noGrp="1" noRot="1" noChangeAspect="1"/>
          </p:cNvSpPr>
          <p:nvPr>
            <p:ph type="sldImg"/>
          </p:nvPr>
        </p:nvSpPr>
        <p:spPr>
          <a:prstGeom prst="rect">
            <a:avLst/>
          </a:prstGeom>
        </p:spPr>
        <p:txBody>
          <a:bodyPr/>
          <a:lstStyle/>
          <a:p>
            <a:endParaRPr/>
          </a:p>
        </p:txBody>
      </p:sp>
      <p:sp>
        <p:nvSpPr>
          <p:cNvPr id="2014" name="Shape 2014"/>
          <p:cNvSpPr>
            <a:spLocks noGrp="1"/>
          </p:cNvSpPr>
          <p:nvPr>
            <p:ph type="body" sz="quarter" idx="1"/>
          </p:nvPr>
        </p:nvSpPr>
        <p:spPr>
          <a:prstGeom prst="rect">
            <a:avLst/>
          </a:prstGeom>
        </p:spPr>
        <p:txBody>
          <a:bodyPr/>
          <a:lstStyle/>
          <a:p>
            <a:r>
              <a:t>voir : </a:t>
            </a:r>
          </a:p>
          <a:p>
            <a:r>
              <a:t>Comprendre les caractéristiques du TCP sous CCNA 200-301 - Vidéo Tuto   </a:t>
            </a:r>
            <a:r>
              <a:rPr u="sng">
                <a:hlinkClick r:id="rId3"/>
              </a:rPr>
              <a:t>https://www.youtube.com/watch?v=lV2B50mTGtM</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5" name="Shape 2165"/>
          <p:cNvSpPr>
            <a:spLocks noGrp="1" noRot="1" noChangeAspect="1"/>
          </p:cNvSpPr>
          <p:nvPr>
            <p:ph type="sldImg"/>
          </p:nvPr>
        </p:nvSpPr>
        <p:spPr>
          <a:prstGeom prst="rect">
            <a:avLst/>
          </a:prstGeom>
        </p:spPr>
        <p:txBody>
          <a:bodyPr/>
          <a:lstStyle/>
          <a:p>
            <a:endParaRPr/>
          </a:p>
        </p:txBody>
      </p:sp>
      <p:sp>
        <p:nvSpPr>
          <p:cNvPr id="2166" name="Shape 2166"/>
          <p:cNvSpPr>
            <a:spLocks noGrp="1"/>
          </p:cNvSpPr>
          <p:nvPr>
            <p:ph type="body" sz="quarter" idx="1"/>
          </p:nvPr>
        </p:nvSpPr>
        <p:spPr>
          <a:prstGeom prst="rect">
            <a:avLst/>
          </a:prstGeom>
        </p:spPr>
        <p:txBody>
          <a:bodyPr/>
          <a:lstStyle/>
          <a:p>
            <a:r>
              <a:t>LIG02 23/01/2024 - 3h matin</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6" name="Shape 2186"/>
          <p:cNvSpPr>
            <a:spLocks noGrp="1" noRot="1" noChangeAspect="1"/>
          </p:cNvSpPr>
          <p:nvPr>
            <p:ph type="sldImg"/>
          </p:nvPr>
        </p:nvSpPr>
        <p:spPr>
          <a:prstGeom prst="rect">
            <a:avLst/>
          </a:prstGeom>
        </p:spPr>
        <p:txBody>
          <a:bodyPr/>
          <a:lstStyle/>
          <a:p>
            <a:endParaRPr/>
          </a:p>
        </p:txBody>
      </p:sp>
      <p:sp>
        <p:nvSpPr>
          <p:cNvPr id="2187" name="Shape 2187"/>
          <p:cNvSpPr>
            <a:spLocks noGrp="1"/>
          </p:cNvSpPr>
          <p:nvPr>
            <p:ph type="body" sz="quarter" idx="1"/>
          </p:nvPr>
        </p:nvSpPr>
        <p:spPr>
          <a:prstGeom prst="rect">
            <a:avLst/>
          </a:prstGeom>
        </p:spPr>
        <p:txBody>
          <a:bodyPr/>
          <a:lstStyle/>
          <a:p>
            <a:r>
              <a:t>Quelle est la valeur minimum pour « Longueur segment » ?</a:t>
            </a:r>
          </a:p>
          <a:p>
            <a:r>
              <a:t>Quelle est la valeur maximum pour « Longueur segment » ?</a:t>
            </a:r>
          </a:p>
          <a:p>
            <a:r>
              <a:t>! de 8 octets à 2^16 (65536 octets)</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0" name="Shape 2200"/>
          <p:cNvSpPr>
            <a:spLocks noGrp="1" noRot="1" noChangeAspect="1"/>
          </p:cNvSpPr>
          <p:nvPr>
            <p:ph type="sldImg"/>
          </p:nvPr>
        </p:nvSpPr>
        <p:spPr>
          <a:prstGeom prst="rect">
            <a:avLst/>
          </a:prstGeom>
        </p:spPr>
        <p:txBody>
          <a:bodyPr/>
          <a:lstStyle/>
          <a:p>
            <a:endParaRPr/>
          </a:p>
        </p:txBody>
      </p:sp>
      <p:sp>
        <p:nvSpPr>
          <p:cNvPr id="2201" name="Shape 2201"/>
          <p:cNvSpPr>
            <a:spLocks noGrp="1"/>
          </p:cNvSpPr>
          <p:nvPr>
            <p:ph type="body" sz="quarter" idx="1"/>
          </p:nvPr>
        </p:nvSpPr>
        <p:spPr>
          <a:prstGeom prst="rect">
            <a:avLst/>
          </a:prstGeom>
        </p:spPr>
        <p:txBody>
          <a:bodyPr/>
          <a:lstStyle/>
          <a:p>
            <a:r>
              <a:t>On va se restreindre pour UTC505 à DNS et aux standards du web : HTTP, URL, HTML…</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 name="Shape 2211"/>
          <p:cNvSpPr>
            <a:spLocks noGrp="1" noRot="1" noChangeAspect="1"/>
          </p:cNvSpPr>
          <p:nvPr>
            <p:ph type="sldImg"/>
          </p:nvPr>
        </p:nvSpPr>
        <p:spPr>
          <a:prstGeom prst="rect">
            <a:avLst/>
          </a:prstGeom>
        </p:spPr>
        <p:txBody>
          <a:bodyPr/>
          <a:lstStyle/>
          <a:p>
            <a:endParaRPr/>
          </a:p>
        </p:txBody>
      </p:sp>
      <p:sp>
        <p:nvSpPr>
          <p:cNvPr id="2212" name="Shape 2212"/>
          <p:cNvSpPr>
            <a:spLocks noGrp="1"/>
          </p:cNvSpPr>
          <p:nvPr>
            <p:ph type="body" sz="quarter" idx="1"/>
          </p:nvPr>
        </p:nvSpPr>
        <p:spPr>
          <a:prstGeom prst="rect">
            <a:avLst/>
          </a:prstGeom>
        </p:spPr>
        <p:txBody>
          <a:bodyPr/>
          <a:lstStyle/>
          <a:p>
            <a:r>
              <a:t>Parmi les gTLD, il y a des new TLD (.paris, .sncf, .sport, etc.)</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3" name="Shape 2223"/>
          <p:cNvSpPr>
            <a:spLocks noGrp="1" noRot="1" noChangeAspect="1"/>
          </p:cNvSpPr>
          <p:nvPr>
            <p:ph type="sldImg"/>
          </p:nvPr>
        </p:nvSpPr>
        <p:spPr>
          <a:prstGeom prst="rect">
            <a:avLst/>
          </a:prstGeom>
        </p:spPr>
        <p:txBody>
          <a:bodyPr/>
          <a:lstStyle/>
          <a:p>
            <a:endParaRPr/>
          </a:p>
        </p:txBody>
      </p:sp>
      <p:sp>
        <p:nvSpPr>
          <p:cNvPr id="2224" name="Shape 2224"/>
          <p:cNvSpPr>
            <a:spLocks noGrp="1"/>
          </p:cNvSpPr>
          <p:nvPr>
            <p:ph type="body" sz="quarter" idx="1"/>
          </p:nvPr>
        </p:nvSpPr>
        <p:spPr>
          <a:prstGeom prst="rect">
            <a:avLst/>
          </a:prstGeom>
        </p:spPr>
        <p:txBody>
          <a:bodyPr/>
          <a:lstStyle/>
          <a:p>
            <a:r>
              <a:t>arcep : SLD, Second Level Domain</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9" name="Shape 2239"/>
          <p:cNvSpPr>
            <a:spLocks noGrp="1" noRot="1" noChangeAspect="1"/>
          </p:cNvSpPr>
          <p:nvPr>
            <p:ph type="sldImg"/>
          </p:nvPr>
        </p:nvSpPr>
        <p:spPr>
          <a:prstGeom prst="rect">
            <a:avLst/>
          </a:prstGeom>
        </p:spPr>
        <p:txBody>
          <a:bodyPr/>
          <a:lstStyle/>
          <a:p>
            <a:endParaRPr/>
          </a:p>
        </p:txBody>
      </p:sp>
      <p:sp>
        <p:nvSpPr>
          <p:cNvPr id="2240" name="Shape 2240"/>
          <p:cNvSpPr>
            <a:spLocks noGrp="1"/>
          </p:cNvSpPr>
          <p:nvPr>
            <p:ph type="body" sz="quarter" idx="1"/>
          </p:nvPr>
        </p:nvSpPr>
        <p:spPr>
          <a:prstGeom prst="rect">
            <a:avLst/>
          </a:prstGeom>
        </p:spPr>
        <p:txBody>
          <a:bodyPr/>
          <a:lstStyle/>
          <a:p>
            <a:r>
              <a:t>2 clics</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1" name="Shape 2301"/>
          <p:cNvSpPr>
            <a:spLocks noGrp="1" noRot="1" noChangeAspect="1"/>
          </p:cNvSpPr>
          <p:nvPr>
            <p:ph type="sldImg"/>
          </p:nvPr>
        </p:nvSpPr>
        <p:spPr>
          <a:prstGeom prst="rect">
            <a:avLst/>
          </a:prstGeom>
        </p:spPr>
        <p:txBody>
          <a:bodyPr/>
          <a:lstStyle/>
          <a:p>
            <a:endParaRPr/>
          </a:p>
        </p:txBody>
      </p:sp>
      <p:sp>
        <p:nvSpPr>
          <p:cNvPr id="2302" name="Shape 2302"/>
          <p:cNvSpPr>
            <a:spLocks noGrp="1"/>
          </p:cNvSpPr>
          <p:nvPr>
            <p:ph type="body" sz="quarter" idx="1"/>
          </p:nvPr>
        </p:nvSpPr>
        <p:spPr>
          <a:prstGeom prst="rect">
            <a:avLst/>
          </a:prstGeom>
        </p:spPr>
        <p:txBody>
          <a:bodyPr/>
          <a:lstStyle/>
          <a:p>
            <a:r>
              <a:t>les requêtes sont toujours initiées par le client (agent utilisateur, ou son proxy), par ex. un navigateur web, un robot web [bot], etc. : Sauf à partir de HTTP/3</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6" name="Shape 2316"/>
          <p:cNvSpPr>
            <a:spLocks noGrp="1" noRot="1" noChangeAspect="1"/>
          </p:cNvSpPr>
          <p:nvPr>
            <p:ph type="sldImg"/>
          </p:nvPr>
        </p:nvSpPr>
        <p:spPr>
          <a:prstGeom prst="rect">
            <a:avLst/>
          </a:prstGeom>
        </p:spPr>
        <p:txBody>
          <a:bodyPr/>
          <a:lstStyle/>
          <a:p>
            <a:endParaRPr/>
          </a:p>
        </p:txBody>
      </p:sp>
      <p:sp>
        <p:nvSpPr>
          <p:cNvPr id="2317" name="Shape 2317"/>
          <p:cNvSpPr>
            <a:spLocks noGrp="1"/>
          </p:cNvSpPr>
          <p:nvPr>
            <p:ph type="body" sz="quarter" idx="1"/>
          </p:nvPr>
        </p:nvSpPr>
        <p:spPr>
          <a:prstGeom prst="rect">
            <a:avLst/>
          </a:prstGeom>
        </p:spPr>
        <p:txBody>
          <a:bodyPr/>
          <a:lstStyle/>
          <a:p>
            <a:r>
              <a:t>LIG03 : 19/11/2024 - 4h - p.138  à p.192 (54 p = 13,5p./h)</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1" name="Shape 2331"/>
          <p:cNvSpPr>
            <a:spLocks noGrp="1" noRot="1" noChangeAspect="1"/>
          </p:cNvSpPr>
          <p:nvPr>
            <p:ph type="sldImg"/>
          </p:nvPr>
        </p:nvSpPr>
        <p:spPr>
          <a:prstGeom prst="rect">
            <a:avLst/>
          </a:prstGeom>
        </p:spPr>
        <p:txBody>
          <a:bodyPr/>
          <a:lstStyle/>
          <a:p>
            <a:endParaRPr/>
          </a:p>
        </p:txBody>
      </p:sp>
      <p:sp>
        <p:nvSpPr>
          <p:cNvPr id="2332" name="Shape 2332"/>
          <p:cNvSpPr>
            <a:spLocks noGrp="1"/>
          </p:cNvSpPr>
          <p:nvPr>
            <p:ph type="body" sz="quarter" idx="1"/>
          </p:nvPr>
        </p:nvSpPr>
        <p:spPr>
          <a:prstGeom prst="rect">
            <a:avLst/>
          </a:prstGeom>
        </p:spPr>
        <p:txBody>
          <a:bodyPr/>
          <a:lstStyle/>
          <a:p>
            <a:r>
              <a:t>DNS : Qui est </a:t>
            </a:r>
            <a:r>
              <a:rPr u="sng">
                <a:hlinkClick r:id="rId3"/>
              </a:rPr>
              <a:t>developer.mozilla.org</a:t>
            </a:r>
            <a:r>
              <a:t> ?</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8" name="Shape 2378"/>
          <p:cNvSpPr>
            <a:spLocks noGrp="1" noRot="1" noChangeAspect="1"/>
          </p:cNvSpPr>
          <p:nvPr>
            <p:ph type="sldImg"/>
          </p:nvPr>
        </p:nvSpPr>
        <p:spPr>
          <a:prstGeom prst="rect">
            <a:avLst/>
          </a:prstGeom>
        </p:spPr>
        <p:txBody>
          <a:bodyPr/>
          <a:lstStyle/>
          <a:p>
            <a:endParaRPr/>
          </a:p>
        </p:txBody>
      </p:sp>
      <p:sp>
        <p:nvSpPr>
          <p:cNvPr id="2379" name="Shape 2379"/>
          <p:cNvSpPr>
            <a:spLocks noGrp="1"/>
          </p:cNvSpPr>
          <p:nvPr>
            <p:ph type="body" sz="quarter" idx="1"/>
          </p:nvPr>
        </p:nvSpPr>
        <p:spPr>
          <a:prstGeom prst="rect">
            <a:avLst/>
          </a:prstGeom>
        </p:spPr>
        <p:txBody>
          <a:bodyPr/>
          <a:lstStyle/>
          <a:p>
            <a:r>
              <a:t>HTML 5.0, normalisé en octobre 2014</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9" name="Shape 2389"/>
          <p:cNvSpPr>
            <a:spLocks noGrp="1" noRot="1" noChangeAspect="1"/>
          </p:cNvSpPr>
          <p:nvPr>
            <p:ph type="sldImg"/>
          </p:nvPr>
        </p:nvSpPr>
        <p:spPr>
          <a:prstGeom prst="rect">
            <a:avLst/>
          </a:prstGeom>
        </p:spPr>
        <p:txBody>
          <a:bodyPr/>
          <a:lstStyle/>
          <a:p>
            <a:endParaRPr/>
          </a:p>
        </p:txBody>
      </p:sp>
      <p:sp>
        <p:nvSpPr>
          <p:cNvPr id="2390" name="Shape 2390"/>
          <p:cNvSpPr>
            <a:spLocks noGrp="1"/>
          </p:cNvSpPr>
          <p:nvPr>
            <p:ph type="body" sz="quarter" idx="1"/>
          </p:nvPr>
        </p:nvSpPr>
        <p:spPr>
          <a:prstGeom prst="rect">
            <a:avLst/>
          </a:prstGeom>
        </p:spPr>
        <p:txBody>
          <a:bodyPr/>
          <a:lstStyle/>
          <a:p>
            <a:r>
              <a:t>Et aussi : ASP, Active Server Pages ; Perl ; Ruby ; JSP, Java Server Pages</a:t>
            </a:r>
          </a:p>
          <a:p>
            <a:r>
              <a:t>Page suivante = Ch. 7 Introduction à la sécurité 							         </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0" name="Shape 2400"/>
          <p:cNvSpPr>
            <a:spLocks noGrp="1" noRot="1" noChangeAspect="1"/>
          </p:cNvSpPr>
          <p:nvPr>
            <p:ph type="sldImg"/>
          </p:nvPr>
        </p:nvSpPr>
        <p:spPr>
          <a:prstGeom prst="rect">
            <a:avLst/>
          </a:prstGeom>
        </p:spPr>
        <p:txBody>
          <a:bodyPr/>
          <a:lstStyle/>
          <a:p>
            <a:endParaRPr/>
          </a:p>
        </p:txBody>
      </p:sp>
      <p:sp>
        <p:nvSpPr>
          <p:cNvPr id="2401" name="Shape 2401"/>
          <p:cNvSpPr>
            <a:spLocks noGrp="1"/>
          </p:cNvSpPr>
          <p:nvPr>
            <p:ph type="body" sz="quarter" idx="1"/>
          </p:nvPr>
        </p:nvSpPr>
        <p:spPr>
          <a:prstGeom prst="rect">
            <a:avLst/>
          </a:prstGeom>
        </p:spPr>
        <p:txBody>
          <a:bodyPr/>
          <a:lstStyle/>
          <a:p>
            <a:r>
              <a: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re et sous-titre">
    <p:bg>
      <p:bgPr>
        <a:gradFill flip="none" rotWithShape="1">
          <a:gsLst>
            <a:gs pos="0">
              <a:srgbClr val="FFFFFF"/>
            </a:gs>
            <a:gs pos="100000">
              <a:srgbClr val="FFF7FC"/>
            </a:gs>
          </a:gsLst>
          <a:lin ang="5400000" scaled="0"/>
        </a:gradFill>
        <a:effectLst/>
      </p:bgPr>
    </p:bg>
    <p:spTree>
      <p:nvGrpSpPr>
        <p:cNvPr id="1" name=""/>
        <p:cNvGrpSpPr/>
        <p:nvPr/>
      </p:nvGrpSpPr>
      <p:grpSpPr>
        <a:xfrm>
          <a:off x="0" y="0"/>
          <a:ext cx="0" cy="0"/>
          <a:chOff x="0" y="0"/>
          <a:chExt cx="0" cy="0"/>
        </a:xfrm>
      </p:grpSpPr>
      <p:grpSp>
        <p:nvGrpSpPr>
          <p:cNvPr id="16" name="Grouper"/>
          <p:cNvGrpSpPr/>
          <p:nvPr/>
        </p:nvGrpSpPr>
        <p:grpSpPr>
          <a:xfrm>
            <a:off x="317500" y="6731000"/>
            <a:ext cx="9525000" cy="50800"/>
            <a:chOff x="0" y="0"/>
            <a:chExt cx="9525000" cy="50800"/>
          </a:xfrm>
        </p:grpSpPr>
        <p:sp>
          <p:nvSpPr>
            <p:cNvPr id="14"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5" name="Ligne"/>
            <p:cNvSpPr/>
            <p:nvPr/>
          </p:nvSpPr>
          <p:spPr>
            <a:xfrm>
              <a:off x="0" y="508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7" name="Date"/>
          <p:cNvSpPr txBox="1">
            <a:spLocks noGrp="1"/>
          </p:cNvSpPr>
          <p:nvPr>
            <p:ph type="body" sz="quarter" idx="21"/>
          </p:nvPr>
        </p:nvSpPr>
        <p:spPr>
          <a:xfrm>
            <a:off x="288611" y="6861770"/>
            <a:ext cx="9575801" cy="355601"/>
          </a:xfrm>
          <a:prstGeom prst="rect">
            <a:avLst/>
          </a:prstGeom>
        </p:spPr>
        <p:txBody>
          <a:bodyPr>
            <a:spAutoFit/>
          </a:bodyPr>
          <a:lstStyle>
            <a:lvl1pPr defTabSz="355600">
              <a:spcBef>
                <a:spcPts val="900"/>
              </a:spcBef>
              <a:buClrTx/>
              <a:buFontTx/>
              <a:defRPr sz="1800" b="1" i="1" spc="-36">
                <a:solidFill>
                  <a:srgbClr val="80084E"/>
                </a:solidFill>
                <a:latin typeface="Verdana"/>
                <a:ea typeface="Verdana"/>
                <a:cs typeface="Verdana"/>
                <a:sym typeface="Verdana"/>
              </a:defRPr>
            </a:lvl1pPr>
          </a:lstStyle>
          <a:p>
            <a:r>
              <a:t>Date</a:t>
            </a:r>
          </a:p>
        </p:txBody>
      </p:sp>
      <p:sp>
        <p:nvSpPr>
          <p:cNvPr id="18" name="Texte du titre"/>
          <p:cNvSpPr txBox="1">
            <a:spLocks noGrp="1"/>
          </p:cNvSpPr>
          <p:nvPr>
            <p:ph type="title"/>
          </p:nvPr>
        </p:nvSpPr>
        <p:spPr>
          <a:xfrm>
            <a:off x="279400" y="4610100"/>
            <a:ext cx="9601200" cy="1651000"/>
          </a:xfrm>
          <a:prstGeom prst="rect">
            <a:avLst/>
          </a:prstGeom>
        </p:spPr>
        <p:txBody>
          <a:bodyPr anchor="b"/>
          <a:lstStyle/>
          <a:p>
            <a:r>
              <a:t>Texte du titre</a:t>
            </a:r>
          </a:p>
        </p:txBody>
      </p:sp>
      <p:sp>
        <p:nvSpPr>
          <p:cNvPr id="19" name="Texte niveau 1…"/>
          <p:cNvSpPr txBox="1">
            <a:spLocks noGrp="1"/>
          </p:cNvSpPr>
          <p:nvPr>
            <p:ph type="body" sz="quarter" idx="1"/>
          </p:nvPr>
        </p:nvSpPr>
        <p:spPr>
          <a:xfrm>
            <a:off x="279400" y="6248400"/>
            <a:ext cx="9601200" cy="393700"/>
          </a:xfrm>
          <a:prstGeom prst="rect">
            <a:avLst/>
          </a:prstGeom>
        </p:spPr>
        <p:txBody>
          <a:bodyPr anchor="t"/>
          <a:lstStyle>
            <a:lvl1pPr algn="just">
              <a:spcBef>
                <a:spcPts val="0"/>
              </a:spcBef>
              <a:buClrTx/>
              <a:buFont typeface="Zapf Dingbats"/>
              <a:defRPr sz="1800">
                <a:solidFill>
                  <a:srgbClr val="80084E"/>
                </a:solidFill>
              </a:defRPr>
            </a:lvl1pPr>
            <a:lvl2pPr algn="just">
              <a:spcBef>
                <a:spcPts val="0"/>
              </a:spcBef>
              <a:buClrTx/>
              <a:buSzTx/>
              <a:buFont typeface="Zapf Dingbats"/>
              <a:buNone/>
              <a:defRPr sz="1800">
                <a:solidFill>
                  <a:srgbClr val="80084E"/>
                </a:solidFill>
              </a:defRPr>
            </a:lvl2pPr>
            <a:lvl3pPr marL="0" indent="317500" algn="just">
              <a:spcBef>
                <a:spcPts val="0"/>
              </a:spcBef>
              <a:buClrTx/>
              <a:buSzTx/>
              <a:buFont typeface="Zapf Dingbats"/>
              <a:buNone/>
              <a:defRPr sz="1800">
                <a:solidFill>
                  <a:srgbClr val="80084E"/>
                </a:solidFill>
              </a:defRPr>
            </a:lvl3pPr>
            <a:lvl4pPr marL="0" indent="635000" algn="just">
              <a:spcBef>
                <a:spcPts val="0"/>
              </a:spcBef>
              <a:buClrTx/>
              <a:buSzTx/>
              <a:buFont typeface="Zapf Dingbats"/>
              <a:buNone/>
              <a:defRPr sz="1800">
                <a:solidFill>
                  <a:srgbClr val="80084E"/>
                </a:solidFill>
              </a:defRPr>
            </a:lvl4pPr>
            <a:lvl5pPr marL="0" indent="952500" algn="just">
              <a:spcBef>
                <a:spcPts val="0"/>
              </a:spcBef>
              <a:buClrTx/>
              <a:buSzTx/>
              <a:buFont typeface="Zapf Dingbats"/>
              <a:buNone/>
              <a:defRPr sz="1800">
                <a:solidFill>
                  <a:srgbClr val="80084E"/>
                </a:solidFill>
              </a:defRPr>
            </a:lvl5pPr>
          </a:lstStyle>
          <a:p>
            <a:r>
              <a:t>Texte niveau 1</a:t>
            </a:r>
          </a:p>
          <a:p>
            <a:pPr lvl="1"/>
            <a:r>
              <a:t>Texte niveau 2</a:t>
            </a:r>
          </a:p>
          <a:p>
            <a:pPr lvl="2"/>
            <a:r>
              <a:t>Texte niveau 3</a:t>
            </a:r>
          </a:p>
          <a:p>
            <a:pPr lvl="3"/>
            <a:r>
              <a:t>Texte niveau 4</a:t>
            </a:r>
          </a:p>
          <a:p>
            <a:pPr lvl="4"/>
            <a:r>
              <a:t>Texte niveau 5</a:t>
            </a:r>
          </a:p>
        </p:txBody>
      </p:sp>
      <p:sp>
        <p:nvSpPr>
          <p:cNvPr id="20"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re et puces">
    <p:spTree>
      <p:nvGrpSpPr>
        <p:cNvPr id="1" name=""/>
        <p:cNvGrpSpPr/>
        <p:nvPr/>
      </p:nvGrpSpPr>
      <p:grpSpPr>
        <a:xfrm>
          <a:off x="0" y="0"/>
          <a:ext cx="0" cy="0"/>
          <a:chOff x="0" y="0"/>
          <a:chExt cx="0" cy="0"/>
        </a:xfrm>
      </p:grpSpPr>
      <p:sp>
        <p:nvSpPr>
          <p:cNvPr id="27" name="Texte du titre"/>
          <p:cNvSpPr txBox="1">
            <a:spLocks noGrp="1"/>
          </p:cNvSpPr>
          <p:nvPr>
            <p:ph type="title"/>
          </p:nvPr>
        </p:nvSpPr>
        <p:spPr>
          <a:prstGeom prst="rect">
            <a:avLst/>
          </a:prstGeom>
        </p:spPr>
        <p:txBody>
          <a:bodyPr/>
          <a:lstStyle/>
          <a:p>
            <a:r>
              <a:t>Texte du titre</a:t>
            </a:r>
          </a:p>
        </p:txBody>
      </p:sp>
      <p:sp>
        <p:nvSpPr>
          <p:cNvPr id="28" name="Texte niveau 1…"/>
          <p:cNvSpPr txBox="1">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29"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re et puces sur 2 colonnes">
    <p:spTree>
      <p:nvGrpSpPr>
        <p:cNvPr id="1" name=""/>
        <p:cNvGrpSpPr/>
        <p:nvPr/>
      </p:nvGrpSpPr>
      <p:grpSpPr>
        <a:xfrm>
          <a:off x="0" y="0"/>
          <a:ext cx="0" cy="0"/>
          <a:chOff x="0" y="0"/>
          <a:chExt cx="0" cy="0"/>
        </a:xfrm>
      </p:grpSpPr>
      <p:sp>
        <p:nvSpPr>
          <p:cNvPr id="36" name="Texte du titre"/>
          <p:cNvSpPr txBox="1">
            <a:spLocks noGrp="1"/>
          </p:cNvSpPr>
          <p:nvPr>
            <p:ph type="title"/>
          </p:nvPr>
        </p:nvSpPr>
        <p:spPr>
          <a:prstGeom prst="rect">
            <a:avLst/>
          </a:prstGeom>
        </p:spPr>
        <p:txBody>
          <a:bodyPr/>
          <a:lstStyle/>
          <a:p>
            <a:r>
              <a:t>Texte du titre</a:t>
            </a:r>
          </a:p>
        </p:txBody>
      </p:sp>
      <p:sp>
        <p:nvSpPr>
          <p:cNvPr id="37" name="Texte niveau 1…"/>
          <p:cNvSpPr txBox="1">
            <a:spLocks noGrp="1"/>
          </p:cNvSpPr>
          <p:nvPr>
            <p:ph type="body" idx="1"/>
          </p:nvPr>
        </p:nvSpPr>
        <p:spPr>
          <a:prstGeom prst="rect">
            <a:avLst/>
          </a:prstGeom>
        </p:spPr>
        <p:txBody>
          <a:bodyPr numCol="2" spcCol="480059" anchor="t"/>
          <a:lstStyle/>
          <a:p>
            <a:r>
              <a:t>Texte niveau 1</a:t>
            </a:r>
          </a:p>
          <a:p>
            <a:pPr lvl="1"/>
            <a:r>
              <a:t>Texte niveau 2</a:t>
            </a:r>
          </a:p>
          <a:p>
            <a:pPr lvl="2"/>
            <a:r>
              <a:t>Texte niveau 3</a:t>
            </a:r>
          </a:p>
          <a:p>
            <a:pPr lvl="3"/>
            <a:r>
              <a:t>Texte niveau 4</a:t>
            </a:r>
          </a:p>
          <a:p>
            <a:pPr lvl="4"/>
            <a:r>
              <a:t>Texte niveau 5</a:t>
            </a:r>
          </a:p>
        </p:txBody>
      </p:sp>
      <p:sp>
        <p:nvSpPr>
          <p:cNvPr id="38"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uces">
    <p:spTree>
      <p:nvGrpSpPr>
        <p:cNvPr id="1" name=""/>
        <p:cNvGrpSpPr/>
        <p:nvPr/>
      </p:nvGrpSpPr>
      <p:grpSpPr>
        <a:xfrm>
          <a:off x="0" y="0"/>
          <a:ext cx="0" cy="0"/>
          <a:chOff x="0" y="0"/>
          <a:chExt cx="0" cy="0"/>
        </a:xfrm>
      </p:grpSpPr>
      <p:sp>
        <p:nvSpPr>
          <p:cNvPr id="45" name="Texte niveau 1…"/>
          <p:cNvSpPr txBox="1">
            <a:spLocks noGrp="1"/>
          </p:cNvSpPr>
          <p:nvPr>
            <p:ph type="body" idx="1"/>
          </p:nvPr>
        </p:nvSpPr>
        <p:spPr>
          <a:xfrm>
            <a:off x="279400" y="342900"/>
            <a:ext cx="9601200" cy="6921500"/>
          </a:xfrm>
          <a:prstGeom prst="rect">
            <a:avLst/>
          </a:prstGeom>
        </p:spPr>
        <p:txBody>
          <a:bodyPr/>
          <a:lstStyle>
            <a:lvl1pPr marL="323272" indent="-323272">
              <a:lnSpc>
                <a:spcPct val="120000"/>
              </a:lnSpc>
              <a:spcBef>
                <a:spcPts val="3000"/>
              </a:spcBef>
              <a:buClr>
                <a:srgbClr val="5C86B9"/>
              </a:buClr>
              <a:buSzPct val="50000"/>
              <a:buFont typeface="Zapf Dingbats"/>
              <a:buChar char="✤"/>
              <a:defRPr sz="2800"/>
            </a:lvl1pPr>
            <a:lvl2pPr marL="640772" indent="-323272">
              <a:lnSpc>
                <a:spcPct val="120000"/>
              </a:lnSpc>
              <a:spcBef>
                <a:spcPts val="3000"/>
              </a:spcBef>
              <a:buClr>
                <a:srgbClr val="5C86B9"/>
              </a:buClr>
              <a:buSzPct val="50000"/>
              <a:buFont typeface="Zapf Dingbats"/>
              <a:defRPr sz="2800"/>
            </a:lvl2pPr>
            <a:lvl3pPr marL="958272" indent="-323272">
              <a:lnSpc>
                <a:spcPct val="120000"/>
              </a:lnSpc>
              <a:spcBef>
                <a:spcPts val="3000"/>
              </a:spcBef>
              <a:buClr>
                <a:srgbClr val="5C86B9"/>
              </a:buClr>
              <a:buSzPct val="50000"/>
              <a:buFont typeface="Zapf Dingbats"/>
              <a:buChar char="✤"/>
              <a:defRPr sz="2800"/>
            </a:lvl3pPr>
            <a:lvl4pPr marL="1275772" indent="-323272">
              <a:lnSpc>
                <a:spcPct val="120000"/>
              </a:lnSpc>
              <a:spcBef>
                <a:spcPts val="3000"/>
              </a:spcBef>
              <a:buClr>
                <a:srgbClr val="5C86B9"/>
              </a:buClr>
              <a:buSzPct val="50000"/>
              <a:buFont typeface="Zapf Dingbats"/>
              <a:buChar char="✤"/>
              <a:defRPr sz="2800"/>
            </a:lvl4pPr>
            <a:lvl5pPr marL="1593272" indent="-323272">
              <a:lnSpc>
                <a:spcPct val="120000"/>
              </a:lnSpc>
              <a:spcBef>
                <a:spcPts val="3000"/>
              </a:spcBef>
              <a:buClr>
                <a:srgbClr val="5C86B9"/>
              </a:buClr>
              <a:buSzPct val="50000"/>
              <a:buFont typeface="Zapf Dingbats"/>
              <a:buChar char="✤"/>
              <a:defRPr sz="2800"/>
            </a:lvl5pPr>
          </a:lstStyle>
          <a:p>
            <a:r>
              <a:t>Texte niveau 1</a:t>
            </a:r>
          </a:p>
          <a:p>
            <a:pPr lvl="1"/>
            <a:r>
              <a:t>Texte niveau 2</a:t>
            </a:r>
          </a:p>
          <a:p>
            <a:pPr lvl="2"/>
            <a:r>
              <a:t>Texte niveau 3</a:t>
            </a:r>
          </a:p>
          <a:p>
            <a:pPr lvl="3"/>
            <a:r>
              <a:t>Texte niveau 4</a:t>
            </a:r>
          </a:p>
          <a:p>
            <a:pPr lvl="4"/>
            <a:r>
              <a:t>Texte niveau 5</a:t>
            </a:r>
          </a:p>
        </p:txBody>
      </p:sp>
      <p:sp>
        <p:nvSpPr>
          <p:cNvPr id="46"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Vierge">
    <p:spTree>
      <p:nvGrpSpPr>
        <p:cNvPr id="1" name=""/>
        <p:cNvGrpSpPr/>
        <p:nvPr/>
      </p:nvGrpSpPr>
      <p:grpSpPr>
        <a:xfrm>
          <a:off x="0" y="0"/>
          <a:ext cx="0" cy="0"/>
          <a:chOff x="0" y="0"/>
          <a:chExt cx="0" cy="0"/>
        </a:xfrm>
      </p:grpSpPr>
      <p:sp>
        <p:nvSpPr>
          <p:cNvPr id="53"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re - Haut">
    <p:spTree>
      <p:nvGrpSpPr>
        <p:cNvPr id="1" name=""/>
        <p:cNvGrpSpPr/>
        <p:nvPr/>
      </p:nvGrpSpPr>
      <p:grpSpPr>
        <a:xfrm>
          <a:off x="0" y="0"/>
          <a:ext cx="0" cy="0"/>
          <a:chOff x="0" y="0"/>
          <a:chExt cx="0" cy="0"/>
        </a:xfrm>
      </p:grpSpPr>
      <p:grpSp>
        <p:nvGrpSpPr>
          <p:cNvPr id="62" name="Grouper"/>
          <p:cNvGrpSpPr/>
          <p:nvPr/>
        </p:nvGrpSpPr>
        <p:grpSpPr>
          <a:xfrm>
            <a:off x="317500" y="1549400"/>
            <a:ext cx="9525000" cy="38100"/>
            <a:chOff x="0" y="0"/>
            <a:chExt cx="9525000" cy="38100"/>
          </a:xfrm>
        </p:grpSpPr>
        <p:sp>
          <p:nvSpPr>
            <p:cNvPr id="60"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61"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63" name="Texte du titre"/>
          <p:cNvSpPr txBox="1">
            <a:spLocks noGrp="1"/>
          </p:cNvSpPr>
          <p:nvPr>
            <p:ph type="title"/>
          </p:nvPr>
        </p:nvSpPr>
        <p:spPr>
          <a:xfrm>
            <a:off x="279400" y="228600"/>
            <a:ext cx="9601200" cy="660400"/>
          </a:xfrm>
          <a:prstGeom prst="rect">
            <a:avLst/>
          </a:prstGeom>
        </p:spPr>
        <p:txBody>
          <a:bodyPr>
            <a:normAutofit/>
          </a:bodyPr>
          <a:lstStyle>
            <a:lvl1pPr>
              <a:defRPr>
                <a:solidFill>
                  <a:srgbClr val="324863"/>
                </a:solidFill>
              </a:defRPr>
            </a:lvl1pPr>
          </a:lstStyle>
          <a:p>
            <a:r>
              <a:t>Texte du titre</a:t>
            </a:r>
          </a:p>
        </p:txBody>
      </p:sp>
      <p:sp>
        <p:nvSpPr>
          <p:cNvPr id="64" name="Texte niveau 1…"/>
          <p:cNvSpPr txBox="1">
            <a:spLocks noGrp="1"/>
          </p:cNvSpPr>
          <p:nvPr>
            <p:ph type="body" sz="quarter" idx="1"/>
          </p:nvPr>
        </p:nvSpPr>
        <p:spPr>
          <a:xfrm>
            <a:off x="279400" y="939800"/>
            <a:ext cx="9588500" cy="520700"/>
          </a:xfrm>
          <a:prstGeom prst="rect">
            <a:avLst/>
          </a:prstGeom>
        </p:spPr>
        <p:txBody>
          <a:bodyPr/>
          <a:lstStyle>
            <a:lvl1pPr>
              <a:spcBef>
                <a:spcPts val="3000"/>
              </a:spcBef>
              <a:buClrTx/>
              <a:buFontTx/>
              <a:defRPr sz="1800" b="1">
                <a:solidFill>
                  <a:srgbClr val="1A4291"/>
                </a:solidFill>
                <a:latin typeface="Verdana"/>
                <a:ea typeface="Verdana"/>
                <a:cs typeface="Verdana"/>
                <a:sym typeface="Verdana"/>
              </a:defRPr>
            </a:lvl1pPr>
            <a:lvl2pPr>
              <a:spcBef>
                <a:spcPts val="3000"/>
              </a:spcBef>
              <a:buClr>
                <a:srgbClr val="5C86B9"/>
              </a:buClr>
              <a:buSzTx/>
              <a:buFont typeface="Zapf Dingbats"/>
              <a:buNone/>
              <a:defRPr sz="2200"/>
            </a:lvl2pPr>
            <a:lvl3pPr marL="0" indent="317500">
              <a:spcBef>
                <a:spcPts val="3000"/>
              </a:spcBef>
              <a:buClr>
                <a:srgbClr val="5C86B9"/>
              </a:buClr>
              <a:buSzTx/>
              <a:buFont typeface="Zapf Dingbats"/>
              <a:buNone/>
              <a:defRPr sz="2200"/>
            </a:lvl3pPr>
            <a:lvl4pPr marL="0" indent="635000">
              <a:spcBef>
                <a:spcPts val="3000"/>
              </a:spcBef>
              <a:buClr>
                <a:srgbClr val="5C86B9"/>
              </a:buClr>
              <a:buSzTx/>
              <a:buFont typeface="Zapf Dingbats"/>
              <a:buNone/>
              <a:defRPr sz="2200"/>
            </a:lvl4pPr>
            <a:lvl5pPr marL="0" indent="952500">
              <a:spcBef>
                <a:spcPts val="3000"/>
              </a:spcBef>
              <a:buClr>
                <a:srgbClr val="5C86B9"/>
              </a:buClr>
              <a:buSzTx/>
              <a:buFont typeface="Zapf Dingbats"/>
              <a:buNone/>
              <a:defRPr sz="2200"/>
            </a:lvl5pPr>
          </a:lstStyle>
          <a:p>
            <a:r>
              <a:t>Texte niveau 1</a:t>
            </a:r>
          </a:p>
          <a:p>
            <a:pPr lvl="1"/>
            <a:r>
              <a:t>Texte niveau 2</a:t>
            </a:r>
          </a:p>
          <a:p>
            <a:pPr lvl="2"/>
            <a:r>
              <a:t>Texte niveau 3</a:t>
            </a:r>
          </a:p>
          <a:p>
            <a:pPr lvl="3"/>
            <a:r>
              <a:t>Texte niveau 4</a:t>
            </a:r>
          </a:p>
          <a:p>
            <a:pPr lvl="4"/>
            <a:r>
              <a:t>Texte niveau 5</a:t>
            </a:r>
          </a:p>
        </p:txBody>
      </p:sp>
      <p:sp>
        <p:nvSpPr>
          <p:cNvPr id="65"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re - Centré">
    <p:spTree>
      <p:nvGrpSpPr>
        <p:cNvPr id="1" name=""/>
        <p:cNvGrpSpPr/>
        <p:nvPr/>
      </p:nvGrpSpPr>
      <p:grpSpPr>
        <a:xfrm>
          <a:off x="0" y="0"/>
          <a:ext cx="0" cy="0"/>
          <a:chOff x="0" y="0"/>
          <a:chExt cx="0" cy="0"/>
        </a:xfrm>
      </p:grpSpPr>
      <p:grpSp>
        <p:nvGrpSpPr>
          <p:cNvPr id="74" name="Grouper"/>
          <p:cNvGrpSpPr/>
          <p:nvPr/>
        </p:nvGrpSpPr>
        <p:grpSpPr>
          <a:xfrm>
            <a:off x="317500" y="3797300"/>
            <a:ext cx="9525000" cy="38100"/>
            <a:chOff x="0" y="0"/>
            <a:chExt cx="9525000" cy="38100"/>
          </a:xfrm>
        </p:grpSpPr>
        <p:sp>
          <p:nvSpPr>
            <p:cNvPr id="72"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73"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75" name="Texte du titre"/>
          <p:cNvSpPr txBox="1">
            <a:spLocks noGrp="1"/>
          </p:cNvSpPr>
          <p:nvPr>
            <p:ph type="title"/>
          </p:nvPr>
        </p:nvSpPr>
        <p:spPr>
          <a:xfrm>
            <a:off x="279400" y="2057400"/>
            <a:ext cx="9601200" cy="1651000"/>
          </a:xfrm>
          <a:prstGeom prst="rect">
            <a:avLst/>
          </a:prstGeom>
        </p:spPr>
        <p:txBody>
          <a:bodyPr anchor="b"/>
          <a:lstStyle/>
          <a:p>
            <a:r>
              <a:t>Texte du titre</a:t>
            </a:r>
          </a:p>
        </p:txBody>
      </p:sp>
      <p:sp>
        <p:nvSpPr>
          <p:cNvPr id="76"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Photo - Horizontale">
    <p:spTree>
      <p:nvGrpSpPr>
        <p:cNvPr id="1" name=""/>
        <p:cNvGrpSpPr/>
        <p:nvPr/>
      </p:nvGrpSpPr>
      <p:grpSpPr>
        <a:xfrm>
          <a:off x="0" y="0"/>
          <a:ext cx="0" cy="0"/>
          <a:chOff x="0" y="0"/>
          <a:chExt cx="0" cy="0"/>
        </a:xfrm>
      </p:grpSpPr>
      <p:grpSp>
        <p:nvGrpSpPr>
          <p:cNvPr id="85" name="Grouper"/>
          <p:cNvGrpSpPr/>
          <p:nvPr/>
        </p:nvGrpSpPr>
        <p:grpSpPr>
          <a:xfrm>
            <a:off x="317500" y="6731000"/>
            <a:ext cx="9525000" cy="50800"/>
            <a:chOff x="0" y="0"/>
            <a:chExt cx="9525000" cy="50800"/>
          </a:xfrm>
        </p:grpSpPr>
        <p:sp>
          <p:nvSpPr>
            <p:cNvPr id="83"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84" name="Ligne"/>
            <p:cNvSpPr/>
            <p:nvPr/>
          </p:nvSpPr>
          <p:spPr>
            <a:xfrm>
              <a:off x="0" y="508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86" name="Date"/>
          <p:cNvSpPr txBox="1">
            <a:spLocks noGrp="1"/>
          </p:cNvSpPr>
          <p:nvPr>
            <p:ph type="body" sz="quarter" idx="21"/>
          </p:nvPr>
        </p:nvSpPr>
        <p:spPr>
          <a:xfrm>
            <a:off x="288611" y="6880820"/>
            <a:ext cx="9575801" cy="317501"/>
          </a:xfrm>
          <a:prstGeom prst="rect">
            <a:avLst/>
          </a:prstGeom>
        </p:spPr>
        <p:txBody>
          <a:bodyPr>
            <a:spAutoFit/>
          </a:bodyPr>
          <a:lstStyle>
            <a:lvl1pPr defTabSz="355600">
              <a:spcBef>
                <a:spcPts val="900"/>
              </a:spcBef>
              <a:buClrTx/>
              <a:buFontTx/>
              <a:defRPr sz="1400" b="1" i="1" spc="-28">
                <a:solidFill>
                  <a:srgbClr val="5C86B9"/>
                </a:solidFill>
              </a:defRPr>
            </a:lvl1pPr>
          </a:lstStyle>
          <a:p>
            <a:r>
              <a:t>Date</a:t>
            </a:r>
          </a:p>
        </p:txBody>
      </p:sp>
      <p:sp>
        <p:nvSpPr>
          <p:cNvPr id="87" name="Image"/>
          <p:cNvSpPr>
            <a:spLocks noGrp="1"/>
          </p:cNvSpPr>
          <p:nvPr>
            <p:ph type="pic" idx="22"/>
          </p:nvPr>
        </p:nvSpPr>
        <p:spPr>
          <a:xfrm>
            <a:off x="266683" y="63129"/>
            <a:ext cx="9628876" cy="5722572"/>
          </a:xfrm>
          <a:prstGeom prst="rect">
            <a:avLst/>
          </a:prstGeom>
        </p:spPr>
        <p:txBody>
          <a:bodyPr lIns="91439" tIns="45719" rIns="91439" bIns="45719" anchor="t"/>
          <a:lstStyle/>
          <a:p>
            <a:endParaRPr/>
          </a:p>
        </p:txBody>
      </p:sp>
      <p:sp>
        <p:nvSpPr>
          <p:cNvPr id="88" name="Texte du titre"/>
          <p:cNvSpPr txBox="1">
            <a:spLocks noGrp="1"/>
          </p:cNvSpPr>
          <p:nvPr>
            <p:ph type="title"/>
          </p:nvPr>
        </p:nvSpPr>
        <p:spPr>
          <a:xfrm>
            <a:off x="279400" y="5397500"/>
            <a:ext cx="9601200" cy="863600"/>
          </a:xfrm>
          <a:prstGeom prst="rect">
            <a:avLst/>
          </a:prstGeom>
        </p:spPr>
        <p:txBody>
          <a:bodyPr anchor="b"/>
          <a:lstStyle/>
          <a:p>
            <a:r>
              <a:t>Texte du titre</a:t>
            </a:r>
          </a:p>
        </p:txBody>
      </p:sp>
      <p:sp>
        <p:nvSpPr>
          <p:cNvPr id="89" name="Texte niveau 1…"/>
          <p:cNvSpPr txBox="1">
            <a:spLocks noGrp="1"/>
          </p:cNvSpPr>
          <p:nvPr>
            <p:ph type="body" sz="quarter" idx="1"/>
          </p:nvPr>
        </p:nvSpPr>
        <p:spPr>
          <a:xfrm>
            <a:off x="279400" y="6248400"/>
            <a:ext cx="9601200" cy="393700"/>
          </a:xfrm>
          <a:prstGeom prst="rect">
            <a:avLst/>
          </a:prstGeom>
        </p:spPr>
        <p:txBody>
          <a:bodyPr anchor="t"/>
          <a:lstStyle>
            <a:lvl1pPr algn="just">
              <a:spcBef>
                <a:spcPts val="0"/>
              </a:spcBef>
              <a:buClrTx/>
              <a:buFont typeface="Zapf Dingbats"/>
              <a:defRPr sz="1800">
                <a:solidFill>
                  <a:srgbClr val="80084E"/>
                </a:solidFill>
              </a:defRPr>
            </a:lvl1pPr>
            <a:lvl2pPr algn="just">
              <a:spcBef>
                <a:spcPts val="0"/>
              </a:spcBef>
              <a:buClrTx/>
              <a:buSzTx/>
              <a:buFont typeface="Zapf Dingbats"/>
              <a:buNone/>
              <a:defRPr sz="1800">
                <a:solidFill>
                  <a:srgbClr val="80084E"/>
                </a:solidFill>
              </a:defRPr>
            </a:lvl2pPr>
            <a:lvl3pPr marL="0" indent="317500" algn="just">
              <a:spcBef>
                <a:spcPts val="0"/>
              </a:spcBef>
              <a:buClrTx/>
              <a:buSzTx/>
              <a:buFont typeface="Zapf Dingbats"/>
              <a:buNone/>
              <a:defRPr sz="1800">
                <a:solidFill>
                  <a:srgbClr val="80084E"/>
                </a:solidFill>
              </a:defRPr>
            </a:lvl3pPr>
            <a:lvl4pPr marL="0" indent="635000" algn="just">
              <a:spcBef>
                <a:spcPts val="0"/>
              </a:spcBef>
              <a:buClrTx/>
              <a:buSzTx/>
              <a:buFont typeface="Zapf Dingbats"/>
              <a:buNone/>
              <a:defRPr sz="1800">
                <a:solidFill>
                  <a:srgbClr val="80084E"/>
                </a:solidFill>
              </a:defRPr>
            </a:lvl4pPr>
            <a:lvl5pPr marL="0" indent="952500" algn="just">
              <a:spcBef>
                <a:spcPts val="0"/>
              </a:spcBef>
              <a:buClrTx/>
              <a:buSzTx/>
              <a:buFont typeface="Zapf Dingbats"/>
              <a:buNone/>
              <a:defRPr sz="1800">
                <a:solidFill>
                  <a:srgbClr val="80084E"/>
                </a:solidFill>
              </a:defRPr>
            </a:lvl5pPr>
          </a:lstStyle>
          <a:p>
            <a:r>
              <a:t>Texte niveau 1</a:t>
            </a:r>
          </a:p>
          <a:p>
            <a:pPr lvl="1"/>
            <a:r>
              <a:t>Texte niveau 2</a:t>
            </a:r>
          </a:p>
          <a:p>
            <a:pPr lvl="2"/>
            <a:r>
              <a:t>Texte niveau 3</a:t>
            </a:r>
          </a:p>
          <a:p>
            <a:pPr lvl="3"/>
            <a:r>
              <a:t>Texte niveau 4</a:t>
            </a:r>
          </a:p>
          <a:p>
            <a:pPr lvl="4"/>
            <a:r>
              <a:t>Texte niveau 5</a:t>
            </a:r>
          </a:p>
        </p:txBody>
      </p:sp>
      <p:sp>
        <p:nvSpPr>
          <p:cNvPr id="90"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2">
    <p:spTree>
      <p:nvGrpSpPr>
        <p:cNvPr id="1" name=""/>
        <p:cNvGrpSpPr/>
        <p:nvPr/>
      </p:nvGrpSpPr>
      <p:grpSpPr>
        <a:xfrm>
          <a:off x="0" y="0"/>
          <a:ext cx="0" cy="0"/>
          <a:chOff x="0" y="0"/>
          <a:chExt cx="0" cy="0"/>
        </a:xfrm>
      </p:grpSpPr>
      <p:sp>
        <p:nvSpPr>
          <p:cNvPr id="97" name="Image"/>
          <p:cNvSpPr>
            <a:spLocks noGrp="1"/>
          </p:cNvSpPr>
          <p:nvPr>
            <p:ph type="pic" idx="21"/>
          </p:nvPr>
        </p:nvSpPr>
        <p:spPr>
          <a:xfrm>
            <a:off x="4813300" y="342900"/>
            <a:ext cx="5359776" cy="6845300"/>
          </a:xfrm>
          <a:prstGeom prst="rect">
            <a:avLst/>
          </a:prstGeom>
        </p:spPr>
        <p:txBody>
          <a:bodyPr lIns="91439" tIns="45719" rIns="91439" bIns="45719" anchor="t"/>
          <a:lstStyle/>
          <a:p>
            <a:endParaRPr/>
          </a:p>
        </p:txBody>
      </p:sp>
      <p:sp>
        <p:nvSpPr>
          <p:cNvPr id="98" name="Image"/>
          <p:cNvSpPr>
            <a:spLocks noGrp="1"/>
          </p:cNvSpPr>
          <p:nvPr>
            <p:ph type="pic" idx="22"/>
          </p:nvPr>
        </p:nvSpPr>
        <p:spPr>
          <a:xfrm>
            <a:off x="-419100" y="342900"/>
            <a:ext cx="6798173" cy="6845300"/>
          </a:xfrm>
          <a:prstGeom prst="rect">
            <a:avLst/>
          </a:prstGeom>
        </p:spPr>
        <p:txBody>
          <a:bodyPr lIns="91439" tIns="45719" rIns="91439" bIns="45719" anchor="t"/>
          <a:lstStyle/>
          <a:p>
            <a:endParaRPr/>
          </a:p>
        </p:txBody>
      </p:sp>
      <p:sp>
        <p:nvSpPr>
          <p:cNvPr id="99"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Photo - Verticale">
    <p:spTree>
      <p:nvGrpSpPr>
        <p:cNvPr id="1" name=""/>
        <p:cNvGrpSpPr/>
        <p:nvPr/>
      </p:nvGrpSpPr>
      <p:grpSpPr>
        <a:xfrm>
          <a:off x="0" y="0"/>
          <a:ext cx="0" cy="0"/>
          <a:chOff x="0" y="0"/>
          <a:chExt cx="0" cy="0"/>
        </a:xfrm>
      </p:grpSpPr>
      <p:grpSp>
        <p:nvGrpSpPr>
          <p:cNvPr id="108" name="Grouper"/>
          <p:cNvGrpSpPr/>
          <p:nvPr/>
        </p:nvGrpSpPr>
        <p:grpSpPr>
          <a:xfrm>
            <a:off x="317500" y="4114800"/>
            <a:ext cx="4445000" cy="38100"/>
            <a:chOff x="0" y="0"/>
            <a:chExt cx="4445000" cy="38100"/>
          </a:xfrm>
        </p:grpSpPr>
        <p:sp>
          <p:nvSpPr>
            <p:cNvPr id="106" name="Ligne"/>
            <p:cNvSpPr/>
            <p:nvPr/>
          </p:nvSpPr>
          <p:spPr>
            <a:xfrm>
              <a:off x="0" y="0"/>
              <a:ext cx="444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07" name="Ligne"/>
            <p:cNvSpPr/>
            <p:nvPr/>
          </p:nvSpPr>
          <p:spPr>
            <a:xfrm>
              <a:off x="0" y="38100"/>
              <a:ext cx="444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09" name="Image"/>
          <p:cNvSpPr>
            <a:spLocks noGrp="1"/>
          </p:cNvSpPr>
          <p:nvPr>
            <p:ph type="pic" idx="21"/>
          </p:nvPr>
        </p:nvSpPr>
        <p:spPr>
          <a:xfrm>
            <a:off x="4889500" y="-1104900"/>
            <a:ext cx="5867400" cy="8801100"/>
          </a:xfrm>
          <a:prstGeom prst="rect">
            <a:avLst/>
          </a:prstGeom>
        </p:spPr>
        <p:txBody>
          <a:bodyPr lIns="91439" tIns="45719" rIns="91439" bIns="45719" anchor="t"/>
          <a:lstStyle/>
          <a:p>
            <a:endParaRPr/>
          </a:p>
        </p:txBody>
      </p:sp>
      <p:sp>
        <p:nvSpPr>
          <p:cNvPr id="110" name="Texte du titre"/>
          <p:cNvSpPr txBox="1">
            <a:spLocks noGrp="1"/>
          </p:cNvSpPr>
          <p:nvPr>
            <p:ph type="title"/>
          </p:nvPr>
        </p:nvSpPr>
        <p:spPr>
          <a:xfrm>
            <a:off x="279400" y="1511300"/>
            <a:ext cx="4546600" cy="2527300"/>
          </a:xfrm>
          <a:prstGeom prst="rect">
            <a:avLst/>
          </a:prstGeom>
        </p:spPr>
        <p:txBody>
          <a:bodyPr anchor="b"/>
          <a:lstStyle/>
          <a:p>
            <a:r>
              <a:t>Texte du titre</a:t>
            </a:r>
          </a:p>
        </p:txBody>
      </p:sp>
      <p:sp>
        <p:nvSpPr>
          <p:cNvPr id="111" name="Texte niveau 1…"/>
          <p:cNvSpPr txBox="1">
            <a:spLocks noGrp="1"/>
          </p:cNvSpPr>
          <p:nvPr>
            <p:ph type="body" sz="quarter" idx="1"/>
          </p:nvPr>
        </p:nvSpPr>
        <p:spPr>
          <a:xfrm>
            <a:off x="279400" y="4229100"/>
            <a:ext cx="4546600" cy="1295400"/>
          </a:xfrm>
          <a:prstGeom prst="rect">
            <a:avLst/>
          </a:prstGeom>
        </p:spPr>
        <p:txBody>
          <a:bodyPr anchor="t"/>
          <a:lstStyle>
            <a:lvl1pPr>
              <a:lnSpc>
                <a:spcPct val="100000"/>
              </a:lnSpc>
              <a:spcBef>
                <a:spcPts val="800"/>
              </a:spcBef>
              <a:buClr>
                <a:srgbClr val="5C86B9"/>
              </a:buClr>
              <a:buFont typeface="Zapf Dingbats"/>
              <a:defRPr sz="1800">
                <a:solidFill>
                  <a:srgbClr val="5C86B9"/>
                </a:solidFill>
              </a:defRPr>
            </a:lvl1pPr>
            <a:lvl2pPr>
              <a:lnSpc>
                <a:spcPct val="100000"/>
              </a:lnSpc>
              <a:spcBef>
                <a:spcPts val="800"/>
              </a:spcBef>
              <a:buClr>
                <a:srgbClr val="5C86B9"/>
              </a:buClr>
              <a:buSzTx/>
              <a:buFont typeface="Zapf Dingbats"/>
              <a:buNone/>
              <a:defRPr sz="1800">
                <a:solidFill>
                  <a:srgbClr val="5C86B9"/>
                </a:solidFill>
              </a:defRPr>
            </a:lvl2pPr>
            <a:lvl3pPr marL="0" indent="317500">
              <a:lnSpc>
                <a:spcPct val="100000"/>
              </a:lnSpc>
              <a:spcBef>
                <a:spcPts val="800"/>
              </a:spcBef>
              <a:buClr>
                <a:srgbClr val="5C86B9"/>
              </a:buClr>
              <a:buSzTx/>
              <a:buFont typeface="Zapf Dingbats"/>
              <a:buNone/>
              <a:defRPr sz="1800">
                <a:solidFill>
                  <a:srgbClr val="5C86B9"/>
                </a:solidFill>
              </a:defRPr>
            </a:lvl3pPr>
            <a:lvl4pPr marL="0" indent="635000">
              <a:lnSpc>
                <a:spcPct val="100000"/>
              </a:lnSpc>
              <a:spcBef>
                <a:spcPts val="800"/>
              </a:spcBef>
              <a:buClr>
                <a:srgbClr val="5C86B9"/>
              </a:buClr>
              <a:buSzTx/>
              <a:buFont typeface="Zapf Dingbats"/>
              <a:buNone/>
              <a:defRPr sz="1800">
                <a:solidFill>
                  <a:srgbClr val="5C86B9"/>
                </a:solidFill>
              </a:defRPr>
            </a:lvl4pPr>
            <a:lvl5pPr marL="0" indent="952500">
              <a:lnSpc>
                <a:spcPct val="100000"/>
              </a:lnSpc>
              <a:spcBef>
                <a:spcPts val="800"/>
              </a:spcBef>
              <a:buClr>
                <a:srgbClr val="5C86B9"/>
              </a:buClr>
              <a:buSzTx/>
              <a:buFont typeface="Zapf Dingbats"/>
              <a:buNone/>
              <a:defRPr sz="1800">
                <a:solidFill>
                  <a:srgbClr val="5C86B9"/>
                </a:solidFill>
              </a:defRPr>
            </a:lvl5pPr>
          </a:lstStyle>
          <a:p>
            <a:r>
              <a:t>Texte niveau 1</a:t>
            </a:r>
          </a:p>
          <a:p>
            <a:pPr lvl="1"/>
            <a:r>
              <a:t>Texte niveau 2</a:t>
            </a:r>
          </a:p>
          <a:p>
            <a:pPr lvl="2"/>
            <a:r>
              <a:t>Texte niveau 3</a:t>
            </a:r>
          </a:p>
          <a:p>
            <a:pPr lvl="3"/>
            <a:r>
              <a:t>Texte niveau 4</a:t>
            </a:r>
          </a:p>
          <a:p>
            <a:pPr lvl="4"/>
            <a:r>
              <a:t>Texte niveau 5</a:t>
            </a:r>
          </a:p>
        </p:txBody>
      </p:sp>
      <p:sp>
        <p:nvSpPr>
          <p:cNvPr id="112" name="Numéro de diapositive"/>
          <p:cNvSpPr txBox="1">
            <a:spLocks noGrp="1"/>
          </p:cNvSpPr>
          <p:nvPr>
            <p:ph type="sldNum" sz="quarter" idx="2"/>
          </p:nvPr>
        </p:nvSpPr>
        <p:spPr>
          <a:prstGeom prst="rect">
            <a:avLst/>
          </a:prstGeom>
          <a:effectLst>
            <a:outerShdw blurRad="38100" dist="12700" dir="5400000" rotWithShape="0">
              <a:srgbClr val="000000"/>
            </a:outerShdw>
          </a:effectLst>
        </p:spPr>
        <p:txBody>
          <a:bodyPr/>
          <a:lstStyle>
            <a:lvl1pPr>
              <a:defRPr>
                <a:solidFill>
                  <a:srgbClr val="FFFFFF"/>
                </a:solidFill>
              </a:defRPr>
            </a:lvl1pPr>
          </a:lstStyle>
          <a:p>
            <a:fld id="{86CB4B4D-7CA3-9044-876B-883B54F8677D}" type="slidenum">
              <a:t>‹N°›</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itre, puces et photo">
    <p:spTree>
      <p:nvGrpSpPr>
        <p:cNvPr id="1" name=""/>
        <p:cNvGrpSpPr/>
        <p:nvPr/>
      </p:nvGrpSpPr>
      <p:grpSpPr>
        <a:xfrm>
          <a:off x="0" y="0"/>
          <a:ext cx="0" cy="0"/>
          <a:chOff x="0" y="0"/>
          <a:chExt cx="0" cy="0"/>
        </a:xfrm>
      </p:grpSpPr>
      <p:grpSp>
        <p:nvGrpSpPr>
          <p:cNvPr id="121" name="Grouper"/>
          <p:cNvGrpSpPr/>
          <p:nvPr/>
        </p:nvGrpSpPr>
        <p:grpSpPr>
          <a:xfrm>
            <a:off x="317500" y="2006600"/>
            <a:ext cx="4445000" cy="38100"/>
            <a:chOff x="0" y="0"/>
            <a:chExt cx="4445000" cy="38100"/>
          </a:xfrm>
        </p:grpSpPr>
        <p:sp>
          <p:nvSpPr>
            <p:cNvPr id="119" name="Ligne"/>
            <p:cNvSpPr/>
            <p:nvPr/>
          </p:nvSpPr>
          <p:spPr>
            <a:xfrm>
              <a:off x="0" y="0"/>
              <a:ext cx="444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20" name="Ligne"/>
            <p:cNvSpPr/>
            <p:nvPr/>
          </p:nvSpPr>
          <p:spPr>
            <a:xfrm>
              <a:off x="0" y="38100"/>
              <a:ext cx="444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22" name="Image"/>
          <p:cNvSpPr>
            <a:spLocks noGrp="1"/>
          </p:cNvSpPr>
          <p:nvPr>
            <p:ph type="pic" idx="21"/>
          </p:nvPr>
        </p:nvSpPr>
        <p:spPr>
          <a:xfrm>
            <a:off x="4889500" y="-1104900"/>
            <a:ext cx="5867400" cy="8801100"/>
          </a:xfrm>
          <a:prstGeom prst="rect">
            <a:avLst/>
          </a:prstGeom>
        </p:spPr>
        <p:txBody>
          <a:bodyPr lIns="91439" tIns="45719" rIns="91439" bIns="45719" anchor="t"/>
          <a:lstStyle/>
          <a:p>
            <a:endParaRPr/>
          </a:p>
        </p:txBody>
      </p:sp>
      <p:sp>
        <p:nvSpPr>
          <p:cNvPr id="123" name="Texte du titre"/>
          <p:cNvSpPr txBox="1">
            <a:spLocks noGrp="1"/>
          </p:cNvSpPr>
          <p:nvPr>
            <p:ph type="title"/>
          </p:nvPr>
        </p:nvSpPr>
        <p:spPr>
          <a:xfrm>
            <a:off x="279400" y="342900"/>
            <a:ext cx="4546600" cy="1600200"/>
          </a:xfrm>
          <a:prstGeom prst="rect">
            <a:avLst/>
          </a:prstGeom>
        </p:spPr>
        <p:txBody>
          <a:bodyPr/>
          <a:lstStyle/>
          <a:p>
            <a:r>
              <a:t>Texte du titre</a:t>
            </a:r>
          </a:p>
        </p:txBody>
      </p:sp>
      <p:sp>
        <p:nvSpPr>
          <p:cNvPr id="124" name="Texte niveau 1…"/>
          <p:cNvSpPr txBox="1">
            <a:spLocks noGrp="1"/>
          </p:cNvSpPr>
          <p:nvPr>
            <p:ph type="body" sz="half" idx="1"/>
          </p:nvPr>
        </p:nvSpPr>
        <p:spPr>
          <a:xfrm>
            <a:off x="279400" y="2336800"/>
            <a:ext cx="4546600" cy="4940300"/>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125" name="Numéro de diapositive"/>
          <p:cNvSpPr txBox="1">
            <a:spLocks noGrp="1"/>
          </p:cNvSpPr>
          <p:nvPr>
            <p:ph type="sldNum" sz="quarter" idx="2"/>
          </p:nvPr>
        </p:nvSpPr>
        <p:spPr>
          <a:xfrm>
            <a:off x="9568402" y="7188200"/>
            <a:ext cx="324899" cy="292100"/>
          </a:xfrm>
          <a:prstGeom prst="rect">
            <a:avLst/>
          </a:prstGeom>
          <a:effectLst>
            <a:outerShdw blurRad="38100" dist="12700" dir="5400000" rotWithShape="0">
              <a:srgbClr val="000000"/>
            </a:outerShdw>
          </a:effectLst>
        </p:spPr>
        <p:txBody>
          <a:bodyPr/>
          <a:lstStyle>
            <a:lvl1pPr>
              <a:defRPr>
                <a:solidFill>
                  <a:srgbClr val="FFFFFF"/>
                </a:solidFill>
              </a:defRPr>
            </a:lvl1pPr>
          </a:lstStyle>
          <a:p>
            <a:fld id="{86CB4B4D-7CA3-9044-876B-883B54F8677D}" type="slidenum">
              <a:t>‹N°›</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re et puces - Gauche">
    <p:bg>
      <p:bgPr>
        <a:solidFill>
          <a:srgbClr val="F9F7F0"/>
        </a:solidFill>
        <a:effectLst/>
      </p:bgPr>
    </p:bg>
    <p:spTree>
      <p:nvGrpSpPr>
        <p:cNvPr id="1" name=""/>
        <p:cNvGrpSpPr/>
        <p:nvPr/>
      </p:nvGrpSpPr>
      <p:grpSpPr>
        <a:xfrm>
          <a:off x="0" y="0"/>
          <a:ext cx="0" cy="0"/>
          <a:chOff x="0" y="0"/>
          <a:chExt cx="0" cy="0"/>
        </a:xfrm>
      </p:grpSpPr>
      <p:grpSp>
        <p:nvGrpSpPr>
          <p:cNvPr id="134" name="Grouper"/>
          <p:cNvGrpSpPr/>
          <p:nvPr/>
        </p:nvGrpSpPr>
        <p:grpSpPr>
          <a:xfrm>
            <a:off x="317500" y="1270000"/>
            <a:ext cx="9525000" cy="38100"/>
            <a:chOff x="0" y="0"/>
            <a:chExt cx="9525000" cy="38100"/>
          </a:xfrm>
        </p:grpSpPr>
        <p:sp>
          <p:nvSpPr>
            <p:cNvPr id="132"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33"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35" name="Sous titre"/>
          <p:cNvSpPr txBox="1">
            <a:spLocks noGrp="1"/>
          </p:cNvSpPr>
          <p:nvPr>
            <p:ph type="body" sz="quarter" idx="21"/>
          </p:nvPr>
        </p:nvSpPr>
        <p:spPr>
          <a:xfrm>
            <a:off x="279400" y="793750"/>
            <a:ext cx="9601200" cy="355600"/>
          </a:xfrm>
          <a:prstGeom prst="rect">
            <a:avLst/>
          </a:prstGeom>
        </p:spPr>
        <p:txBody>
          <a:bodyPr>
            <a:spAutoFit/>
          </a:bodyPr>
          <a:lstStyle>
            <a:lvl1pPr defTabSz="355600">
              <a:spcBef>
                <a:spcPts val="900"/>
              </a:spcBef>
              <a:buClrTx/>
              <a:buFontTx/>
              <a:defRPr sz="1800" b="1" i="1" spc="-36">
                <a:solidFill>
                  <a:srgbClr val="80084E"/>
                </a:solidFill>
                <a:latin typeface="Verdana"/>
                <a:ea typeface="Verdana"/>
                <a:cs typeface="Verdana"/>
                <a:sym typeface="Verdana"/>
              </a:defRPr>
            </a:lvl1pPr>
          </a:lstStyle>
          <a:p>
            <a:r>
              <a:t>Sous titre</a:t>
            </a:r>
          </a:p>
        </p:txBody>
      </p:sp>
      <p:sp>
        <p:nvSpPr>
          <p:cNvPr id="136" name="Texte du titre"/>
          <p:cNvSpPr txBox="1">
            <a:spLocks noGrp="1"/>
          </p:cNvSpPr>
          <p:nvPr>
            <p:ph type="title"/>
          </p:nvPr>
        </p:nvSpPr>
        <p:spPr>
          <a:xfrm>
            <a:off x="279400" y="139700"/>
            <a:ext cx="9601200" cy="660400"/>
          </a:xfrm>
          <a:prstGeom prst="rect">
            <a:avLst/>
          </a:prstGeom>
        </p:spPr>
        <p:txBody>
          <a:bodyPr/>
          <a:lstStyle/>
          <a:p>
            <a:r>
              <a:t>Texte du titre</a:t>
            </a:r>
          </a:p>
        </p:txBody>
      </p:sp>
      <p:sp>
        <p:nvSpPr>
          <p:cNvPr id="137" name="Texte niveau 1…"/>
          <p:cNvSpPr txBox="1">
            <a:spLocks noGrp="1"/>
          </p:cNvSpPr>
          <p:nvPr>
            <p:ph type="body" idx="1"/>
          </p:nvPr>
        </p:nvSpPr>
        <p:spPr>
          <a:xfrm>
            <a:off x="279400" y="1435100"/>
            <a:ext cx="9601200" cy="5842000"/>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138"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re et puces - Droite">
    <p:spTree>
      <p:nvGrpSpPr>
        <p:cNvPr id="1" name=""/>
        <p:cNvGrpSpPr/>
        <p:nvPr/>
      </p:nvGrpSpPr>
      <p:grpSpPr>
        <a:xfrm>
          <a:off x="0" y="0"/>
          <a:ext cx="0" cy="0"/>
          <a:chOff x="0" y="0"/>
          <a:chExt cx="0" cy="0"/>
        </a:xfrm>
      </p:grpSpPr>
      <p:sp>
        <p:nvSpPr>
          <p:cNvPr id="145" name="Texte du titre"/>
          <p:cNvSpPr txBox="1">
            <a:spLocks noGrp="1"/>
          </p:cNvSpPr>
          <p:nvPr>
            <p:ph type="title"/>
          </p:nvPr>
        </p:nvSpPr>
        <p:spPr>
          <a:prstGeom prst="rect">
            <a:avLst/>
          </a:prstGeom>
        </p:spPr>
        <p:txBody>
          <a:bodyPr/>
          <a:lstStyle/>
          <a:p>
            <a:r>
              <a:t>Texte du titre</a:t>
            </a:r>
          </a:p>
        </p:txBody>
      </p:sp>
      <p:sp>
        <p:nvSpPr>
          <p:cNvPr id="146" name="Texte niveau 1…"/>
          <p:cNvSpPr txBox="1">
            <a:spLocks noGrp="1"/>
          </p:cNvSpPr>
          <p:nvPr>
            <p:ph type="body" sz="half" idx="1"/>
          </p:nvPr>
        </p:nvSpPr>
        <p:spPr>
          <a:xfrm>
            <a:off x="5270500" y="2336800"/>
            <a:ext cx="4610100" cy="4940300"/>
          </a:xfrm>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147"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tre et puces - Gauche">
    <p:bg>
      <p:bgPr>
        <a:solidFill>
          <a:srgbClr val="F9F7F0"/>
        </a:solidFill>
        <a:effectLst/>
      </p:bgPr>
    </p:bg>
    <p:spTree>
      <p:nvGrpSpPr>
        <p:cNvPr id="1" name=""/>
        <p:cNvGrpSpPr/>
        <p:nvPr/>
      </p:nvGrpSpPr>
      <p:grpSpPr>
        <a:xfrm>
          <a:off x="0" y="0"/>
          <a:ext cx="0" cy="0"/>
          <a:chOff x="0" y="0"/>
          <a:chExt cx="0" cy="0"/>
        </a:xfrm>
      </p:grpSpPr>
      <p:grpSp>
        <p:nvGrpSpPr>
          <p:cNvPr id="156" name="Grouper"/>
          <p:cNvGrpSpPr/>
          <p:nvPr/>
        </p:nvGrpSpPr>
        <p:grpSpPr>
          <a:xfrm>
            <a:off x="317500" y="1270000"/>
            <a:ext cx="9525000" cy="38100"/>
            <a:chOff x="0" y="0"/>
            <a:chExt cx="9525000" cy="38100"/>
          </a:xfrm>
        </p:grpSpPr>
        <p:sp>
          <p:nvSpPr>
            <p:cNvPr id="154"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55"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57" name="Sous titre"/>
          <p:cNvSpPr txBox="1">
            <a:spLocks noGrp="1"/>
          </p:cNvSpPr>
          <p:nvPr>
            <p:ph type="body" sz="quarter" idx="21"/>
          </p:nvPr>
        </p:nvSpPr>
        <p:spPr>
          <a:xfrm>
            <a:off x="279400" y="793750"/>
            <a:ext cx="9601200" cy="355600"/>
          </a:xfrm>
          <a:prstGeom prst="rect">
            <a:avLst/>
          </a:prstGeom>
        </p:spPr>
        <p:txBody>
          <a:bodyPr>
            <a:spAutoFit/>
          </a:bodyPr>
          <a:lstStyle>
            <a:lvl1pPr>
              <a:lnSpc>
                <a:spcPct val="100000"/>
              </a:lnSpc>
              <a:spcBef>
                <a:spcPts val="0"/>
              </a:spcBef>
              <a:buClrTx/>
              <a:buFontTx/>
              <a:defRPr sz="1800" b="1">
                <a:solidFill>
                  <a:schemeClr val="accent1">
                    <a:hueOff val="54751"/>
                    <a:satOff val="-1697"/>
                    <a:lumOff val="-18038"/>
                  </a:schemeClr>
                </a:solidFill>
                <a:latin typeface="Verdana"/>
                <a:ea typeface="Verdana"/>
                <a:cs typeface="Verdana"/>
                <a:sym typeface="Verdana"/>
              </a:defRPr>
            </a:lvl1pPr>
          </a:lstStyle>
          <a:p>
            <a:r>
              <a:t>Sous titre</a:t>
            </a:r>
          </a:p>
        </p:txBody>
      </p:sp>
      <p:sp>
        <p:nvSpPr>
          <p:cNvPr id="158" name="Texte du titre"/>
          <p:cNvSpPr txBox="1">
            <a:spLocks noGrp="1"/>
          </p:cNvSpPr>
          <p:nvPr>
            <p:ph type="title"/>
          </p:nvPr>
        </p:nvSpPr>
        <p:spPr>
          <a:xfrm>
            <a:off x="279400" y="139700"/>
            <a:ext cx="9601200" cy="660400"/>
          </a:xfrm>
          <a:prstGeom prst="rect">
            <a:avLst/>
          </a:prstGeom>
        </p:spPr>
        <p:txBody>
          <a:bodyPr/>
          <a:lstStyle>
            <a:lvl1pPr>
              <a:lnSpc>
                <a:spcPct val="90000"/>
              </a:lnSpc>
              <a:defRPr>
                <a:solidFill>
                  <a:schemeClr val="accent1">
                    <a:hueOff val="54751"/>
                    <a:satOff val="-1697"/>
                    <a:lumOff val="-18038"/>
                  </a:schemeClr>
                </a:solidFill>
              </a:defRPr>
            </a:lvl1pPr>
          </a:lstStyle>
          <a:p>
            <a:r>
              <a:t>Texte du titre</a:t>
            </a:r>
          </a:p>
        </p:txBody>
      </p:sp>
      <p:sp>
        <p:nvSpPr>
          <p:cNvPr id="159" name="Texte niveau 1…"/>
          <p:cNvSpPr txBox="1">
            <a:spLocks noGrp="1"/>
          </p:cNvSpPr>
          <p:nvPr>
            <p:ph type="body" idx="1"/>
          </p:nvPr>
        </p:nvSpPr>
        <p:spPr>
          <a:xfrm>
            <a:off x="279400" y="1435100"/>
            <a:ext cx="9601200" cy="5842000"/>
          </a:xfrm>
          <a:prstGeom prst="rect">
            <a:avLst/>
          </a:prstGeom>
        </p:spPr>
        <p:txBody>
          <a:bodyPr/>
          <a:lstStyle>
            <a:lvl1pPr marL="254000" indent="-254000">
              <a:spcBef>
                <a:spcPts val="3000"/>
              </a:spcBef>
              <a:buClr>
                <a:srgbClr val="5C86B9"/>
              </a:buClr>
              <a:buSzPct val="50000"/>
              <a:buFont typeface="Zapf Dingbats"/>
              <a:buChar char="✤"/>
              <a:defRPr sz="2200"/>
            </a:lvl1pPr>
            <a:lvl2pPr marL="571500" indent="-254000">
              <a:spcBef>
                <a:spcPts val="3000"/>
              </a:spcBef>
              <a:buClr>
                <a:srgbClr val="5C86B9"/>
              </a:buClr>
              <a:buSzPct val="50000"/>
              <a:buFont typeface="Zapf Dingbats"/>
              <a:defRPr sz="2200"/>
            </a:lvl2pPr>
            <a:lvl3pPr marL="889000" indent="-254000">
              <a:spcBef>
                <a:spcPts val="3000"/>
              </a:spcBef>
              <a:buClr>
                <a:srgbClr val="5C86B9"/>
              </a:buClr>
              <a:buSzPct val="50000"/>
              <a:buFont typeface="Zapf Dingbats"/>
              <a:buChar char="✤"/>
              <a:defRPr sz="2200"/>
            </a:lvl3pPr>
            <a:lvl4pPr marL="1206500" indent="-254000">
              <a:spcBef>
                <a:spcPts val="3000"/>
              </a:spcBef>
              <a:buClr>
                <a:srgbClr val="5C86B9"/>
              </a:buClr>
              <a:buSzPct val="50000"/>
              <a:buFont typeface="Zapf Dingbats"/>
              <a:buChar char="✤"/>
              <a:defRPr sz="2200"/>
            </a:lvl4pPr>
            <a:lvl5pPr marL="1524000" indent="-254000">
              <a:spcBef>
                <a:spcPts val="3000"/>
              </a:spcBef>
              <a:buClr>
                <a:srgbClr val="5C86B9"/>
              </a:buClr>
              <a:buSzPct val="50000"/>
              <a:buFont typeface="Zapf Dingbats"/>
              <a:buChar char="✤"/>
              <a:defRPr sz="2200"/>
            </a:lvl5pPr>
          </a:lstStyle>
          <a:p>
            <a:r>
              <a:t>Texte niveau 1</a:t>
            </a:r>
          </a:p>
          <a:p>
            <a:pPr lvl="1"/>
            <a:r>
              <a:t>Texte niveau 2</a:t>
            </a:r>
          </a:p>
          <a:p>
            <a:pPr lvl="2"/>
            <a:r>
              <a:t>Texte niveau 3</a:t>
            </a:r>
          </a:p>
          <a:p>
            <a:pPr lvl="3"/>
            <a:r>
              <a:t>Texte niveau 4</a:t>
            </a:r>
          </a:p>
          <a:p>
            <a:pPr lvl="4"/>
            <a:r>
              <a:t>Texte niveau 5</a:t>
            </a:r>
          </a:p>
        </p:txBody>
      </p:sp>
      <p:sp>
        <p:nvSpPr>
          <p:cNvPr id="160" name="Numéro de diapositive"/>
          <p:cNvSpPr txBox="1">
            <a:spLocks noGrp="1"/>
          </p:cNvSpPr>
          <p:nvPr>
            <p:ph type="sldNum" sz="quarter" idx="2"/>
          </p:nvPr>
        </p:nvSpPr>
        <p:spPr>
          <a:xfrm>
            <a:off x="9626600" y="7200900"/>
            <a:ext cx="266700" cy="279400"/>
          </a:xfrm>
          <a:prstGeom prst="rect">
            <a:avLst/>
          </a:prstGeom>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6"/>
          <a:srcRect/>
          <a:stretch>
            <a:fillRect/>
          </a:stretch>
        </a:blipFill>
        <a:effectLst/>
      </p:bgPr>
    </p:bg>
    <p:spTree>
      <p:nvGrpSpPr>
        <p:cNvPr id="1" name=""/>
        <p:cNvGrpSpPr/>
        <p:nvPr/>
      </p:nvGrpSpPr>
      <p:grpSpPr>
        <a:xfrm>
          <a:off x="0" y="0"/>
          <a:ext cx="0" cy="0"/>
          <a:chOff x="0" y="0"/>
          <a:chExt cx="0" cy="0"/>
        </a:xfrm>
      </p:grpSpPr>
      <p:grpSp>
        <p:nvGrpSpPr>
          <p:cNvPr id="4" name="Grouper"/>
          <p:cNvGrpSpPr/>
          <p:nvPr/>
        </p:nvGrpSpPr>
        <p:grpSpPr>
          <a:xfrm>
            <a:off x="317500" y="2006600"/>
            <a:ext cx="9525000" cy="38100"/>
            <a:chOff x="0" y="0"/>
            <a:chExt cx="9525000" cy="38100"/>
          </a:xfrm>
        </p:grpSpPr>
        <p:sp>
          <p:nvSpPr>
            <p:cNvPr id="2"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3"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5" name="Texte du titre"/>
          <p:cNvSpPr txBox="1">
            <a:spLocks noGrp="1"/>
          </p:cNvSpPr>
          <p:nvPr>
            <p:ph type="title"/>
          </p:nvPr>
        </p:nvSpPr>
        <p:spPr>
          <a:xfrm>
            <a:off x="279400" y="342900"/>
            <a:ext cx="9601200" cy="1600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r>
              <a:t>Texte du titre</a:t>
            </a:r>
          </a:p>
        </p:txBody>
      </p:sp>
      <p:sp>
        <p:nvSpPr>
          <p:cNvPr id="6" name="Texte niveau 1…"/>
          <p:cNvSpPr txBox="1">
            <a:spLocks noGrp="1"/>
          </p:cNvSpPr>
          <p:nvPr>
            <p:ph type="body" idx="1"/>
          </p:nvPr>
        </p:nvSpPr>
        <p:spPr>
          <a:xfrm>
            <a:off x="279400" y="2336800"/>
            <a:ext cx="9601200" cy="49403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r>
              <a:t>Texte niveau 1</a:t>
            </a:r>
          </a:p>
          <a:p>
            <a:pPr lvl="1"/>
            <a:r>
              <a:t>Texte niveau 2</a:t>
            </a:r>
          </a:p>
          <a:p>
            <a:pPr lvl="2"/>
            <a:r>
              <a:t>Texte niveau 3</a:t>
            </a:r>
          </a:p>
          <a:p>
            <a:pPr lvl="3"/>
            <a:r>
              <a:t>Texte niveau 4</a:t>
            </a:r>
          </a:p>
          <a:p>
            <a:pPr lvl="4"/>
            <a:r>
              <a:t>Texte niveau 5</a:t>
            </a:r>
          </a:p>
        </p:txBody>
      </p:sp>
      <p:sp>
        <p:nvSpPr>
          <p:cNvPr id="7" name="Numéro de diapositive"/>
          <p:cNvSpPr txBox="1">
            <a:spLocks noGrp="1"/>
          </p:cNvSpPr>
          <p:nvPr>
            <p:ph type="sldNum" sz="quarter" idx="2"/>
          </p:nvPr>
        </p:nvSpPr>
        <p:spPr>
          <a:xfrm>
            <a:off x="9568402" y="7200900"/>
            <a:ext cx="324899" cy="292100"/>
          </a:xfrm>
          <a:prstGeom prst="rect">
            <a:avLst/>
          </a:prstGeom>
          <a:ln w="12700">
            <a:miter lim="400000"/>
          </a:ln>
        </p:spPr>
        <p:txBody>
          <a:bodyPr wrap="none" lIns="50800" tIns="50800" rIns="50800" bIns="50800">
            <a:spAutoFit/>
          </a:bodyPr>
          <a:lstStyle>
            <a:lvl1pPr algn="r">
              <a:defRPr sz="1200" spc="-24"/>
            </a:lvl1pPr>
          </a:lstStyle>
          <a:p>
            <a:fld id="{86CB4B4D-7CA3-9044-876B-883B54F8677D}" type="slidenum">
              <a:t>‹N°›</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med"/>
  <p:txStyles>
    <p:titleStyle>
      <a:lvl1pPr marL="0" marR="0" indent="0" algn="l" defTabSz="457200" rtl="0" latinLnBrk="0">
        <a:lnSpc>
          <a:spcPct val="100000"/>
        </a:lnSpc>
        <a:spcBef>
          <a:spcPts val="0"/>
        </a:spcBef>
        <a:spcAft>
          <a:spcPts val="0"/>
        </a:spcAft>
        <a:buClrTx/>
        <a:buSzTx/>
        <a:buFontTx/>
        <a:buNone/>
        <a:tabLst/>
        <a:defRPr sz="3600" b="0" i="0" u="none" strike="noStrike" cap="none" spc="-72" baseline="0">
          <a:solidFill>
            <a:srgbClr val="80084E"/>
          </a:solidFill>
          <a:uFillTx/>
          <a:latin typeface="+mj-lt"/>
          <a:ea typeface="+mj-ea"/>
          <a:cs typeface="+mj-cs"/>
          <a:sym typeface="Garamond"/>
        </a:defRPr>
      </a:lvl1pPr>
      <a:lvl2pPr marL="0" marR="0" indent="228600" algn="l" defTabSz="457200" rtl="0" latinLnBrk="0">
        <a:lnSpc>
          <a:spcPct val="100000"/>
        </a:lnSpc>
        <a:spcBef>
          <a:spcPts val="0"/>
        </a:spcBef>
        <a:spcAft>
          <a:spcPts val="0"/>
        </a:spcAft>
        <a:buClrTx/>
        <a:buSzTx/>
        <a:buFontTx/>
        <a:buNone/>
        <a:tabLst/>
        <a:defRPr sz="3600" b="0" i="0" u="none" strike="noStrike" cap="none" spc="-72" baseline="0">
          <a:solidFill>
            <a:srgbClr val="80084E"/>
          </a:solidFill>
          <a:uFillTx/>
          <a:latin typeface="+mj-lt"/>
          <a:ea typeface="+mj-ea"/>
          <a:cs typeface="+mj-cs"/>
          <a:sym typeface="Garamond"/>
        </a:defRPr>
      </a:lvl2pPr>
      <a:lvl3pPr marL="0" marR="0" indent="457200" algn="l" defTabSz="457200" rtl="0" latinLnBrk="0">
        <a:lnSpc>
          <a:spcPct val="100000"/>
        </a:lnSpc>
        <a:spcBef>
          <a:spcPts val="0"/>
        </a:spcBef>
        <a:spcAft>
          <a:spcPts val="0"/>
        </a:spcAft>
        <a:buClrTx/>
        <a:buSzTx/>
        <a:buFontTx/>
        <a:buNone/>
        <a:tabLst/>
        <a:defRPr sz="3600" b="0" i="0" u="none" strike="noStrike" cap="none" spc="-72" baseline="0">
          <a:solidFill>
            <a:srgbClr val="80084E"/>
          </a:solidFill>
          <a:uFillTx/>
          <a:latin typeface="+mj-lt"/>
          <a:ea typeface="+mj-ea"/>
          <a:cs typeface="+mj-cs"/>
          <a:sym typeface="Garamond"/>
        </a:defRPr>
      </a:lvl3pPr>
      <a:lvl4pPr marL="0" marR="0" indent="685800" algn="l" defTabSz="457200" rtl="0" latinLnBrk="0">
        <a:lnSpc>
          <a:spcPct val="100000"/>
        </a:lnSpc>
        <a:spcBef>
          <a:spcPts val="0"/>
        </a:spcBef>
        <a:spcAft>
          <a:spcPts val="0"/>
        </a:spcAft>
        <a:buClrTx/>
        <a:buSzTx/>
        <a:buFontTx/>
        <a:buNone/>
        <a:tabLst/>
        <a:defRPr sz="3600" b="0" i="0" u="none" strike="noStrike" cap="none" spc="-72" baseline="0">
          <a:solidFill>
            <a:srgbClr val="80084E"/>
          </a:solidFill>
          <a:uFillTx/>
          <a:latin typeface="+mj-lt"/>
          <a:ea typeface="+mj-ea"/>
          <a:cs typeface="+mj-cs"/>
          <a:sym typeface="Garamond"/>
        </a:defRPr>
      </a:lvl4pPr>
      <a:lvl5pPr marL="0" marR="0" indent="914400" algn="l" defTabSz="457200" rtl="0" latinLnBrk="0">
        <a:lnSpc>
          <a:spcPct val="100000"/>
        </a:lnSpc>
        <a:spcBef>
          <a:spcPts val="0"/>
        </a:spcBef>
        <a:spcAft>
          <a:spcPts val="0"/>
        </a:spcAft>
        <a:buClrTx/>
        <a:buSzTx/>
        <a:buFontTx/>
        <a:buNone/>
        <a:tabLst/>
        <a:defRPr sz="3600" b="0" i="0" u="none" strike="noStrike" cap="none" spc="-72" baseline="0">
          <a:solidFill>
            <a:srgbClr val="80084E"/>
          </a:solidFill>
          <a:uFillTx/>
          <a:latin typeface="+mj-lt"/>
          <a:ea typeface="+mj-ea"/>
          <a:cs typeface="+mj-cs"/>
          <a:sym typeface="Garamond"/>
        </a:defRPr>
      </a:lvl5pPr>
      <a:lvl6pPr marL="0" marR="0" indent="1143000" algn="l" defTabSz="457200" rtl="0" latinLnBrk="0">
        <a:lnSpc>
          <a:spcPct val="100000"/>
        </a:lnSpc>
        <a:spcBef>
          <a:spcPts val="0"/>
        </a:spcBef>
        <a:spcAft>
          <a:spcPts val="0"/>
        </a:spcAft>
        <a:buClrTx/>
        <a:buSzTx/>
        <a:buFontTx/>
        <a:buNone/>
        <a:tabLst/>
        <a:defRPr sz="3600" b="0" i="0" u="none" strike="noStrike" cap="none" spc="-72" baseline="0">
          <a:solidFill>
            <a:srgbClr val="80084E"/>
          </a:solidFill>
          <a:uFillTx/>
          <a:latin typeface="+mj-lt"/>
          <a:ea typeface="+mj-ea"/>
          <a:cs typeface="+mj-cs"/>
          <a:sym typeface="Garamond"/>
        </a:defRPr>
      </a:lvl6pPr>
      <a:lvl7pPr marL="0" marR="0" indent="1371600" algn="l" defTabSz="457200" rtl="0" latinLnBrk="0">
        <a:lnSpc>
          <a:spcPct val="100000"/>
        </a:lnSpc>
        <a:spcBef>
          <a:spcPts val="0"/>
        </a:spcBef>
        <a:spcAft>
          <a:spcPts val="0"/>
        </a:spcAft>
        <a:buClrTx/>
        <a:buSzTx/>
        <a:buFontTx/>
        <a:buNone/>
        <a:tabLst/>
        <a:defRPr sz="3600" b="0" i="0" u="none" strike="noStrike" cap="none" spc="-72" baseline="0">
          <a:solidFill>
            <a:srgbClr val="80084E"/>
          </a:solidFill>
          <a:uFillTx/>
          <a:latin typeface="+mj-lt"/>
          <a:ea typeface="+mj-ea"/>
          <a:cs typeface="+mj-cs"/>
          <a:sym typeface="Garamond"/>
        </a:defRPr>
      </a:lvl7pPr>
      <a:lvl8pPr marL="0" marR="0" indent="1600200" algn="l" defTabSz="457200" rtl="0" latinLnBrk="0">
        <a:lnSpc>
          <a:spcPct val="100000"/>
        </a:lnSpc>
        <a:spcBef>
          <a:spcPts val="0"/>
        </a:spcBef>
        <a:spcAft>
          <a:spcPts val="0"/>
        </a:spcAft>
        <a:buClrTx/>
        <a:buSzTx/>
        <a:buFontTx/>
        <a:buNone/>
        <a:tabLst/>
        <a:defRPr sz="3600" b="0" i="0" u="none" strike="noStrike" cap="none" spc="-72" baseline="0">
          <a:solidFill>
            <a:srgbClr val="80084E"/>
          </a:solidFill>
          <a:uFillTx/>
          <a:latin typeface="+mj-lt"/>
          <a:ea typeface="+mj-ea"/>
          <a:cs typeface="+mj-cs"/>
          <a:sym typeface="Garamond"/>
        </a:defRPr>
      </a:lvl8pPr>
      <a:lvl9pPr marL="0" marR="0" indent="1828800" algn="l" defTabSz="457200" rtl="0" latinLnBrk="0">
        <a:lnSpc>
          <a:spcPct val="100000"/>
        </a:lnSpc>
        <a:spcBef>
          <a:spcPts val="0"/>
        </a:spcBef>
        <a:spcAft>
          <a:spcPts val="0"/>
        </a:spcAft>
        <a:buClrTx/>
        <a:buSzTx/>
        <a:buFontTx/>
        <a:buNone/>
        <a:tabLst/>
        <a:defRPr sz="3600" b="0" i="0" u="none" strike="noStrike" cap="none" spc="-72" baseline="0">
          <a:solidFill>
            <a:srgbClr val="80084E"/>
          </a:solidFill>
          <a:uFillTx/>
          <a:latin typeface="+mj-lt"/>
          <a:ea typeface="+mj-ea"/>
          <a:cs typeface="+mj-cs"/>
          <a:sym typeface="Garamond"/>
        </a:defRPr>
      </a:lvl9pPr>
    </p:titleStyle>
    <p:bodyStyle>
      <a:lvl1pPr marL="0" marR="0" indent="0" algn="l" defTabSz="457200" rtl="0" latinLnBrk="0">
        <a:lnSpc>
          <a:spcPct val="90000"/>
        </a:lnSpc>
        <a:spcBef>
          <a:spcPts val="100"/>
        </a:spcBef>
        <a:spcAft>
          <a:spcPts val="0"/>
        </a:spcAft>
        <a:buClr>
          <a:srgbClr val="040F6A"/>
        </a:buClr>
        <a:buSzTx/>
        <a:buFont typeface="Lucida Grande"/>
        <a:buNone/>
        <a:tabLst/>
        <a:defRPr sz="2000" b="0" i="0" u="none" strike="noStrike" cap="none" spc="0" baseline="0">
          <a:solidFill>
            <a:srgbClr val="000000"/>
          </a:solidFill>
          <a:uFillTx/>
          <a:latin typeface="+mn-lt"/>
          <a:ea typeface="+mn-ea"/>
          <a:cs typeface="+mn-cs"/>
          <a:sym typeface="Book Antiqua"/>
        </a:defRPr>
      </a:lvl1pPr>
      <a:lvl2pPr marL="0" marR="0" indent="0" algn="l" defTabSz="457200" rtl="0" latinLnBrk="0">
        <a:lnSpc>
          <a:spcPct val="90000"/>
        </a:lnSpc>
        <a:spcBef>
          <a:spcPts val="100"/>
        </a:spcBef>
        <a:spcAft>
          <a:spcPts val="0"/>
        </a:spcAft>
        <a:buClr>
          <a:srgbClr val="040F6A"/>
        </a:buClr>
        <a:buSzPct val="100000"/>
        <a:buFont typeface="Lucida Grande"/>
        <a:buChar char="✤"/>
        <a:tabLst/>
        <a:defRPr sz="2000" b="0" i="0" u="none" strike="noStrike" cap="none" spc="0" baseline="0">
          <a:solidFill>
            <a:srgbClr val="000000"/>
          </a:solidFill>
          <a:uFillTx/>
          <a:latin typeface="+mn-lt"/>
          <a:ea typeface="+mn-ea"/>
          <a:cs typeface="+mn-cs"/>
          <a:sym typeface="Book Antiqua"/>
        </a:defRPr>
      </a:lvl2pPr>
      <a:lvl3pPr marL="317500" marR="0" indent="0" algn="l" defTabSz="457200" rtl="0" latinLnBrk="0">
        <a:lnSpc>
          <a:spcPct val="90000"/>
        </a:lnSpc>
        <a:spcBef>
          <a:spcPts val="100"/>
        </a:spcBef>
        <a:spcAft>
          <a:spcPts val="0"/>
        </a:spcAft>
        <a:buClr>
          <a:srgbClr val="040F6A"/>
        </a:buClr>
        <a:buSzPct val="100000"/>
        <a:buFont typeface="Lucida Grande"/>
        <a:buChar char="‣"/>
        <a:tabLst/>
        <a:defRPr sz="2000" b="0" i="0" u="none" strike="noStrike" cap="none" spc="0" baseline="0">
          <a:solidFill>
            <a:srgbClr val="000000"/>
          </a:solidFill>
          <a:uFillTx/>
          <a:latin typeface="+mn-lt"/>
          <a:ea typeface="+mn-ea"/>
          <a:cs typeface="+mn-cs"/>
          <a:sym typeface="Book Antiqua"/>
        </a:defRPr>
      </a:lvl3pPr>
      <a:lvl4pPr marL="635000" marR="0" indent="0" algn="l" defTabSz="457200" rtl="0" latinLnBrk="0">
        <a:lnSpc>
          <a:spcPct val="90000"/>
        </a:lnSpc>
        <a:spcBef>
          <a:spcPts val="100"/>
        </a:spcBef>
        <a:spcAft>
          <a:spcPts val="0"/>
        </a:spcAft>
        <a:buClr>
          <a:srgbClr val="040F6A"/>
        </a:buClr>
        <a:buSzPct val="100000"/>
        <a:buFont typeface="Lucida Grande"/>
        <a:buChar char="‣"/>
        <a:tabLst/>
        <a:defRPr sz="2000" b="0" i="0" u="none" strike="noStrike" cap="none" spc="0" baseline="0">
          <a:solidFill>
            <a:srgbClr val="000000"/>
          </a:solidFill>
          <a:uFillTx/>
          <a:latin typeface="+mn-lt"/>
          <a:ea typeface="+mn-ea"/>
          <a:cs typeface="+mn-cs"/>
          <a:sym typeface="Book Antiqua"/>
        </a:defRPr>
      </a:lvl4pPr>
      <a:lvl5pPr marL="571500" marR="0" indent="0" algn="l" defTabSz="457200" rtl="0" latinLnBrk="0">
        <a:lnSpc>
          <a:spcPct val="90000"/>
        </a:lnSpc>
        <a:spcBef>
          <a:spcPts val="100"/>
        </a:spcBef>
        <a:spcAft>
          <a:spcPts val="0"/>
        </a:spcAft>
        <a:buClr>
          <a:srgbClr val="040F6A"/>
        </a:buClr>
        <a:buSzPct val="100000"/>
        <a:buFont typeface="Lucida Grande"/>
        <a:buChar char="‣"/>
        <a:tabLst/>
        <a:defRPr sz="2000" b="0" i="0" u="none" strike="noStrike" cap="none" spc="0" baseline="0">
          <a:solidFill>
            <a:srgbClr val="000000"/>
          </a:solidFill>
          <a:uFillTx/>
          <a:latin typeface="+mn-lt"/>
          <a:ea typeface="+mn-ea"/>
          <a:cs typeface="+mn-cs"/>
          <a:sym typeface="Book Antiqua"/>
        </a:defRPr>
      </a:lvl5pPr>
      <a:lvl6pPr marL="1270000" marR="0" indent="0" algn="l" defTabSz="457200" rtl="0" latinLnBrk="0">
        <a:lnSpc>
          <a:spcPct val="90000"/>
        </a:lnSpc>
        <a:spcBef>
          <a:spcPts val="100"/>
        </a:spcBef>
        <a:spcAft>
          <a:spcPts val="0"/>
        </a:spcAft>
        <a:buClr>
          <a:srgbClr val="040F6A"/>
        </a:buClr>
        <a:buSzPct val="100000"/>
        <a:buFont typeface="Lucida Grande"/>
        <a:buChar char="‣"/>
        <a:tabLst/>
        <a:defRPr sz="2000" b="0" i="0" u="none" strike="noStrike" cap="none" spc="0" baseline="0">
          <a:solidFill>
            <a:srgbClr val="000000"/>
          </a:solidFill>
          <a:uFillTx/>
          <a:latin typeface="+mn-lt"/>
          <a:ea typeface="+mn-ea"/>
          <a:cs typeface="+mn-cs"/>
          <a:sym typeface="Book Antiqua"/>
        </a:defRPr>
      </a:lvl6pPr>
      <a:lvl7pPr marL="1587500" marR="0" indent="0" algn="l" defTabSz="457200" rtl="0" latinLnBrk="0">
        <a:lnSpc>
          <a:spcPct val="90000"/>
        </a:lnSpc>
        <a:spcBef>
          <a:spcPts val="100"/>
        </a:spcBef>
        <a:spcAft>
          <a:spcPts val="0"/>
        </a:spcAft>
        <a:buClr>
          <a:srgbClr val="040F6A"/>
        </a:buClr>
        <a:buSzPct val="100000"/>
        <a:buFont typeface="Lucida Grande"/>
        <a:buChar char="✤"/>
        <a:tabLst/>
        <a:defRPr sz="2000" b="0" i="0" u="none" strike="noStrike" cap="none" spc="0" baseline="0">
          <a:solidFill>
            <a:srgbClr val="000000"/>
          </a:solidFill>
          <a:uFillTx/>
          <a:latin typeface="+mn-lt"/>
          <a:ea typeface="+mn-ea"/>
          <a:cs typeface="+mn-cs"/>
          <a:sym typeface="Book Antiqua"/>
        </a:defRPr>
      </a:lvl7pPr>
      <a:lvl8pPr marL="1905000" marR="0" indent="0" algn="l" defTabSz="457200" rtl="0" latinLnBrk="0">
        <a:lnSpc>
          <a:spcPct val="90000"/>
        </a:lnSpc>
        <a:spcBef>
          <a:spcPts val="100"/>
        </a:spcBef>
        <a:spcAft>
          <a:spcPts val="0"/>
        </a:spcAft>
        <a:buClr>
          <a:srgbClr val="040F6A"/>
        </a:buClr>
        <a:buSzPct val="100000"/>
        <a:buFont typeface="Lucida Grande"/>
        <a:buChar char="✤"/>
        <a:tabLst/>
        <a:defRPr sz="2000" b="0" i="0" u="none" strike="noStrike" cap="none" spc="0" baseline="0">
          <a:solidFill>
            <a:srgbClr val="000000"/>
          </a:solidFill>
          <a:uFillTx/>
          <a:latin typeface="+mn-lt"/>
          <a:ea typeface="+mn-ea"/>
          <a:cs typeface="+mn-cs"/>
          <a:sym typeface="Book Antiqua"/>
        </a:defRPr>
      </a:lvl8pPr>
      <a:lvl9pPr marL="2222500" marR="0" indent="0" algn="l" defTabSz="457200" rtl="0" latinLnBrk="0">
        <a:lnSpc>
          <a:spcPct val="90000"/>
        </a:lnSpc>
        <a:spcBef>
          <a:spcPts val="100"/>
        </a:spcBef>
        <a:spcAft>
          <a:spcPts val="0"/>
        </a:spcAft>
        <a:buClr>
          <a:srgbClr val="040F6A"/>
        </a:buClr>
        <a:buSzPct val="100000"/>
        <a:buFont typeface="Lucida Grande"/>
        <a:buChar char="✤"/>
        <a:tabLst/>
        <a:defRPr sz="2000" b="0" i="0" u="none" strike="noStrike" cap="none" spc="0" baseline="0">
          <a:solidFill>
            <a:srgbClr val="000000"/>
          </a:solidFill>
          <a:uFillTx/>
          <a:latin typeface="+mn-lt"/>
          <a:ea typeface="+mn-ea"/>
          <a:cs typeface="+mn-cs"/>
          <a:sym typeface="Book Antiqua"/>
        </a:defRPr>
      </a:lvl9pPr>
    </p:bodyStyle>
    <p:otherStyle>
      <a:lvl1pPr marL="0" marR="0" indent="0" algn="r" defTabSz="355600" latinLnBrk="0">
        <a:lnSpc>
          <a:spcPct val="90000"/>
        </a:lnSpc>
        <a:spcBef>
          <a:spcPts val="900"/>
        </a:spcBef>
        <a:spcAft>
          <a:spcPts val="0"/>
        </a:spcAft>
        <a:buClrTx/>
        <a:buSzTx/>
        <a:buFontTx/>
        <a:buNone/>
        <a:tabLst/>
        <a:defRPr sz="1200" b="1" i="1" u="none" strike="noStrike" cap="none" spc="-24" baseline="0">
          <a:solidFill>
            <a:schemeClr val="tx1"/>
          </a:solidFill>
          <a:uFillTx/>
          <a:latin typeface="+mn-lt"/>
          <a:ea typeface="+mn-ea"/>
          <a:cs typeface="+mn-cs"/>
          <a:sym typeface="Verdana"/>
        </a:defRPr>
      </a:lvl1pPr>
      <a:lvl2pPr marL="0" marR="0" indent="228600" algn="r" defTabSz="355600" latinLnBrk="0">
        <a:lnSpc>
          <a:spcPct val="90000"/>
        </a:lnSpc>
        <a:spcBef>
          <a:spcPts val="900"/>
        </a:spcBef>
        <a:spcAft>
          <a:spcPts val="0"/>
        </a:spcAft>
        <a:buClrTx/>
        <a:buSzTx/>
        <a:buFontTx/>
        <a:buNone/>
        <a:tabLst/>
        <a:defRPr sz="1200" b="1" i="1" u="none" strike="noStrike" cap="none" spc="-24" baseline="0">
          <a:solidFill>
            <a:schemeClr val="tx1"/>
          </a:solidFill>
          <a:uFillTx/>
          <a:latin typeface="+mn-lt"/>
          <a:ea typeface="+mn-ea"/>
          <a:cs typeface="+mn-cs"/>
          <a:sym typeface="Verdana"/>
        </a:defRPr>
      </a:lvl2pPr>
      <a:lvl3pPr marL="0" marR="0" indent="457200" algn="r" defTabSz="355600" latinLnBrk="0">
        <a:lnSpc>
          <a:spcPct val="90000"/>
        </a:lnSpc>
        <a:spcBef>
          <a:spcPts val="900"/>
        </a:spcBef>
        <a:spcAft>
          <a:spcPts val="0"/>
        </a:spcAft>
        <a:buClrTx/>
        <a:buSzTx/>
        <a:buFontTx/>
        <a:buNone/>
        <a:tabLst/>
        <a:defRPr sz="1200" b="1" i="1" u="none" strike="noStrike" cap="none" spc="-24" baseline="0">
          <a:solidFill>
            <a:schemeClr val="tx1"/>
          </a:solidFill>
          <a:uFillTx/>
          <a:latin typeface="+mn-lt"/>
          <a:ea typeface="+mn-ea"/>
          <a:cs typeface="+mn-cs"/>
          <a:sym typeface="Verdana"/>
        </a:defRPr>
      </a:lvl3pPr>
      <a:lvl4pPr marL="0" marR="0" indent="685800" algn="r" defTabSz="355600" latinLnBrk="0">
        <a:lnSpc>
          <a:spcPct val="90000"/>
        </a:lnSpc>
        <a:spcBef>
          <a:spcPts val="900"/>
        </a:spcBef>
        <a:spcAft>
          <a:spcPts val="0"/>
        </a:spcAft>
        <a:buClrTx/>
        <a:buSzTx/>
        <a:buFontTx/>
        <a:buNone/>
        <a:tabLst/>
        <a:defRPr sz="1200" b="1" i="1" u="none" strike="noStrike" cap="none" spc="-24" baseline="0">
          <a:solidFill>
            <a:schemeClr val="tx1"/>
          </a:solidFill>
          <a:uFillTx/>
          <a:latin typeface="+mn-lt"/>
          <a:ea typeface="+mn-ea"/>
          <a:cs typeface="+mn-cs"/>
          <a:sym typeface="Verdana"/>
        </a:defRPr>
      </a:lvl4pPr>
      <a:lvl5pPr marL="0" marR="0" indent="914400" algn="r" defTabSz="355600" latinLnBrk="0">
        <a:lnSpc>
          <a:spcPct val="90000"/>
        </a:lnSpc>
        <a:spcBef>
          <a:spcPts val="900"/>
        </a:spcBef>
        <a:spcAft>
          <a:spcPts val="0"/>
        </a:spcAft>
        <a:buClrTx/>
        <a:buSzTx/>
        <a:buFontTx/>
        <a:buNone/>
        <a:tabLst/>
        <a:defRPr sz="1200" b="1" i="1" u="none" strike="noStrike" cap="none" spc="-24" baseline="0">
          <a:solidFill>
            <a:schemeClr val="tx1"/>
          </a:solidFill>
          <a:uFillTx/>
          <a:latin typeface="+mn-lt"/>
          <a:ea typeface="+mn-ea"/>
          <a:cs typeface="+mn-cs"/>
          <a:sym typeface="Verdana"/>
        </a:defRPr>
      </a:lvl5pPr>
      <a:lvl6pPr marL="0" marR="0" indent="1143000" algn="r" defTabSz="355600" latinLnBrk="0">
        <a:lnSpc>
          <a:spcPct val="90000"/>
        </a:lnSpc>
        <a:spcBef>
          <a:spcPts val="900"/>
        </a:spcBef>
        <a:spcAft>
          <a:spcPts val="0"/>
        </a:spcAft>
        <a:buClrTx/>
        <a:buSzTx/>
        <a:buFontTx/>
        <a:buNone/>
        <a:tabLst/>
        <a:defRPr sz="1200" b="1" i="1" u="none" strike="noStrike" cap="none" spc="-24" baseline="0">
          <a:solidFill>
            <a:schemeClr val="tx1"/>
          </a:solidFill>
          <a:uFillTx/>
          <a:latin typeface="+mn-lt"/>
          <a:ea typeface="+mn-ea"/>
          <a:cs typeface="+mn-cs"/>
          <a:sym typeface="Verdana"/>
        </a:defRPr>
      </a:lvl6pPr>
      <a:lvl7pPr marL="0" marR="0" indent="1371600" algn="r" defTabSz="355600" latinLnBrk="0">
        <a:lnSpc>
          <a:spcPct val="90000"/>
        </a:lnSpc>
        <a:spcBef>
          <a:spcPts val="900"/>
        </a:spcBef>
        <a:spcAft>
          <a:spcPts val="0"/>
        </a:spcAft>
        <a:buClrTx/>
        <a:buSzTx/>
        <a:buFontTx/>
        <a:buNone/>
        <a:tabLst/>
        <a:defRPr sz="1200" b="1" i="1" u="none" strike="noStrike" cap="none" spc="-24" baseline="0">
          <a:solidFill>
            <a:schemeClr val="tx1"/>
          </a:solidFill>
          <a:uFillTx/>
          <a:latin typeface="+mn-lt"/>
          <a:ea typeface="+mn-ea"/>
          <a:cs typeface="+mn-cs"/>
          <a:sym typeface="Verdana"/>
        </a:defRPr>
      </a:lvl7pPr>
      <a:lvl8pPr marL="0" marR="0" indent="1600200" algn="r" defTabSz="355600" latinLnBrk="0">
        <a:lnSpc>
          <a:spcPct val="90000"/>
        </a:lnSpc>
        <a:spcBef>
          <a:spcPts val="900"/>
        </a:spcBef>
        <a:spcAft>
          <a:spcPts val="0"/>
        </a:spcAft>
        <a:buClrTx/>
        <a:buSzTx/>
        <a:buFontTx/>
        <a:buNone/>
        <a:tabLst/>
        <a:defRPr sz="1200" b="1" i="1" u="none" strike="noStrike" cap="none" spc="-24" baseline="0">
          <a:solidFill>
            <a:schemeClr val="tx1"/>
          </a:solidFill>
          <a:uFillTx/>
          <a:latin typeface="+mn-lt"/>
          <a:ea typeface="+mn-ea"/>
          <a:cs typeface="+mn-cs"/>
          <a:sym typeface="Verdana"/>
        </a:defRPr>
      </a:lvl8pPr>
      <a:lvl9pPr marL="0" marR="0" indent="1828800" algn="r" defTabSz="355600" latinLnBrk="0">
        <a:lnSpc>
          <a:spcPct val="90000"/>
        </a:lnSpc>
        <a:spcBef>
          <a:spcPts val="900"/>
        </a:spcBef>
        <a:spcAft>
          <a:spcPts val="0"/>
        </a:spcAft>
        <a:buClrTx/>
        <a:buSzTx/>
        <a:buFontTx/>
        <a:buNone/>
        <a:tabLst/>
        <a:defRPr sz="1200" b="1" i="1" u="none" strike="noStrike" cap="none" spc="-24" baseline="0">
          <a:solidFill>
            <a:schemeClr val="tx1"/>
          </a:solidFill>
          <a:uFillTx/>
          <a:latin typeface="+mn-lt"/>
          <a:ea typeface="+mn-ea"/>
          <a:cs typeface="+mn-cs"/>
          <a:sym typeface="Verdana"/>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rsx101.seancetenante.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0.tif"/><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5.tif"/><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example.com" TargetMode="Externa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example.com" TargetMode="Externa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hyperlink" Target="https://www.wireshark.org/"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9.png"/><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www.youtube.com/watch?v=EPo7QyB7Yss" TargetMode="Externa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hyperlink" Target="https://licence-math.univ-lyon1.fr/lib/exe/fetch.php?media=gla:dijkstra.pdf"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29.png"/><Relationship Id="rId4" Type="http://schemas.openxmlformats.org/officeDocument/2006/relationships/hyperlink" Target="https://utc505.seancetenante.com/documents/Exercices-UTC505-algorithme-de-Dijkstra.docx"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hyperlink" Target="https://www.youtube.com/watch?v=kzablGaqUXM" TargetMode="External"/><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hyperlink" Target="https://www.youtube.com/watch?v=-utHPKREZV8" TargetMode="Externa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32.png"/><Relationship Id="rId4" Type="http://schemas.openxmlformats.org/officeDocument/2006/relationships/image" Target="../media/image31.png"/></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3.tif"/><Relationship Id="rId1" Type="http://schemas.openxmlformats.org/officeDocument/2006/relationships/slideLayout" Target="../slideLayouts/slideLayout14.xml"/><Relationship Id="rId4" Type="http://schemas.openxmlformats.org/officeDocument/2006/relationships/image" Target="../media/image34.png"/></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14.xml"/><Relationship Id="rId5" Type="http://schemas.openxmlformats.org/officeDocument/2006/relationships/image" Target="../media/image36.png"/><Relationship Id="rId4" Type="http://schemas.openxmlformats.org/officeDocument/2006/relationships/image" Target="../media/image35.png"/></Relationships>
</file>

<file path=ppt/slides/_rels/slide5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14.xml"/><Relationship Id="rId5" Type="http://schemas.openxmlformats.org/officeDocument/2006/relationships/image" Target="../media/image36.png"/><Relationship Id="rId4" Type="http://schemas.openxmlformats.org/officeDocument/2006/relationships/image" Target="../media/image35.png"/></Relationships>
</file>

<file path=ppt/slides/_rels/slide55.xml.rels><?xml version="1.0" encoding="UTF-8" standalone="yes"?>
<Relationships xmlns="http://schemas.openxmlformats.org/package/2006/relationships"><Relationship Id="rId3" Type="http://schemas.openxmlformats.org/officeDocument/2006/relationships/hyperlink" Target="https://utc505.seancetenante.com/documents/IPv4-vs-IPv6.pdf" TargetMode="External"/><Relationship Id="rId2" Type="http://schemas.openxmlformats.org/officeDocument/2006/relationships/notesSlide" Target="../notesSlides/notesSlide27.xml"/><Relationship Id="rId1" Type="http://schemas.openxmlformats.org/officeDocument/2006/relationships/slideLayout" Target="../slideLayouts/slideLayout14.xml"/><Relationship Id="rId5" Type="http://schemas.openxmlformats.org/officeDocument/2006/relationships/image" Target="../media/image37.png"/><Relationship Id="rId4" Type="http://schemas.openxmlformats.org/officeDocument/2006/relationships/image" Target="../media/image29.png"/></Relationships>
</file>

<file path=ppt/slides/_rels/slide56.xml.rels><?xml version="1.0" encoding="UTF-8" standalone="yes"?>
<Relationships xmlns="http://schemas.openxmlformats.org/package/2006/relationships"><Relationship Id="rId3" Type="http://schemas.openxmlformats.org/officeDocument/2006/relationships/hyperlink" Target="https://fr.wikihow.com/convertir-du-d%C3%A9cimal-en-binaire" TargetMode="External"/><Relationship Id="rId2" Type="http://schemas.openxmlformats.org/officeDocument/2006/relationships/notesSlide" Target="../notesSlides/notesSlide28.xml"/><Relationship Id="rId1" Type="http://schemas.openxmlformats.org/officeDocument/2006/relationships/slideLayout" Target="../slideLayouts/slideLayout14.xml"/><Relationship Id="rId4" Type="http://schemas.openxmlformats.org/officeDocument/2006/relationships/image" Target="../media/image29.png"/></Relationships>
</file>

<file path=ppt/slides/_rels/slide5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1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1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 Id="rId9" Type="http://schemas.openxmlformats.org/officeDocument/2006/relationships/image" Target="../media/image47.png"/></Relationships>
</file>

<file path=ppt/slides/_rels/slide6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48.png"/><Relationship Id="rId7" Type="http://schemas.openxmlformats.org/officeDocument/2006/relationships/image" Target="../media/image51.png"/><Relationship Id="rId2" Type="http://schemas.openxmlformats.org/officeDocument/2006/relationships/notesSlide" Target="../notesSlides/notesSlide33.xml"/><Relationship Id="rId1" Type="http://schemas.openxmlformats.org/officeDocument/2006/relationships/slideLayout" Target="../slideLayouts/slideLayout14.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7.png"/></Relationships>
</file>

<file path=ppt/slides/_rels/slide6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14.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6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9.png"/><Relationship Id="rId1" Type="http://schemas.openxmlformats.org/officeDocument/2006/relationships/slideLayout" Target="../slideLayouts/slideLayout14.xml"/><Relationship Id="rId4" Type="http://schemas.openxmlformats.org/officeDocument/2006/relationships/image" Target="../media/image56.png"/></Relationships>
</file>

<file path=ppt/slides/_rels/slide7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9.xml"/><Relationship Id="rId1" Type="http://schemas.openxmlformats.org/officeDocument/2006/relationships/slideLayout" Target="../slideLayouts/slideLayout14.xml"/><Relationship Id="rId4" Type="http://schemas.openxmlformats.org/officeDocument/2006/relationships/image" Target="../media/image57.png"/></Relationships>
</file>

<file path=ppt/slides/_rels/slide74.xml.rels><?xml version="1.0" encoding="UTF-8" standalone="yes"?>
<Relationships xmlns="http://schemas.openxmlformats.org/package/2006/relationships"><Relationship Id="rId3" Type="http://schemas.openxmlformats.org/officeDocument/2006/relationships/hyperlink" Target="https://support.microsoft.com/fr-fr/windows/modifier-les-param%C3%A8tres-tcp-ip-bd0a07af-15f5-cd6a-363f-ca2b6f391ace" TargetMode="External"/><Relationship Id="rId2" Type="http://schemas.openxmlformats.org/officeDocument/2006/relationships/notesSlide" Target="../notesSlides/notesSlide40.xml"/><Relationship Id="rId1" Type="http://schemas.openxmlformats.org/officeDocument/2006/relationships/slideLayout" Target="../slideLayouts/slideLayout14.xml"/><Relationship Id="rId5" Type="http://schemas.openxmlformats.org/officeDocument/2006/relationships/image" Target="../media/image58.png"/><Relationship Id="rId4" Type="http://schemas.openxmlformats.org/officeDocument/2006/relationships/image" Target="../media/image29.png"/></Relationships>
</file>

<file path=ppt/slides/_rels/slide75.xml.rels><?xml version="1.0" encoding="UTF-8" standalone="yes"?>
<Relationships xmlns="http://schemas.openxmlformats.org/package/2006/relationships"><Relationship Id="rId3" Type="http://schemas.openxmlformats.org/officeDocument/2006/relationships/hyperlink" Target="https://support.microsoft.com/fr-fr/windows/modifier-les-param%C3%A8tres-tcp-ip-bd0a07af-15f5-cd6a-363f-ca2b6f391ace" TargetMode="External"/><Relationship Id="rId2" Type="http://schemas.openxmlformats.org/officeDocument/2006/relationships/notesSlide" Target="../notesSlides/notesSlide41.xml"/><Relationship Id="rId1" Type="http://schemas.openxmlformats.org/officeDocument/2006/relationships/slideLayout" Target="../slideLayouts/slideLayout14.xml"/><Relationship Id="rId5" Type="http://schemas.openxmlformats.org/officeDocument/2006/relationships/image" Target="../media/image59.png"/><Relationship Id="rId4" Type="http://schemas.openxmlformats.org/officeDocument/2006/relationships/image" Target="../media/image29.png"/></Relationships>
</file>

<file path=ppt/slides/_rels/slide76.xml.rels><?xml version="1.0" encoding="UTF-8" standalone="yes"?>
<Relationships xmlns="http://schemas.openxmlformats.org/package/2006/relationships"><Relationship Id="rId3" Type="http://schemas.openxmlformats.org/officeDocument/2006/relationships/hyperlink" Target="https://support.microsoft.com/fr-fr/windows/modifier-les-param%C3%A8tres-tcp-ip-bd0a07af-15f5-cd6a-363f-ca2b6f391ace" TargetMode="External"/><Relationship Id="rId2" Type="http://schemas.openxmlformats.org/officeDocument/2006/relationships/notesSlide" Target="../notesSlides/notesSlide42.xml"/><Relationship Id="rId1" Type="http://schemas.openxmlformats.org/officeDocument/2006/relationships/slideLayout" Target="../slideLayouts/slideLayout14.xml"/><Relationship Id="rId6" Type="http://schemas.openxmlformats.org/officeDocument/2006/relationships/hyperlink" Target="https://www.malekal.com/configurer-une-adresse-ip-sous-windows-11-10-dhcp-ou-ip-fixe/" TargetMode="External"/><Relationship Id="rId5" Type="http://schemas.openxmlformats.org/officeDocument/2006/relationships/image" Target="../media/image59.png"/><Relationship Id="rId4" Type="http://schemas.openxmlformats.org/officeDocument/2006/relationships/image" Target="../media/image29.png"/></Relationships>
</file>

<file path=ppt/slides/_rels/slide77.xml.rels><?xml version="1.0" encoding="UTF-8" standalone="yes"?>
<Relationships xmlns="http://schemas.openxmlformats.org/package/2006/relationships"><Relationship Id="rId3" Type="http://schemas.openxmlformats.org/officeDocument/2006/relationships/image" Target="../media/image60.tif"/><Relationship Id="rId7" Type="http://schemas.openxmlformats.org/officeDocument/2006/relationships/image" Target="../media/image62.png"/><Relationship Id="rId2" Type="http://schemas.openxmlformats.org/officeDocument/2006/relationships/notesSlide" Target="../notesSlides/notesSlide43.xml"/><Relationship Id="rId1" Type="http://schemas.openxmlformats.org/officeDocument/2006/relationships/slideLayout" Target="../slideLayouts/slideLayout14.xml"/><Relationship Id="rId6" Type="http://schemas.openxmlformats.org/officeDocument/2006/relationships/image" Target="../media/image61.png"/><Relationship Id="rId5" Type="http://schemas.openxmlformats.org/officeDocument/2006/relationships/image" Target="../media/image29.png"/><Relationship Id="rId4" Type="http://schemas.openxmlformats.org/officeDocument/2006/relationships/hyperlink" Target="https://support.apple.com/fr-fr/guide/mac-help/mchlp2718/mac" TargetMode="External"/></Relationships>
</file>

<file path=ppt/slides/_rels/slide7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8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3" Type="http://schemas.openxmlformats.org/officeDocument/2006/relationships/hyperlink" Target="http://example.com" TargetMode="External"/><Relationship Id="rId2" Type="http://schemas.openxmlformats.org/officeDocument/2006/relationships/notesSlide" Target="../notesSlides/notesSlide46.xml"/><Relationship Id="rId1" Type="http://schemas.openxmlformats.org/officeDocument/2006/relationships/slideLayout" Target="../slideLayouts/slideLayout14.xml"/><Relationship Id="rId5" Type="http://schemas.openxmlformats.org/officeDocument/2006/relationships/image" Target="../media/image1.png"/><Relationship Id="rId4" Type="http://schemas.openxmlformats.org/officeDocument/2006/relationships/image" Target="../media/image29.png"/></Relationships>
</file>

<file path=ppt/slides/_rels/slide8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8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8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8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0.xml"/><Relationship Id="rId1" Type="http://schemas.openxmlformats.org/officeDocument/2006/relationships/slideLayout" Target="../slideLayouts/slideLayout14.xml"/><Relationship Id="rId4" Type="http://schemas.openxmlformats.org/officeDocument/2006/relationships/image" Target="../media/image63.png"/></Relationships>
</file>

<file path=ppt/slides/_rels/slide8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8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1.xml"/><Relationship Id="rId1" Type="http://schemas.openxmlformats.org/officeDocument/2006/relationships/slideLayout" Target="../slideLayouts/slideLayout14.xml"/></Relationships>
</file>

<file path=ppt/slides/_rels/slide9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2.xml"/><Relationship Id="rId1" Type="http://schemas.openxmlformats.org/officeDocument/2006/relationships/slideLayout" Target="../slideLayouts/slideLayout14.xml"/></Relationships>
</file>

<file path=ppt/slides/_rels/slide9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3.xml"/><Relationship Id="rId1" Type="http://schemas.openxmlformats.org/officeDocument/2006/relationships/slideLayout" Target="../slideLayouts/slideLayout14.xml"/></Relationships>
</file>

<file path=ppt/slides/_rels/slide9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4.xml"/><Relationship Id="rId1" Type="http://schemas.openxmlformats.org/officeDocument/2006/relationships/slideLayout" Target="../slideLayouts/slideLayout14.xml"/></Relationships>
</file>

<file path=ppt/slides/_rels/slide9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5.xml"/><Relationship Id="rId1" Type="http://schemas.openxmlformats.org/officeDocument/2006/relationships/slideLayout" Target="../slideLayouts/slideLayout14.xml"/></Relationships>
</file>

<file path=ppt/slides/_rels/slide94.xml.rels><?xml version="1.0" encoding="UTF-8" standalone="yes"?>
<Relationships xmlns="http://schemas.openxmlformats.org/package/2006/relationships"><Relationship Id="rId3" Type="http://schemas.openxmlformats.org/officeDocument/2006/relationships/hyperlink" Target="https://www.ripe.net" TargetMode="External"/><Relationship Id="rId2" Type="http://schemas.openxmlformats.org/officeDocument/2006/relationships/hyperlink" Target="https://www.iana.org" TargetMode="External"/><Relationship Id="rId1" Type="http://schemas.openxmlformats.org/officeDocument/2006/relationships/slideLayout" Target="../slideLayouts/slideLayout14.xml"/><Relationship Id="rId4" Type="http://schemas.openxmlformats.org/officeDocument/2006/relationships/image" Target="../media/image29.png"/></Relationships>
</file>

<file path=ppt/slides/_rels/slide95.xml.rels><?xml version="1.0" encoding="UTF-8" standalone="yes"?>
<Relationships xmlns="http://schemas.openxmlformats.org/package/2006/relationships"><Relationship Id="rId3" Type="http://schemas.openxmlformats.org/officeDocument/2006/relationships/hyperlink" Target="https://6lab.cisco.com/stats/" TargetMode="External"/><Relationship Id="rId2" Type="http://schemas.openxmlformats.org/officeDocument/2006/relationships/notesSlide" Target="../notesSlides/notesSlide56.xml"/><Relationship Id="rId1" Type="http://schemas.openxmlformats.org/officeDocument/2006/relationships/slideLayout" Target="../slideLayouts/slideLayout14.xml"/><Relationship Id="rId6" Type="http://schemas.openxmlformats.org/officeDocument/2006/relationships/image" Target="../media/image29.png"/><Relationship Id="rId5" Type="http://schemas.openxmlformats.org/officeDocument/2006/relationships/hyperlink" Target="https://fr.wikipedia.org/wiki/Support_de_l'IPv6_par_syst%C3%A8me_d'exploitation" TargetMode="External"/><Relationship Id="rId4" Type="http://schemas.openxmlformats.org/officeDocument/2006/relationships/hyperlink" Target="https://www.renater.fr/reseau/national-et-international/le-reseau-renater/" TargetMode="External"/></Relationships>
</file>

<file path=ppt/slides/_rels/slide9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97.xml.rels><?xml version="1.0" encoding="UTF-8" standalone="yes"?>
<Relationships xmlns="http://schemas.openxmlformats.org/package/2006/relationships"><Relationship Id="rId3" Type="http://schemas.openxmlformats.org/officeDocument/2006/relationships/hyperlink" Target="https://networkingtoolbox.net/subnetting/ipv6-subnet-calculator" TargetMode="External"/><Relationship Id="rId7" Type="http://schemas.openxmlformats.org/officeDocument/2006/relationships/image" Target="../media/image29.png"/><Relationship Id="rId2" Type="http://schemas.openxmlformats.org/officeDocument/2006/relationships/notesSlide" Target="../notesSlides/notesSlide57.xml"/><Relationship Id="rId1" Type="http://schemas.openxmlformats.org/officeDocument/2006/relationships/slideLayout" Target="../slideLayouts/slideLayout14.xml"/><Relationship Id="rId6" Type="http://schemas.openxmlformats.org/officeDocument/2006/relationships/hyperlink" Target="http://example.com" TargetMode="External"/><Relationship Id="rId5" Type="http://schemas.openxmlformats.org/officeDocument/2006/relationships/hyperlink" Target="https://www.dotlinux.net/linux-networking-guide/how-to-enable-and-configure-ipv6-on-linux/#5-testing-ipv6-connectivity" TargetMode="External"/><Relationship Id="rId4" Type="http://schemas.openxmlformats.org/officeDocument/2006/relationships/hyperlink" Target="https://test-ipv6.com" TargetMode="External"/></Relationships>
</file>

<file path=ppt/slides/_rels/slide9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4.xml"/></Relationships>
</file>

<file path=ppt/slides/_rels/slide9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4.png"/><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3" Type="http://schemas.openxmlformats.org/officeDocument/2006/relationships/hyperlink" Target="https://http3-explained.haxx.se/fr/why-quic" TargetMode="External"/><Relationship Id="rId2" Type="http://schemas.openxmlformats.org/officeDocument/2006/relationships/notesSlide" Target="../notesSlides/notesSlide58.xml"/><Relationship Id="rId1" Type="http://schemas.openxmlformats.org/officeDocument/2006/relationships/slideLayout" Target="../slideLayouts/slideLayout14.xml"/><Relationship Id="rId4" Type="http://schemas.openxmlformats.org/officeDocument/2006/relationships/image" Target="../media/image64.png"/></Relationships>
</file>

<file path=ppt/slides/_rels/slide10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4.xml"/></Relationships>
</file>

<file path=ppt/slides/_rels/slide10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4.png"/><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10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4.xml"/></Relationships>
</file>

<file path=ppt/slides/_rels/slide10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4.xml"/></Relationships>
</file>

<file path=ppt/slides/_rels/slide10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4.xml"/></Relationships>
</file>

<file path=ppt/slides/_rels/slide10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4.xml"/></Relationships>
</file>

<file path=ppt/slides/_rels/slide10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4.xml"/><Relationship Id="rId4" Type="http://schemas.openxmlformats.org/officeDocument/2006/relationships/image" Target="../media/image66.png"/></Relationships>
</file>

<file path=ppt/slides/_rels/slide10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9.xml"/><Relationship Id="rId1" Type="http://schemas.openxmlformats.org/officeDocument/2006/relationships/slideLayout" Target="../slideLayouts/slideLayout14.xml"/><Relationship Id="rId5" Type="http://schemas.openxmlformats.org/officeDocument/2006/relationships/image" Target="../media/image66.png"/><Relationship Id="rId4" Type="http://schemas.openxmlformats.org/officeDocument/2006/relationships/image" Target="../media/image65.png"/></Relationships>
</file>

<file path=ppt/slides/_rels/slide11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4.xml"/><Relationship Id="rId4" Type="http://schemas.openxmlformats.org/officeDocument/2006/relationships/image" Target="../media/image66.png"/></Relationships>
</file>

<file path=ppt/slides/_rels/slide11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0.xml"/><Relationship Id="rId1" Type="http://schemas.openxmlformats.org/officeDocument/2006/relationships/slideLayout" Target="../slideLayouts/slideLayout14.xml"/><Relationship Id="rId4" Type="http://schemas.openxmlformats.org/officeDocument/2006/relationships/image" Target="../media/image67.png"/></Relationships>
</file>

<file path=ppt/slides/_rels/slide11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4.png"/><Relationship Id="rId1" Type="http://schemas.openxmlformats.org/officeDocument/2006/relationships/slideLayout" Target="../slideLayouts/slideLayout14.xml"/></Relationships>
</file>

<file path=ppt/slides/_rels/slide11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4.png"/><Relationship Id="rId1" Type="http://schemas.openxmlformats.org/officeDocument/2006/relationships/slideLayout" Target="../slideLayouts/slideLayout14.xml"/><Relationship Id="rId4" Type="http://schemas.openxmlformats.org/officeDocument/2006/relationships/hyperlink" Target="https://www.youtube.com/watch?v=lV2B50mTGtM" TargetMode="External"/></Relationships>
</file>

<file path=ppt/slides/_rels/slide11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4.png"/><Relationship Id="rId1" Type="http://schemas.openxmlformats.org/officeDocument/2006/relationships/slideLayout" Target="../slideLayouts/slideLayout14.xml"/></Relationships>
</file>

<file path=ppt/slides/_rels/slide11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4.xml"/></Relationships>
</file>

<file path=ppt/slides/_rels/slide11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hyperlink" Target="https://www.youtube.com/watch?v=lV2B50mTGtM" TargetMode="External"/><Relationship Id="rId1" Type="http://schemas.openxmlformats.org/officeDocument/2006/relationships/slideLayout" Target="../slideLayouts/slideLayout14.xml"/></Relationships>
</file>

<file path=ppt/slides/_rels/slide11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1.xml"/><Relationship Id="rId1" Type="http://schemas.openxmlformats.org/officeDocument/2006/relationships/slideLayout" Target="../slideLayouts/slideLayout14.xml"/><Relationship Id="rId5" Type="http://schemas.openxmlformats.org/officeDocument/2006/relationships/image" Target="../media/image70.png"/><Relationship Id="rId4" Type="http://schemas.openxmlformats.org/officeDocument/2006/relationships/image" Target="../media/image69.png"/></Relationships>
</file>

<file path=ppt/slides/_rels/slide11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2.xml"/><Relationship Id="rId1" Type="http://schemas.openxmlformats.org/officeDocument/2006/relationships/slideLayout" Target="../slideLayouts/slideLayout14.xml"/><Relationship Id="rId4" Type="http://schemas.openxmlformats.org/officeDocument/2006/relationships/image" Target="../media/image36.png"/></Relationships>
</file>

<file path=ppt/slides/_rels/slide11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3.xml"/><Relationship Id="rId1" Type="http://schemas.openxmlformats.org/officeDocument/2006/relationships/slideLayout" Target="../slideLayouts/slideLayout12.xml"/><Relationship Id="rId5" Type="http://schemas.openxmlformats.org/officeDocument/2006/relationships/image" Target="../media/image73.png"/><Relationship Id="rId4" Type="http://schemas.openxmlformats.org/officeDocument/2006/relationships/image" Target="../media/image72.png"/></Relationships>
</file>

<file path=ppt/slides/_rels/slide12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12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5.xml"/><Relationship Id="rId1" Type="http://schemas.openxmlformats.org/officeDocument/2006/relationships/slideLayout" Target="../slideLayouts/slideLayout12.xml"/><Relationship Id="rId4" Type="http://schemas.openxmlformats.org/officeDocument/2006/relationships/image" Target="../media/image73.png"/></Relationships>
</file>

<file path=ppt/slides/_rels/slide122.xml.rels><?xml version="1.0" encoding="UTF-8" standalone="yes"?>
<Relationships xmlns="http://schemas.openxmlformats.org/package/2006/relationships"><Relationship Id="rId3" Type="http://schemas.openxmlformats.org/officeDocument/2006/relationships/hyperlink" Target="http://de.wikipedia.org" TargetMode="External"/><Relationship Id="rId2" Type="http://schemas.openxmlformats.org/officeDocument/2006/relationships/notesSlide" Target="../notesSlides/notesSlide66.xml"/><Relationship Id="rId1" Type="http://schemas.openxmlformats.org/officeDocument/2006/relationships/slideLayout" Target="../slideLayouts/slideLayout12.xml"/><Relationship Id="rId6" Type="http://schemas.openxmlformats.org/officeDocument/2006/relationships/image" Target="../media/image73.png"/><Relationship Id="rId5" Type="http://schemas.openxmlformats.org/officeDocument/2006/relationships/image" Target="../media/image76.png"/><Relationship Id="rId4" Type="http://schemas.openxmlformats.org/officeDocument/2006/relationships/image" Target="../media/image75.png"/></Relationships>
</file>

<file path=ppt/slides/_rels/slide12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2.xml"/></Relationships>
</file>

<file path=ppt/slides/_rels/slide12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2.xml"/></Relationships>
</file>

<file path=ppt/slides/_rels/slide125.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80.png"/><Relationship Id="rId2" Type="http://schemas.openxmlformats.org/officeDocument/2006/relationships/hyperlink" Target="https://developer.mozilla.org/en-US/docs/Web/HTTP/Overview" TargetMode="External"/><Relationship Id="rId1" Type="http://schemas.openxmlformats.org/officeDocument/2006/relationships/slideLayout" Target="../slideLayouts/slideLayout12.xml"/><Relationship Id="rId6" Type="http://schemas.openxmlformats.org/officeDocument/2006/relationships/image" Target="../media/image79.jpeg"/><Relationship Id="rId5" Type="http://schemas.openxmlformats.org/officeDocument/2006/relationships/image" Target="../media/image78.png"/><Relationship Id="rId4" Type="http://schemas.openxmlformats.org/officeDocument/2006/relationships/image" Target="../media/image77.png"/></Relationships>
</file>

<file path=ppt/slides/_rels/slide12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2.xml"/><Relationship Id="rId4" Type="http://schemas.openxmlformats.org/officeDocument/2006/relationships/image" Target="../media/image73.png"/></Relationships>
</file>

<file path=ppt/slides/_rels/slide12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12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8.xml"/><Relationship Id="rId1" Type="http://schemas.openxmlformats.org/officeDocument/2006/relationships/slideLayout" Target="../slideLayouts/slideLayout12.xml"/><Relationship Id="rId5" Type="http://schemas.openxmlformats.org/officeDocument/2006/relationships/image" Target="../media/image84.png"/><Relationship Id="rId4" Type="http://schemas.openxmlformats.org/officeDocument/2006/relationships/image" Target="../media/image83.png"/></Relationships>
</file>

<file path=ppt/slides/_rels/slide12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9.xml"/><Relationship Id="rId1" Type="http://schemas.openxmlformats.org/officeDocument/2006/relationships/slideLayout" Target="../slideLayouts/slideLayout12.xml"/><Relationship Id="rId5" Type="http://schemas.openxmlformats.org/officeDocument/2006/relationships/image" Target="../media/image86.png"/><Relationship Id="rId4" Type="http://schemas.openxmlformats.org/officeDocument/2006/relationships/image" Target="../media/image85.png"/></Relationships>
</file>

<file path=ppt/slides/_rels/slide13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87.png"/><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hyperlink" Target="https://utc505.seancetenante.com/anatomie-url.php" TargetMode="External"/><Relationship Id="rId1" Type="http://schemas.openxmlformats.org/officeDocument/2006/relationships/slideLayout" Target="../slideLayouts/slideLayout12.xml"/><Relationship Id="rId4" Type="http://schemas.openxmlformats.org/officeDocument/2006/relationships/image" Target="../media/image73.png"/></Relationships>
</file>

<file path=ppt/slides/_rels/slide133.xml.rels><?xml version="1.0" encoding="UTF-8" standalone="yes"?>
<Relationships xmlns="http://schemas.openxmlformats.org/package/2006/relationships"><Relationship Id="rId3" Type="http://schemas.openxmlformats.org/officeDocument/2006/relationships/hyperlink" Target="https://utc505.seancetenante.com/minimum/page-simple.html" TargetMode="External"/><Relationship Id="rId7" Type="http://schemas.openxmlformats.org/officeDocument/2006/relationships/image" Target="../media/image91.png"/><Relationship Id="rId2" Type="http://schemas.openxmlformats.org/officeDocument/2006/relationships/notesSlide" Target="../notesSlides/notesSlide70.xml"/><Relationship Id="rId1" Type="http://schemas.openxmlformats.org/officeDocument/2006/relationships/slideLayout" Target="../slideLayouts/slideLayout1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73.png"/></Relationships>
</file>

<file path=ppt/slides/_rels/slide13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135.xml.rels><?xml version="1.0" encoding="UTF-8" standalone="yes"?>
<Relationships xmlns="http://schemas.openxmlformats.org/package/2006/relationships"><Relationship Id="rId3" Type="http://schemas.openxmlformats.org/officeDocument/2006/relationships/image" Target="../media/image92.tif"/><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169" name="2026/2027"/>
          <p:cNvSpPr txBox="1">
            <a:spLocks noGrp="1"/>
          </p:cNvSpPr>
          <p:nvPr>
            <p:ph type="body" idx="21"/>
          </p:nvPr>
        </p:nvSpPr>
        <p:spPr>
          <a:prstGeom prst="rect">
            <a:avLst/>
          </a:prstGeom>
        </p:spPr>
        <p:txBody>
          <a:bodyPr/>
          <a:lstStyle/>
          <a:p>
            <a:r>
              <a:t>2026/2027</a:t>
            </a:r>
          </a:p>
        </p:txBody>
      </p:sp>
      <p:sp>
        <p:nvSpPr>
          <p:cNvPr id="170" name="François Lacomme  &lt;francois.lacomme@2isa.net&gt;…"/>
          <p:cNvSpPr txBox="1">
            <a:spLocks noGrp="1"/>
          </p:cNvSpPr>
          <p:nvPr>
            <p:ph type="ctrTitle"/>
          </p:nvPr>
        </p:nvSpPr>
        <p:spPr>
          <a:xfrm>
            <a:off x="279400" y="1181100"/>
            <a:ext cx="9601200" cy="5130801"/>
          </a:xfrm>
          <a:prstGeom prst="rect">
            <a:avLst/>
          </a:prstGeom>
        </p:spPr>
        <p:txBody>
          <a:bodyPr/>
          <a:lstStyle/>
          <a:p>
            <a:pPr>
              <a:defRPr sz="4600" spc="0"/>
            </a:pPr>
            <a:endParaRPr/>
          </a:p>
          <a:p>
            <a:pPr>
              <a:defRPr sz="1800" b="1" spc="0">
                <a:latin typeface="Verdana"/>
                <a:ea typeface="Verdana"/>
                <a:cs typeface="Verdana"/>
                <a:sym typeface="Verdana"/>
              </a:defRPr>
            </a:pPr>
            <a:r>
              <a:t>François Lacomme  &lt;francois.lacomme@2isa.net&gt; </a:t>
            </a:r>
          </a:p>
          <a:p>
            <a:pPr>
              <a:defRPr sz="1800" spc="0">
                <a:latin typeface="Verdana"/>
                <a:ea typeface="Verdana"/>
                <a:cs typeface="Verdana"/>
                <a:sym typeface="Verdana"/>
              </a:defRPr>
            </a:pPr>
            <a:endParaRPr/>
          </a:p>
          <a:p>
            <a:pPr>
              <a:defRPr sz="1800" spc="0">
                <a:latin typeface="Verdana"/>
                <a:ea typeface="Verdana"/>
                <a:cs typeface="Verdana"/>
                <a:sym typeface="Verdana"/>
              </a:defRPr>
            </a:pPr>
            <a:r>
              <a:t>Document provisoire. </a:t>
            </a:r>
          </a:p>
          <a:p>
            <a:pPr>
              <a:defRPr sz="1800" spc="0">
                <a:latin typeface="Verdana"/>
                <a:ea typeface="Verdana"/>
                <a:cs typeface="Verdana"/>
                <a:sym typeface="Verdana"/>
              </a:defRPr>
            </a:pPr>
            <a:r>
              <a:t>Copie et diffusion non autorisées sans accord écrit.</a:t>
            </a:r>
          </a:p>
          <a:p>
            <a:pPr>
              <a:defRPr sz="1800" spc="0">
                <a:latin typeface="Verdana"/>
                <a:ea typeface="Verdana"/>
                <a:cs typeface="Verdana"/>
                <a:sym typeface="Verdana"/>
              </a:defRPr>
            </a:pPr>
            <a:r>
              <a:t>Documents liés aux cours et TP : </a:t>
            </a:r>
            <a:r>
              <a:rPr u="sng">
                <a:hlinkClick r:id="rId3"/>
              </a:rPr>
              <a:t>https://utc505.seancetenante.com</a:t>
            </a:r>
          </a:p>
        </p:txBody>
      </p:sp>
      <p:sp>
        <p:nvSpPr>
          <p:cNvPr id="171"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a:t>
            </a:fld>
            <a:endParaRPr/>
          </a:p>
        </p:txBody>
      </p:sp>
      <p:sp>
        <p:nvSpPr>
          <p:cNvPr id="172" name="Introduction à la cyberstructure de l'internet - réseaux et sécurité"/>
          <p:cNvSpPr txBox="1"/>
          <p:nvPr/>
        </p:nvSpPr>
        <p:spPr>
          <a:xfrm>
            <a:off x="2429584" y="457200"/>
            <a:ext cx="7451016" cy="18052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b"/>
          <a:lstStyle>
            <a:lvl1pPr defTabSz="457200">
              <a:lnSpc>
                <a:spcPct val="100000"/>
              </a:lnSpc>
              <a:spcBef>
                <a:spcPts val="0"/>
              </a:spcBef>
              <a:defRPr sz="4600" b="0" i="0" spc="0">
                <a:latin typeface="+mj-lt"/>
                <a:ea typeface="+mj-ea"/>
                <a:cs typeface="+mj-cs"/>
                <a:sym typeface="Garamond"/>
              </a:defRPr>
            </a:lvl1pPr>
          </a:lstStyle>
          <a:p>
            <a:r>
              <a:t>Introduction à la cyberstructure de l'internet - réseaux et sécurité</a:t>
            </a:r>
          </a:p>
        </p:txBody>
      </p:sp>
      <p:sp>
        <p:nvSpPr>
          <p:cNvPr id="173" name="UE CNAM - UTC505"/>
          <p:cNvSpPr txBox="1"/>
          <p:nvPr/>
        </p:nvSpPr>
        <p:spPr>
          <a:xfrm>
            <a:off x="279400" y="3014634"/>
            <a:ext cx="9601200" cy="393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lstStyle/>
          <a:p>
            <a:pPr algn="just" defTabSz="457200">
              <a:spcBef>
                <a:spcPts val="0"/>
              </a:spcBef>
              <a:buFont typeface="Zapf Dingbats"/>
              <a:defRPr b="0" i="0" spc="0">
                <a:latin typeface="+mn-lt"/>
                <a:ea typeface="+mn-ea"/>
                <a:cs typeface="+mn-cs"/>
                <a:sym typeface="Book Antiqua"/>
              </a:defRPr>
            </a:pPr>
            <a:r>
              <a:t>UE CNAM - </a:t>
            </a:r>
            <a:r>
              <a:rPr b="1"/>
              <a:t>UTC505</a:t>
            </a:r>
          </a:p>
        </p:txBody>
      </p:sp>
      <p:pic>
        <p:nvPicPr>
          <p:cNvPr id="174" name="vidéo-collée.png" descr="vidéo-collée.png"/>
          <p:cNvPicPr>
            <a:picLocks noChangeAspect="1"/>
          </p:cNvPicPr>
          <p:nvPr/>
        </p:nvPicPr>
        <p:blipFill>
          <a:blip r:embed="rId4"/>
          <a:stretch>
            <a:fillRect/>
          </a:stretch>
        </p:blipFill>
        <p:spPr>
          <a:xfrm>
            <a:off x="87663" y="555878"/>
            <a:ext cx="2173584" cy="2035264"/>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3" presetClass="entr" presetSubtype="32" fill="hold" grpId="1" nodeType="clickEffect">
                                  <p:stCondLst>
                                    <p:cond delay="0"/>
                                  </p:stCondLst>
                                  <p:iterate>
                                    <p:tmAbs val="0"/>
                                  </p:iterate>
                                  <p:childTnLst>
                                    <p:set>
                                      <p:cBhvr>
                                        <p:cTn id="6" fill="hold"/>
                                        <p:tgtEl>
                                          <p:spTgt spid="172"/>
                                        </p:tgtEl>
                                        <p:attrNameLst>
                                          <p:attrName>style.visibility</p:attrName>
                                        </p:attrNameLst>
                                      </p:cBhvr>
                                      <p:to>
                                        <p:strVal val="visible"/>
                                      </p:to>
                                    </p:set>
                                    <p:anim calcmode="lin" valueType="num">
                                      <p:cBhvr>
                                        <p:cTn id="7" dur="1000" fill="hold"/>
                                        <p:tgtEl>
                                          <p:spTgt spid="172"/>
                                        </p:tgtEl>
                                        <p:attrNameLst>
                                          <p:attrName>ppt_w</p:attrName>
                                        </p:attrNameLst>
                                      </p:cBhvr>
                                      <p:tavLst>
                                        <p:tav tm="0">
                                          <p:val>
                                            <p:strVal val="4*#ppt_w"/>
                                          </p:val>
                                        </p:tav>
                                        <p:tav tm="100000">
                                          <p:val>
                                            <p:strVal val="#ppt_w"/>
                                          </p:val>
                                        </p:tav>
                                      </p:tavLst>
                                    </p:anim>
                                    <p:anim calcmode="lin" valueType="num">
                                      <p:cBhvr>
                                        <p:cTn id="8" dur="1000" fill="hold"/>
                                        <p:tgtEl>
                                          <p:spTgt spid="172"/>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fill="hold" grpId="2" nodeType="clickEffect">
                                  <p:stCondLst>
                                    <p:cond delay="0"/>
                                  </p:stCondLst>
                                  <p:iterate>
                                    <p:tmAbs val="0"/>
                                  </p:iterate>
                                  <p:childTnLst>
                                    <p:set>
                                      <p:cBhvr>
                                        <p:cTn id="12" fill="hold"/>
                                        <p:tgtEl>
                                          <p:spTgt spid="173"/>
                                        </p:tgtEl>
                                        <p:attrNameLst>
                                          <p:attrName>style.visibility</p:attrName>
                                        </p:attrNameLst>
                                      </p:cBhvr>
                                      <p:to>
                                        <p:strVal val="visible"/>
                                      </p:to>
                                    </p:set>
                                    <p:animEffect transition="in" filter="fade">
                                      <p:cBhvr>
                                        <p:cTn id="13" dur="1000"/>
                                        <p:tgtEl>
                                          <p:spTgt spid="173"/>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32" fill="hold" grpId="3" nodeType="clickEffect">
                                  <p:stCondLst>
                                    <p:cond delay="0"/>
                                  </p:stCondLst>
                                  <p:iterate>
                                    <p:tmAbs val="0"/>
                                  </p:iterate>
                                  <p:childTnLst>
                                    <p:set>
                                      <p:cBhvr>
                                        <p:cTn id="17" fill="hold"/>
                                        <p:tgtEl>
                                          <p:spTgt spid="170"/>
                                        </p:tgtEl>
                                        <p:attrNameLst>
                                          <p:attrName>style.visibility</p:attrName>
                                        </p:attrNameLst>
                                      </p:cBhvr>
                                      <p:to>
                                        <p:strVal val="visible"/>
                                      </p:to>
                                    </p:set>
                                    <p:anim calcmode="lin" valueType="num">
                                      <p:cBhvr>
                                        <p:cTn id="18" dur="1000" fill="hold"/>
                                        <p:tgtEl>
                                          <p:spTgt spid="170"/>
                                        </p:tgtEl>
                                        <p:attrNameLst>
                                          <p:attrName>ppt_w</p:attrName>
                                        </p:attrNameLst>
                                      </p:cBhvr>
                                      <p:tavLst>
                                        <p:tav tm="0">
                                          <p:val>
                                            <p:strVal val="4*#ppt_w"/>
                                          </p:val>
                                        </p:tav>
                                        <p:tav tm="100000">
                                          <p:val>
                                            <p:strVal val="#ppt_w"/>
                                          </p:val>
                                        </p:tav>
                                      </p:tavLst>
                                    </p:anim>
                                    <p:anim calcmode="lin" valueType="num">
                                      <p:cBhvr>
                                        <p:cTn id="19" dur="1000" fill="hold"/>
                                        <p:tgtEl>
                                          <p:spTgt spid="170"/>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0" grpId="3" animBg="1" advAuto="0"/>
      <p:bldP spid="172" grpId="1" animBg="1" advAuto="0"/>
      <p:bldP spid="173" grpId="2" animBg="1" advAuto="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80" name="Grouper"/>
          <p:cNvGrpSpPr/>
          <p:nvPr/>
        </p:nvGrpSpPr>
        <p:grpSpPr>
          <a:xfrm>
            <a:off x="317500" y="1270000"/>
            <a:ext cx="9525000" cy="38100"/>
            <a:chOff x="0" y="0"/>
            <a:chExt cx="9525000" cy="38100"/>
          </a:xfrm>
        </p:grpSpPr>
        <p:sp>
          <p:nvSpPr>
            <p:cNvPr id="178"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79"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81"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a:t>
            </a:fld>
            <a:endParaRPr/>
          </a:p>
        </p:txBody>
      </p:sp>
      <p:sp>
        <p:nvSpPr>
          <p:cNvPr id="182" name="Internet - réseaux et sécurité       Préface"/>
          <p:cNvSpPr txBox="1">
            <a:spLocks noGrp="1"/>
          </p:cNvSpPr>
          <p:nvPr>
            <p:ph type="title"/>
          </p:nvPr>
        </p:nvSpPr>
        <p:spPr>
          <a:prstGeom prst="rect">
            <a:avLst/>
          </a:prstGeom>
        </p:spPr>
        <p:txBody>
          <a:bodyPr/>
          <a:lstStyle/>
          <a:p>
            <a:r>
              <a:t>Internet - réseaux et sécurité 						</a:t>
            </a:r>
            <a:r>
              <a:rPr sz="2200" spc="-176">
                <a:latin typeface="Consolas"/>
                <a:ea typeface="Consolas"/>
                <a:cs typeface="Consolas"/>
                <a:sym typeface="Consolas"/>
              </a:rPr>
              <a:t>Préface</a:t>
            </a:r>
          </a:p>
        </p:txBody>
      </p:sp>
      <p:sp>
        <p:nvSpPr>
          <p:cNvPr id="183" name="1 - Plan du cours"/>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1 - Plan du cours</a:t>
            </a:r>
          </a:p>
        </p:txBody>
      </p:sp>
      <p:sp>
        <p:nvSpPr>
          <p:cNvPr id="184" name="Histoire des télécommunications…"/>
          <p:cNvSpPr txBox="1"/>
          <p:nvPr/>
        </p:nvSpPr>
        <p:spPr>
          <a:xfrm>
            <a:off x="10287000" y="1611333"/>
            <a:ext cx="3760964" cy="15271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p>
            <a:pPr>
              <a:tabLst>
                <a:tab pos="711200" algn="l"/>
              </a:tabLst>
              <a:defRPr>
                <a:solidFill>
                  <a:srgbClr val="000000"/>
                </a:solidFill>
                <a:latin typeface="Arial"/>
                <a:ea typeface="Arial"/>
                <a:cs typeface="Arial"/>
                <a:sym typeface="Arial"/>
              </a:defRPr>
            </a:pPr>
            <a:endParaRPr/>
          </a:p>
          <a:p>
            <a:pPr marL="231428" indent="-231428">
              <a:buClr>
                <a:srgbClr val="000000"/>
              </a:buClr>
              <a:buSzPct val="100000"/>
              <a:buFont typeface="Arial"/>
              <a:buAutoNum type="arabicPeriod"/>
              <a:tabLst>
                <a:tab pos="711200" algn="l"/>
              </a:tabLst>
              <a:defRPr>
                <a:solidFill>
                  <a:srgbClr val="000000"/>
                </a:solidFill>
                <a:latin typeface="Arial"/>
                <a:ea typeface="Arial"/>
                <a:cs typeface="Arial"/>
                <a:sym typeface="Arial"/>
              </a:defRPr>
            </a:pPr>
            <a:r>
              <a:t>Histoire des télécommunications</a:t>
            </a:r>
            <a:br/>
            <a:endParaRPr/>
          </a:p>
          <a:p>
            <a:pPr marL="231428" indent="-231428">
              <a:buClr>
                <a:srgbClr val="000000"/>
              </a:buClr>
              <a:buSzPct val="100000"/>
              <a:buFont typeface="Arial"/>
              <a:buAutoNum type="arabicPeriod"/>
              <a:tabLst>
                <a:tab pos="711200" algn="l"/>
              </a:tabLst>
              <a:defRPr>
                <a:solidFill>
                  <a:srgbClr val="000000"/>
                </a:solidFill>
                <a:latin typeface="Arial"/>
                <a:ea typeface="Arial"/>
                <a:cs typeface="Arial"/>
                <a:sym typeface="Arial"/>
              </a:defRPr>
            </a:pPr>
            <a:r>
              <a:t>Qui a inventé le téléphone ?</a:t>
            </a:r>
            <a:br/>
            <a:endParaRPr/>
          </a:p>
        </p:txBody>
      </p:sp>
      <p:sp>
        <p:nvSpPr>
          <p:cNvPr id="185" name="Diviser pour régner (modèle OSI)…"/>
          <p:cNvSpPr txBox="1"/>
          <p:nvPr/>
        </p:nvSpPr>
        <p:spPr>
          <a:xfrm>
            <a:off x="279400" y="1460500"/>
            <a:ext cx="9601200" cy="5588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lstStyle/>
          <a:p>
            <a:pPr marL="230909" indent="-230909" defTabSz="457200">
              <a:spcBef>
                <a:spcPts val="100"/>
              </a:spcBef>
              <a:buClr>
                <a:srgbClr val="5C86B9"/>
              </a:buClr>
              <a:buSzPct val="50000"/>
              <a:buFont typeface="Zapf Dingbats"/>
              <a:buChar char="✤"/>
              <a:defRPr sz="2000" b="0" i="0" spc="0">
                <a:solidFill>
                  <a:srgbClr val="000000"/>
                </a:solidFill>
                <a:latin typeface="+mn-lt"/>
                <a:ea typeface="+mn-ea"/>
                <a:cs typeface="+mn-cs"/>
                <a:sym typeface="Book Antiqua"/>
              </a:defRPr>
            </a:pPr>
            <a:r>
              <a:t>Diviser pour régner </a:t>
            </a:r>
            <a:r>
              <a:rPr b="1"/>
              <a:t>(modèle OSI)</a:t>
            </a:r>
          </a:p>
          <a:p>
            <a:pPr marL="571500" lvl="1"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Découverte de l'</a:t>
            </a:r>
            <a:r>
              <a:rPr b="1"/>
              <a:t>architecture de communication en couches</a:t>
            </a:r>
            <a:r>
              <a:t>. Du modèle OSI à l'architecture Internet; introduction aux protocoles http, DNS et à l’outil d’analyse de traces Wireshark.</a:t>
            </a:r>
          </a:p>
          <a:p>
            <a:pPr defTabSz="457200">
              <a:spcBef>
                <a:spcPts val="100"/>
              </a:spcBef>
              <a:defRPr sz="1100" b="0" i="0" spc="0">
                <a:solidFill>
                  <a:srgbClr val="000000"/>
                </a:solidFill>
                <a:latin typeface="+mn-lt"/>
                <a:ea typeface="+mn-ea"/>
                <a:cs typeface="+mn-cs"/>
                <a:sym typeface="Book Antiqua"/>
              </a:defRPr>
            </a:pPr>
            <a:endParaRPr/>
          </a:p>
          <a:p>
            <a:pPr marL="230909" indent="-230909" defTabSz="457200">
              <a:spcBef>
                <a:spcPts val="100"/>
              </a:spcBef>
              <a:buClr>
                <a:srgbClr val="5C86B9"/>
              </a:buClr>
              <a:buSzPct val="50000"/>
              <a:buFont typeface="Zapf Dingbats"/>
              <a:buChar char="✤"/>
              <a:defRPr sz="2000" b="0" i="0" spc="0">
                <a:solidFill>
                  <a:srgbClr val="000000"/>
                </a:solidFill>
                <a:latin typeface="+mn-lt"/>
                <a:ea typeface="+mn-ea"/>
                <a:cs typeface="+mn-cs"/>
                <a:sym typeface="Book Antiqua"/>
              </a:defRPr>
            </a:pPr>
            <a:r>
              <a:t>Croisements et Destination </a:t>
            </a:r>
            <a:r>
              <a:rPr b="1"/>
              <a:t>(couche réseau)</a:t>
            </a:r>
          </a:p>
          <a:p>
            <a:pPr marL="571500" lvl="1"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Adressage, tables de routage et l'expédition de données dans le réseau IP. Evolution de IPv4 à IPv6. </a:t>
            </a:r>
          </a:p>
          <a:p>
            <a:pPr defTabSz="457200">
              <a:spcBef>
                <a:spcPts val="100"/>
              </a:spcBef>
              <a:defRPr sz="1100" b="0" i="0" spc="0">
                <a:solidFill>
                  <a:srgbClr val="000000"/>
                </a:solidFill>
                <a:latin typeface="+mn-lt"/>
                <a:ea typeface="+mn-ea"/>
                <a:cs typeface="+mn-cs"/>
                <a:sym typeface="Book Antiqua"/>
              </a:defRPr>
            </a:pPr>
            <a:endParaRPr/>
          </a:p>
          <a:p>
            <a:pPr marL="230909" indent="-230909" defTabSz="457200">
              <a:spcBef>
                <a:spcPts val="100"/>
              </a:spcBef>
              <a:buClr>
                <a:srgbClr val="5C86B9"/>
              </a:buClr>
              <a:buSzPct val="50000"/>
              <a:buFont typeface="Zapf Dingbats"/>
              <a:buChar char="✤"/>
              <a:defRPr sz="2000" b="0" i="0" spc="0">
                <a:solidFill>
                  <a:srgbClr val="000000"/>
                </a:solidFill>
                <a:latin typeface="+mn-lt"/>
                <a:ea typeface="+mn-ea"/>
                <a:cs typeface="+mn-cs"/>
                <a:sym typeface="Book Antiqua"/>
              </a:defRPr>
            </a:pPr>
            <a:r>
              <a:t>Une lettre ou un appel ? </a:t>
            </a:r>
            <a:r>
              <a:rPr b="1"/>
              <a:t>(couche transport)</a:t>
            </a:r>
          </a:p>
          <a:p>
            <a:pPr marL="571500" lvl="1"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Transport de données entre un client et un serveur à travers UDP et TCP avec le modèle datagramme, et les approches connecté et non connecté. Gestion et utilisation de l’API socket.</a:t>
            </a:r>
          </a:p>
          <a:p>
            <a:pPr defTabSz="457200">
              <a:spcBef>
                <a:spcPts val="100"/>
              </a:spcBef>
              <a:defRPr sz="1100" b="0" i="0" spc="0">
                <a:solidFill>
                  <a:srgbClr val="000000"/>
                </a:solidFill>
                <a:latin typeface="+mn-lt"/>
                <a:ea typeface="+mn-ea"/>
                <a:cs typeface="+mn-cs"/>
                <a:sym typeface="Book Antiqua"/>
              </a:defRPr>
            </a:pPr>
            <a:endParaRPr/>
          </a:p>
          <a:p>
            <a:pPr marL="230909" indent="-230909" defTabSz="457200">
              <a:spcBef>
                <a:spcPts val="100"/>
              </a:spcBef>
              <a:buClr>
                <a:srgbClr val="5C86B9"/>
              </a:buClr>
              <a:buSzPct val="50000"/>
              <a:buFont typeface="Zapf Dingbats"/>
              <a:buChar char="✤"/>
              <a:defRPr sz="2000" b="0" i="0" spc="0">
                <a:solidFill>
                  <a:srgbClr val="000000"/>
                </a:solidFill>
                <a:latin typeface="+mn-lt"/>
                <a:ea typeface="+mn-ea"/>
                <a:cs typeface="+mn-cs"/>
                <a:sym typeface="Book Antiqua"/>
              </a:defRPr>
            </a:pPr>
            <a:r>
              <a:t>Quelques protocoles de la couche application</a:t>
            </a:r>
          </a:p>
          <a:p>
            <a:pPr marL="571500" lvl="1"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HTTP, DNS…</a:t>
            </a:r>
          </a:p>
          <a:p>
            <a:pPr defTabSz="457200">
              <a:spcBef>
                <a:spcPts val="100"/>
              </a:spcBef>
              <a:defRPr sz="1100" b="0" i="0" spc="0">
                <a:solidFill>
                  <a:srgbClr val="000000"/>
                </a:solidFill>
                <a:latin typeface="+mn-lt"/>
                <a:ea typeface="+mn-ea"/>
                <a:cs typeface="+mn-cs"/>
                <a:sym typeface="Book Antiqua"/>
              </a:defRPr>
            </a:pPr>
            <a:endParaRPr/>
          </a:p>
          <a:p>
            <a:pPr marL="230909" indent="-230909" defTabSz="457200">
              <a:spcBef>
                <a:spcPts val="100"/>
              </a:spcBef>
              <a:buClr>
                <a:srgbClr val="5C86B9"/>
              </a:buClr>
              <a:buSzPct val="50000"/>
              <a:buFont typeface="Zapf Dingbats"/>
              <a:buChar char="✤"/>
              <a:defRPr sz="2000" b="0" i="0" spc="0">
                <a:solidFill>
                  <a:srgbClr val="000000"/>
                </a:solidFill>
                <a:latin typeface="+mn-lt"/>
                <a:ea typeface="+mn-ea"/>
                <a:cs typeface="+mn-cs"/>
                <a:sym typeface="Book Antiqua"/>
              </a:defRPr>
            </a:pPr>
            <a:r>
              <a:t>Où sont les clefs ? </a:t>
            </a:r>
            <a:r>
              <a:rPr b="1"/>
              <a:t>(Introduction à la sécurité)</a:t>
            </a:r>
          </a:p>
          <a:p>
            <a:pPr marL="571500" lvl="1"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Aspects sécurité de base pour la confidentialité, l'intégrité, l'authentification et la notarisation : principes de cryptographie symétrique et asymétrique, fonctions de hachage cryptographique.</a:t>
            </a:r>
          </a:p>
        </p:txBody>
      </p:sp>
      <p:pic>
        <p:nvPicPr>
          <p:cNvPr id="186" name="Network-icon.png" descr="Network-icon.png"/>
          <p:cNvPicPr>
            <a:picLocks noChangeAspect="1"/>
          </p:cNvPicPr>
          <p:nvPr/>
        </p:nvPicPr>
        <p:blipFill>
          <a:blip r:embed="rId2"/>
          <a:stretch>
            <a:fillRect/>
          </a:stretch>
        </p:blipFill>
        <p:spPr>
          <a:xfrm>
            <a:off x="9676483" y="110473"/>
            <a:ext cx="923721" cy="923720"/>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188" name="Rectangle"/>
          <p:cNvSpPr/>
          <p:nvPr/>
        </p:nvSpPr>
        <p:spPr>
          <a:xfrm>
            <a:off x="265998" y="2025649"/>
            <a:ext cx="9767229" cy="4494518"/>
          </a:xfrm>
          <a:prstGeom prst="rect">
            <a:avLst/>
          </a:prstGeom>
          <a:solidFill>
            <a:srgbClr val="FFFFFF"/>
          </a:solidFill>
          <a:ln w="12700">
            <a:solidFill>
              <a:srgbClr val="C0C0C0"/>
            </a:solidFill>
            <a:miter lim="400000"/>
          </a:ln>
          <a:effectLst>
            <a:outerShdw blurRad="127000" dist="50800" dir="2700000" rotWithShape="0">
              <a:srgbClr val="000000">
                <a:alpha val="75000"/>
              </a:srgbClr>
            </a:outerShdw>
          </a:effectLst>
        </p:spPr>
        <p:txBody>
          <a:bodyPr lIns="0" tIns="0" rIns="0" bIns="0"/>
          <a:lstStyle/>
          <a:p>
            <a:pPr defTabSz="450000">
              <a:lnSpc>
                <a:spcPct val="100000"/>
              </a:lnSpc>
              <a:spcBef>
                <a:spcPts val="0"/>
              </a:spcBef>
              <a:defRPr sz="1200" i="0" spc="0">
                <a:solidFill>
                  <a:srgbClr val="000000"/>
                </a:solidFill>
                <a:latin typeface="Helvetica"/>
                <a:ea typeface="Helvetica"/>
                <a:cs typeface="Helvetica"/>
                <a:sym typeface="Helvetica"/>
              </a:defRPr>
            </a:pPr>
            <a:endParaRPr/>
          </a:p>
        </p:txBody>
      </p:sp>
      <p:grpSp>
        <p:nvGrpSpPr>
          <p:cNvPr id="191" name="Grouper"/>
          <p:cNvGrpSpPr/>
          <p:nvPr/>
        </p:nvGrpSpPr>
        <p:grpSpPr>
          <a:xfrm>
            <a:off x="317500" y="1270000"/>
            <a:ext cx="9525000" cy="38100"/>
            <a:chOff x="0" y="0"/>
            <a:chExt cx="9525000" cy="38100"/>
          </a:xfrm>
        </p:grpSpPr>
        <p:sp>
          <p:nvSpPr>
            <p:cNvPr id="189"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90"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92"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a:t>
            </a:fld>
            <a:endParaRPr/>
          </a:p>
        </p:txBody>
      </p:sp>
      <p:sp>
        <p:nvSpPr>
          <p:cNvPr id="193" name="Internet - réseaux et sécurité       Préface"/>
          <p:cNvSpPr txBox="1">
            <a:spLocks noGrp="1"/>
          </p:cNvSpPr>
          <p:nvPr>
            <p:ph type="title"/>
          </p:nvPr>
        </p:nvSpPr>
        <p:spPr>
          <a:prstGeom prst="rect">
            <a:avLst/>
          </a:prstGeom>
        </p:spPr>
        <p:txBody>
          <a:bodyPr/>
          <a:lstStyle/>
          <a:p>
            <a:r>
              <a:t>Internet - réseaux et sécurité 						</a:t>
            </a:r>
            <a:r>
              <a:rPr sz="2200" spc="-176">
                <a:latin typeface="Consolas"/>
                <a:ea typeface="Consolas"/>
                <a:cs typeface="Consolas"/>
                <a:sym typeface="Consolas"/>
              </a:rPr>
              <a:t>Préface</a:t>
            </a:r>
          </a:p>
        </p:txBody>
      </p:sp>
      <p:sp>
        <p:nvSpPr>
          <p:cNvPr id="194" name="2 - Prologue"/>
          <p:cNvSpPr txBox="1"/>
          <p:nvPr/>
        </p:nvSpPr>
        <p:spPr>
          <a:xfrm>
            <a:off x="279400" y="761999"/>
            <a:ext cx="9601200" cy="355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Prologue</a:t>
            </a:r>
          </a:p>
        </p:txBody>
      </p:sp>
      <p:sp>
        <p:nvSpPr>
          <p:cNvPr id="195" name="Histoire des télécommunications…"/>
          <p:cNvSpPr txBox="1"/>
          <p:nvPr/>
        </p:nvSpPr>
        <p:spPr>
          <a:xfrm>
            <a:off x="10287000" y="1611333"/>
            <a:ext cx="3760964" cy="15271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p>
            <a:pPr>
              <a:tabLst>
                <a:tab pos="711200" algn="l"/>
              </a:tabLst>
              <a:defRPr>
                <a:solidFill>
                  <a:srgbClr val="000000"/>
                </a:solidFill>
                <a:latin typeface="Arial"/>
                <a:ea typeface="Arial"/>
                <a:cs typeface="Arial"/>
                <a:sym typeface="Arial"/>
              </a:defRPr>
            </a:pPr>
            <a:endParaRPr/>
          </a:p>
          <a:p>
            <a:pPr marL="231428" indent="-231428">
              <a:buClr>
                <a:srgbClr val="000000"/>
              </a:buClr>
              <a:buSzPct val="100000"/>
              <a:buFont typeface="Arial"/>
              <a:buAutoNum type="arabicPeriod"/>
              <a:tabLst>
                <a:tab pos="711200" algn="l"/>
              </a:tabLst>
              <a:defRPr>
                <a:solidFill>
                  <a:srgbClr val="000000"/>
                </a:solidFill>
                <a:latin typeface="Arial"/>
                <a:ea typeface="Arial"/>
                <a:cs typeface="Arial"/>
                <a:sym typeface="Arial"/>
              </a:defRPr>
            </a:pPr>
            <a:r>
              <a:t>Histoire des télécommunications</a:t>
            </a:r>
            <a:br/>
            <a:endParaRPr/>
          </a:p>
          <a:p>
            <a:pPr marL="231428" indent="-231428">
              <a:buClr>
                <a:srgbClr val="000000"/>
              </a:buClr>
              <a:buSzPct val="100000"/>
              <a:buFont typeface="Arial"/>
              <a:buAutoNum type="arabicPeriod"/>
              <a:tabLst>
                <a:tab pos="711200" algn="l"/>
              </a:tabLst>
              <a:defRPr>
                <a:solidFill>
                  <a:srgbClr val="000000"/>
                </a:solidFill>
                <a:latin typeface="Arial"/>
                <a:ea typeface="Arial"/>
                <a:cs typeface="Arial"/>
                <a:sym typeface="Arial"/>
              </a:defRPr>
            </a:pPr>
            <a:r>
              <a:t>Qui a inventé le téléphone ?</a:t>
            </a:r>
            <a:br/>
            <a:endParaRPr/>
          </a:p>
        </p:txBody>
      </p:sp>
      <p:sp>
        <p:nvSpPr>
          <p:cNvPr id="196" name="Rectangle"/>
          <p:cNvSpPr txBox="1"/>
          <p:nvPr/>
        </p:nvSpPr>
        <p:spPr>
          <a:xfrm>
            <a:off x="279400" y="1460500"/>
            <a:ext cx="9601200" cy="5588000"/>
          </a:xfrm>
          <a:prstGeom prst="rect">
            <a:avLst/>
          </a:prstGeom>
          <a:ln w="12700">
            <a:miter lim="400000"/>
          </a:ln>
        </p:spPr>
        <p:txBody>
          <a:bodyPr lIns="25400" tIns="25400" rIns="25400" bIns="25400" anchor="ctr"/>
          <a:lstStyle/>
          <a:p>
            <a:pPr marL="230909" indent="-230909" defTabSz="457200">
              <a:spcBef>
                <a:spcPts val="100"/>
              </a:spcBef>
              <a:buClr>
                <a:srgbClr val="5C86B9"/>
              </a:buClr>
              <a:buSzPct val="50000"/>
              <a:buFont typeface="Zapf Dingbats"/>
              <a:buChar char="✤"/>
              <a:defRPr sz="2000" b="0" i="0" spc="0">
                <a:solidFill>
                  <a:srgbClr val="000000"/>
                </a:solidFill>
                <a:latin typeface="+mn-lt"/>
                <a:ea typeface="+mn-ea"/>
                <a:cs typeface="+mn-cs"/>
                <a:sym typeface="Book Antiqua"/>
              </a:defRPr>
            </a:pPr>
            <a:endParaRPr/>
          </a:p>
        </p:txBody>
      </p:sp>
      <p:pic>
        <p:nvPicPr>
          <p:cNvPr id="197" name="Network-icon.png" descr="Network-icon.png"/>
          <p:cNvPicPr>
            <a:picLocks noChangeAspect="1"/>
          </p:cNvPicPr>
          <p:nvPr/>
        </p:nvPicPr>
        <p:blipFill>
          <a:blip r:embed="rId3"/>
          <a:stretch>
            <a:fillRect/>
          </a:stretch>
        </p:blipFill>
        <p:spPr>
          <a:xfrm>
            <a:off x="9676483" y="110473"/>
            <a:ext cx="923721" cy="923720"/>
          </a:xfrm>
          <a:prstGeom prst="rect">
            <a:avLst/>
          </a:prstGeom>
          <a:ln w="12700">
            <a:miter lim="400000"/>
          </a:ln>
        </p:spPr>
      </p:pic>
      <p:sp>
        <p:nvSpPr>
          <p:cNvPr id="198" name="Taille de réseaux"/>
          <p:cNvSpPr txBox="1"/>
          <p:nvPr/>
        </p:nvSpPr>
        <p:spPr>
          <a:xfrm>
            <a:off x="289594" y="146050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Taille de réseaux</a:t>
            </a:r>
          </a:p>
        </p:txBody>
      </p:sp>
      <p:sp>
        <p:nvSpPr>
          <p:cNvPr id="199" name="Ligne"/>
          <p:cNvSpPr/>
          <p:nvPr/>
        </p:nvSpPr>
        <p:spPr>
          <a:xfrm>
            <a:off x="3030562" y="2731534"/>
            <a:ext cx="1460355" cy="1"/>
          </a:xfrm>
          <a:prstGeom prst="line">
            <a:avLst/>
          </a:prstGeom>
          <a:ln w="25400">
            <a:solidFill>
              <a:schemeClr val="accent3">
                <a:satOff val="35166"/>
                <a:lumOff val="-19898"/>
              </a:schemeClr>
            </a:solidFill>
            <a:miter lim="400000"/>
          </a:ln>
        </p:spPr>
        <p:txBody>
          <a:bodyPr lIns="50800" tIns="50800" rIns="50800" bIns="50800" anchor="ct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00" name="Fig 0.1 - Taille de réseaux"/>
          <p:cNvSpPr/>
          <p:nvPr/>
        </p:nvSpPr>
        <p:spPr>
          <a:xfrm>
            <a:off x="437959" y="6570639"/>
            <a:ext cx="3535968" cy="388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0.1 - Taille de réseaux</a:t>
            </a:r>
          </a:p>
        </p:txBody>
      </p:sp>
      <p:graphicFrame>
        <p:nvGraphicFramePr>
          <p:cNvPr id="201" name="Tableau sans nom"/>
          <p:cNvGraphicFramePr/>
          <p:nvPr/>
        </p:nvGraphicFramePr>
        <p:xfrm>
          <a:off x="421902" y="2282952"/>
          <a:ext cx="2626890" cy="3992612"/>
        </p:xfrm>
        <a:graphic>
          <a:graphicData uri="http://schemas.openxmlformats.org/drawingml/2006/table">
            <a:tbl>
              <a:tblPr firstRow="1">
                <a:tableStyleId>{4C3C2611-4C71-4FC5-86AE-919BDF0F9419}</a:tableStyleId>
              </a:tblPr>
              <a:tblGrid>
                <a:gridCol w="1230485">
                  <a:extLst>
                    <a:ext uri="{9D8B030D-6E8A-4147-A177-3AD203B41FA5}">
                      <a16:colId xmlns:a16="http://schemas.microsoft.com/office/drawing/2014/main" val="20000"/>
                    </a:ext>
                  </a:extLst>
                </a:gridCol>
                <a:gridCol w="1383703">
                  <a:extLst>
                    <a:ext uri="{9D8B030D-6E8A-4147-A177-3AD203B41FA5}">
                      <a16:colId xmlns:a16="http://schemas.microsoft.com/office/drawing/2014/main" val="20001"/>
                    </a:ext>
                  </a:extLst>
                </a:gridCol>
              </a:tblGrid>
              <a:tr h="442212">
                <a:tc gridSpan="2">
                  <a:txBody>
                    <a:bodyPr/>
                    <a:lstStyle/>
                    <a:p>
                      <a:pPr algn="ctr" defTabSz="450000">
                        <a:lnSpc>
                          <a:spcPct val="100000"/>
                        </a:lnSpc>
                        <a:spcBef>
                          <a:spcPts val="0"/>
                        </a:spcBef>
                        <a:defRPr sz="1800" b="0" i="0" spc="0">
                          <a:solidFill>
                            <a:srgbClr val="000000"/>
                          </a:solidFill>
                        </a:defRPr>
                      </a:pPr>
                      <a:r>
                        <a:rPr b="1">
                          <a:solidFill>
                            <a:schemeClr val="accent1">
                              <a:hueOff val="228644"/>
                              <a:lumOff val="-9058"/>
                            </a:schemeClr>
                          </a:solidFill>
                          <a:latin typeface="Helvetica"/>
                          <a:ea typeface="Helvetica"/>
                          <a:cs typeface="Helvetica"/>
                          <a:sym typeface="Helvetica"/>
                        </a:rPr>
                        <a:t>Taille</a:t>
                      </a:r>
                    </a:p>
                  </a:txBody>
                  <a:tcPr marL="63500" marR="63500" marT="63500" marB="635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BEC0BF"/>
                    </a:solidFill>
                  </a:tcPr>
                </a:tc>
                <a:tc hMerge="1">
                  <a:txBody>
                    <a:bodyPr/>
                    <a:lstStyle/>
                    <a:p>
                      <a:endParaRPr lang="fr-FR"/>
                    </a:p>
                  </a:txBody>
                  <a:tcPr/>
                </a:tc>
                <a:extLst>
                  <a:ext uri="{0D108BD9-81ED-4DB2-BD59-A6C34878D82A}">
                    <a16:rowId xmlns:a16="http://schemas.microsoft.com/office/drawing/2014/main" val="10000"/>
                  </a:ext>
                </a:extLst>
              </a:tr>
              <a:tr h="442212">
                <a:tc>
                  <a:txBody>
                    <a:bodyPr/>
                    <a:lstStyle/>
                    <a:p>
                      <a:pPr algn="l" defTabSz="450000">
                        <a:lnSpc>
                          <a:spcPct val="100000"/>
                        </a:lnSpc>
                        <a:spcBef>
                          <a:spcPts val="0"/>
                        </a:spcBef>
                        <a:defRPr sz="1800" b="0" i="0" spc="0">
                          <a:solidFill>
                            <a:srgbClr val="000000"/>
                          </a:solidFill>
                        </a:defRPr>
                      </a:pPr>
                      <a:r>
                        <a:rPr sz="1600">
                          <a:latin typeface="Helvetica"/>
                          <a:ea typeface="Helvetica"/>
                          <a:cs typeface="Helvetica"/>
                          <a:sym typeface="Helvetica"/>
                        </a:rPr>
                        <a:t>1m</a:t>
                      </a:r>
                    </a:p>
                  </a:txBody>
                  <a:tcPr marL="63500" marR="63500" marT="63500" marB="6350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450000">
                        <a:lnSpc>
                          <a:spcPct val="100000"/>
                        </a:lnSpc>
                        <a:spcBef>
                          <a:spcPts val="0"/>
                        </a:spcBef>
                        <a:defRPr sz="1400" b="0" i="0" spc="0">
                          <a:solidFill>
                            <a:srgbClr val="000000"/>
                          </a:solidFill>
                          <a:latin typeface="Helvetica"/>
                          <a:ea typeface="Helvetica"/>
                          <a:cs typeface="Helvetica"/>
                          <a:sym typeface="Helvetica"/>
                        </a:defRPr>
                      </a:pPr>
                      <a:endParaRPr/>
                    </a:p>
                  </a:txBody>
                  <a:tcPr marL="63500" marR="63500" marT="63500" marB="63500" horzOverflow="overflow">
                    <a:lnR w="12700">
                      <a:solidFill>
                        <a:srgbClr val="000000"/>
                      </a:solidFill>
                      <a:miter lim="400000"/>
                    </a:lnR>
                    <a:lnT w="12700">
                      <a:solidFill>
                        <a:srgbClr val="000000"/>
                      </a:solidFill>
                      <a:miter lim="400000"/>
                    </a:lnT>
                    <a:lnB w="12700">
                      <a:solidFill>
                        <a:srgbClr val="000000"/>
                      </a:solidFill>
                      <a:miter lim="400000"/>
                    </a:lnB>
                  </a:tcPr>
                </a:tc>
                <a:extLst>
                  <a:ext uri="{0D108BD9-81ED-4DB2-BD59-A6C34878D82A}">
                    <a16:rowId xmlns:a16="http://schemas.microsoft.com/office/drawing/2014/main" val="10001"/>
                  </a:ext>
                </a:extLst>
              </a:tr>
              <a:tr h="442212">
                <a:tc>
                  <a:txBody>
                    <a:bodyPr/>
                    <a:lstStyle/>
                    <a:p>
                      <a:pPr algn="l" defTabSz="450000">
                        <a:lnSpc>
                          <a:spcPct val="100000"/>
                        </a:lnSpc>
                        <a:spcBef>
                          <a:spcPts val="0"/>
                        </a:spcBef>
                        <a:defRPr sz="1800" b="0" i="0" spc="0">
                          <a:solidFill>
                            <a:srgbClr val="000000"/>
                          </a:solidFill>
                        </a:defRPr>
                      </a:pPr>
                      <a:r>
                        <a:rPr sz="1600">
                          <a:latin typeface="Helvetica"/>
                          <a:ea typeface="Helvetica"/>
                          <a:cs typeface="Helvetica"/>
                          <a:sym typeface="Helvetica"/>
                        </a:rPr>
                        <a:t>10 m</a:t>
                      </a:r>
                    </a:p>
                  </a:txBody>
                  <a:tcPr marL="63500" marR="63500" marT="63500" marB="6350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450000">
                        <a:lnSpc>
                          <a:spcPct val="100000"/>
                        </a:lnSpc>
                        <a:spcBef>
                          <a:spcPts val="0"/>
                        </a:spcBef>
                        <a:defRPr sz="1800" b="0" i="0" spc="0">
                          <a:solidFill>
                            <a:srgbClr val="000000"/>
                          </a:solidFill>
                        </a:defRPr>
                      </a:pPr>
                      <a:r>
                        <a:rPr sz="1400">
                          <a:latin typeface="Helvetica"/>
                          <a:ea typeface="Helvetica"/>
                          <a:cs typeface="Helvetica"/>
                          <a:sym typeface="Helvetica"/>
                        </a:rPr>
                        <a:t>salle</a:t>
                      </a:r>
                    </a:p>
                  </a:txBody>
                  <a:tcPr marL="63500" marR="63500" marT="63500" marB="63500" horzOverflow="overflow">
                    <a:lnR w="12700">
                      <a:solidFill>
                        <a:srgbClr val="000000"/>
                      </a:solidFill>
                      <a:miter lim="400000"/>
                    </a:lnR>
                    <a:lnT w="12700">
                      <a:solidFill>
                        <a:srgbClr val="000000"/>
                      </a:solidFill>
                      <a:miter lim="400000"/>
                    </a:lnT>
                    <a:lnB w="12700">
                      <a:solidFill>
                        <a:srgbClr val="000000"/>
                      </a:solidFill>
                      <a:miter lim="400000"/>
                    </a:lnB>
                  </a:tcPr>
                </a:tc>
                <a:extLst>
                  <a:ext uri="{0D108BD9-81ED-4DB2-BD59-A6C34878D82A}">
                    <a16:rowId xmlns:a16="http://schemas.microsoft.com/office/drawing/2014/main" val="10002"/>
                  </a:ext>
                </a:extLst>
              </a:tr>
              <a:tr h="442212">
                <a:tc>
                  <a:txBody>
                    <a:bodyPr/>
                    <a:lstStyle/>
                    <a:p>
                      <a:pPr algn="l" defTabSz="450000">
                        <a:lnSpc>
                          <a:spcPct val="100000"/>
                        </a:lnSpc>
                        <a:spcBef>
                          <a:spcPts val="0"/>
                        </a:spcBef>
                        <a:defRPr sz="1800" b="0" i="0" spc="0">
                          <a:solidFill>
                            <a:srgbClr val="000000"/>
                          </a:solidFill>
                        </a:defRPr>
                      </a:pPr>
                      <a:r>
                        <a:rPr sz="1600">
                          <a:latin typeface="Helvetica"/>
                          <a:ea typeface="Helvetica"/>
                          <a:cs typeface="Helvetica"/>
                          <a:sym typeface="Helvetica"/>
                        </a:rPr>
                        <a:t>100 m</a:t>
                      </a:r>
                    </a:p>
                  </a:txBody>
                  <a:tcPr marL="63500" marR="63500" marT="63500" marB="63500" horzOverflow="overflow">
                    <a:lnL w="12700">
                      <a:solidFill>
                        <a:srgbClr val="000000"/>
                      </a:solidFill>
                      <a:miter lim="400000"/>
                    </a:lnL>
                    <a:lnT w="12700">
                      <a:solidFill>
                        <a:srgbClr val="000000"/>
                      </a:solidFill>
                      <a:miter lim="400000"/>
                    </a:lnT>
                    <a:lnB w="12700">
                      <a:solidFill>
                        <a:srgbClr val="000000"/>
                      </a:solidFill>
                      <a:miter lim="400000"/>
                    </a:lnB>
                  </a:tcPr>
                </a:tc>
                <a:tc rowSpan="2">
                  <a:txBody>
                    <a:bodyPr/>
                    <a:lstStyle/>
                    <a:p>
                      <a:pPr algn="l" defTabSz="450000">
                        <a:lnSpc>
                          <a:spcPct val="100000"/>
                        </a:lnSpc>
                        <a:spcBef>
                          <a:spcPts val="0"/>
                        </a:spcBef>
                        <a:defRPr sz="1800" b="0" i="0" spc="0">
                          <a:solidFill>
                            <a:srgbClr val="000000"/>
                          </a:solidFill>
                        </a:defRPr>
                      </a:pPr>
                      <a:r>
                        <a:rPr sz="1400">
                          <a:latin typeface="Helvetica"/>
                          <a:ea typeface="Helvetica"/>
                          <a:cs typeface="Helvetica"/>
                          <a:sym typeface="Helvetica"/>
                        </a:rPr>
                        <a:t>
entreprise</a:t>
                      </a:r>
                    </a:p>
                  </a:txBody>
                  <a:tcPr marL="63500" marR="63500" marT="63500" marB="63500" horzOverflow="overflow">
                    <a:lnR w="12700">
                      <a:solidFill>
                        <a:srgbClr val="000000"/>
                      </a:solidFill>
                      <a:miter lim="400000"/>
                    </a:lnR>
                    <a:lnT w="12700">
                      <a:solidFill>
                        <a:srgbClr val="000000"/>
                      </a:solidFill>
                      <a:miter lim="400000"/>
                    </a:lnT>
                    <a:lnB w="12700">
                      <a:solidFill>
                        <a:srgbClr val="000000"/>
                      </a:solidFill>
                      <a:miter lim="400000"/>
                    </a:lnB>
                  </a:tcPr>
                </a:tc>
                <a:extLst>
                  <a:ext uri="{0D108BD9-81ED-4DB2-BD59-A6C34878D82A}">
                    <a16:rowId xmlns:a16="http://schemas.microsoft.com/office/drawing/2014/main" val="10003"/>
                  </a:ext>
                </a:extLst>
              </a:tr>
              <a:tr h="442212">
                <a:tc>
                  <a:txBody>
                    <a:bodyPr/>
                    <a:lstStyle/>
                    <a:p>
                      <a:pPr algn="l" defTabSz="450000">
                        <a:lnSpc>
                          <a:spcPct val="100000"/>
                        </a:lnSpc>
                        <a:spcBef>
                          <a:spcPts val="0"/>
                        </a:spcBef>
                        <a:defRPr sz="1800" b="0" i="0" spc="0">
                          <a:solidFill>
                            <a:srgbClr val="000000"/>
                          </a:solidFill>
                        </a:defRPr>
                      </a:pPr>
                      <a:r>
                        <a:rPr sz="1600">
                          <a:latin typeface="Helvetica"/>
                          <a:ea typeface="Helvetica"/>
                          <a:cs typeface="Helvetica"/>
                          <a:sym typeface="Helvetica"/>
                        </a:rPr>
                        <a:t>1 km</a:t>
                      </a:r>
                    </a:p>
                  </a:txBody>
                  <a:tcPr marL="63500" marR="63500" marT="63500" marB="63500" horzOverflow="overflow">
                    <a:lnL w="12700">
                      <a:solidFill>
                        <a:srgbClr val="000000"/>
                      </a:solidFill>
                      <a:miter lim="400000"/>
                    </a:lnL>
                    <a:lnT w="12700">
                      <a:solidFill>
                        <a:srgbClr val="000000"/>
                      </a:solidFill>
                      <a:miter lim="400000"/>
                    </a:lnT>
                    <a:lnB w="12700">
                      <a:solidFill>
                        <a:srgbClr val="000000"/>
                      </a:solidFill>
                      <a:miter lim="400000"/>
                    </a:lnB>
                  </a:tcPr>
                </a:tc>
                <a:tc vMerge="1">
                  <a:txBody>
                    <a:bodyPr/>
                    <a:lstStyle/>
                    <a:p>
                      <a:endParaRPr lang="fr-FR"/>
                    </a:p>
                  </a:txBody>
                  <a:tcPr/>
                </a:tc>
                <a:extLst>
                  <a:ext uri="{0D108BD9-81ED-4DB2-BD59-A6C34878D82A}">
                    <a16:rowId xmlns:a16="http://schemas.microsoft.com/office/drawing/2014/main" val="10004"/>
                  </a:ext>
                </a:extLst>
              </a:tr>
              <a:tr h="442212">
                <a:tc>
                  <a:txBody>
                    <a:bodyPr/>
                    <a:lstStyle/>
                    <a:p>
                      <a:pPr algn="l" defTabSz="450000">
                        <a:lnSpc>
                          <a:spcPct val="100000"/>
                        </a:lnSpc>
                        <a:spcBef>
                          <a:spcPts val="0"/>
                        </a:spcBef>
                        <a:defRPr sz="1800" b="0" i="0" spc="0">
                          <a:solidFill>
                            <a:srgbClr val="000000"/>
                          </a:solidFill>
                        </a:defRPr>
                      </a:pPr>
                      <a:r>
                        <a:rPr sz="1600">
                          <a:latin typeface="Helvetica"/>
                          <a:ea typeface="Helvetica"/>
                          <a:cs typeface="Helvetica"/>
                          <a:sym typeface="Helvetica"/>
                        </a:rPr>
                        <a:t>10 km</a:t>
                      </a:r>
                    </a:p>
                  </a:txBody>
                  <a:tcPr marL="63500" marR="63500" marT="63500" marB="6350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450000">
                        <a:lnSpc>
                          <a:spcPct val="100000"/>
                        </a:lnSpc>
                        <a:spcBef>
                          <a:spcPts val="0"/>
                        </a:spcBef>
                        <a:defRPr sz="1800" b="0" i="0" spc="0">
                          <a:solidFill>
                            <a:srgbClr val="000000"/>
                          </a:solidFill>
                        </a:defRPr>
                      </a:pPr>
                      <a:r>
                        <a:rPr sz="1400">
                          <a:latin typeface="Helvetica"/>
                          <a:ea typeface="Helvetica"/>
                          <a:cs typeface="Helvetica"/>
                          <a:sym typeface="Helvetica"/>
                        </a:rPr>
                        <a:t>ville</a:t>
                      </a:r>
                    </a:p>
                  </a:txBody>
                  <a:tcPr marL="63500" marR="63500" marT="63500" marB="63500" horzOverflow="overflow">
                    <a:lnR w="12700">
                      <a:solidFill>
                        <a:srgbClr val="000000"/>
                      </a:solidFill>
                      <a:miter lim="400000"/>
                    </a:lnR>
                    <a:lnT w="12700">
                      <a:solidFill>
                        <a:srgbClr val="000000"/>
                      </a:solidFill>
                      <a:miter lim="400000"/>
                    </a:lnT>
                    <a:lnB w="12700">
                      <a:solidFill>
                        <a:srgbClr val="000000"/>
                      </a:solidFill>
                      <a:miter lim="400000"/>
                    </a:lnB>
                  </a:tcPr>
                </a:tc>
                <a:extLst>
                  <a:ext uri="{0D108BD9-81ED-4DB2-BD59-A6C34878D82A}">
                    <a16:rowId xmlns:a16="http://schemas.microsoft.com/office/drawing/2014/main" val="10005"/>
                  </a:ext>
                </a:extLst>
              </a:tr>
              <a:tr h="442212">
                <a:tc>
                  <a:txBody>
                    <a:bodyPr/>
                    <a:lstStyle/>
                    <a:p>
                      <a:pPr algn="l" defTabSz="450000">
                        <a:lnSpc>
                          <a:spcPct val="100000"/>
                        </a:lnSpc>
                        <a:spcBef>
                          <a:spcPts val="0"/>
                        </a:spcBef>
                        <a:defRPr sz="1800" b="0" i="0" spc="0">
                          <a:solidFill>
                            <a:srgbClr val="000000"/>
                          </a:solidFill>
                        </a:defRPr>
                      </a:pPr>
                      <a:r>
                        <a:rPr sz="1600">
                          <a:latin typeface="Helvetica"/>
                          <a:ea typeface="Helvetica"/>
                          <a:cs typeface="Helvetica"/>
                          <a:sym typeface="Helvetica"/>
                        </a:rPr>
                        <a:t>100 km</a:t>
                      </a:r>
                    </a:p>
                  </a:txBody>
                  <a:tcPr marL="63500" marR="63500" marT="63500" marB="6350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450000">
                        <a:lnSpc>
                          <a:spcPct val="100000"/>
                        </a:lnSpc>
                        <a:spcBef>
                          <a:spcPts val="0"/>
                        </a:spcBef>
                        <a:defRPr sz="1800" b="0" i="0" spc="0">
                          <a:solidFill>
                            <a:srgbClr val="000000"/>
                          </a:solidFill>
                        </a:defRPr>
                      </a:pPr>
                      <a:r>
                        <a:rPr sz="1400">
                          <a:latin typeface="Helvetica"/>
                          <a:ea typeface="Helvetica"/>
                          <a:cs typeface="Helvetica"/>
                          <a:sym typeface="Helvetica"/>
                        </a:rPr>
                        <a:t>région</a:t>
                      </a:r>
                    </a:p>
                  </a:txBody>
                  <a:tcPr marL="63500" marR="63500" marT="63500" marB="63500" horzOverflow="overflow">
                    <a:lnR w="12700">
                      <a:solidFill>
                        <a:srgbClr val="000000"/>
                      </a:solidFill>
                      <a:miter lim="400000"/>
                    </a:lnR>
                    <a:lnT w="12700">
                      <a:solidFill>
                        <a:srgbClr val="000000"/>
                      </a:solidFill>
                      <a:miter lim="400000"/>
                    </a:lnT>
                    <a:lnB w="12700">
                      <a:solidFill>
                        <a:srgbClr val="000000"/>
                      </a:solidFill>
                      <a:miter lim="400000"/>
                    </a:lnB>
                  </a:tcPr>
                </a:tc>
                <a:extLst>
                  <a:ext uri="{0D108BD9-81ED-4DB2-BD59-A6C34878D82A}">
                    <a16:rowId xmlns:a16="http://schemas.microsoft.com/office/drawing/2014/main" val="10006"/>
                  </a:ext>
                </a:extLst>
              </a:tr>
              <a:tr h="442212">
                <a:tc>
                  <a:txBody>
                    <a:bodyPr/>
                    <a:lstStyle/>
                    <a:p>
                      <a:pPr algn="l" defTabSz="450000">
                        <a:lnSpc>
                          <a:spcPct val="100000"/>
                        </a:lnSpc>
                        <a:spcBef>
                          <a:spcPts val="0"/>
                        </a:spcBef>
                        <a:defRPr sz="1800" b="0" i="0" spc="0">
                          <a:solidFill>
                            <a:srgbClr val="000000"/>
                          </a:solidFill>
                        </a:defRPr>
                      </a:pPr>
                      <a:r>
                        <a:rPr sz="1600">
                          <a:latin typeface="Helvetica"/>
                          <a:ea typeface="Helvetica"/>
                          <a:cs typeface="Helvetica"/>
                          <a:sym typeface="Helvetica"/>
                        </a:rPr>
                        <a:t>1000 km</a:t>
                      </a:r>
                    </a:p>
                  </a:txBody>
                  <a:tcPr marL="63500" marR="63500" marT="63500" marB="6350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450000">
                        <a:lnSpc>
                          <a:spcPct val="100000"/>
                        </a:lnSpc>
                        <a:spcBef>
                          <a:spcPts val="0"/>
                        </a:spcBef>
                        <a:defRPr sz="1800" b="0" i="0" spc="0">
                          <a:solidFill>
                            <a:srgbClr val="000000"/>
                          </a:solidFill>
                        </a:defRPr>
                      </a:pPr>
                      <a:r>
                        <a:rPr sz="1400">
                          <a:latin typeface="Helvetica"/>
                          <a:ea typeface="Helvetica"/>
                          <a:cs typeface="Helvetica"/>
                          <a:sym typeface="Helvetica"/>
                        </a:rPr>
                        <a:t>pays, continent</a:t>
                      </a:r>
                    </a:p>
                  </a:txBody>
                  <a:tcPr marL="63500" marR="63500" marT="63500" marB="63500" horzOverflow="overflow">
                    <a:lnR w="12700">
                      <a:solidFill>
                        <a:srgbClr val="000000"/>
                      </a:solidFill>
                      <a:miter lim="400000"/>
                    </a:lnR>
                    <a:lnT w="12700">
                      <a:solidFill>
                        <a:srgbClr val="000000"/>
                      </a:solidFill>
                      <a:miter lim="400000"/>
                    </a:lnT>
                    <a:lnB w="12700">
                      <a:solidFill>
                        <a:srgbClr val="000000"/>
                      </a:solidFill>
                      <a:miter lim="400000"/>
                    </a:lnB>
                  </a:tcPr>
                </a:tc>
                <a:extLst>
                  <a:ext uri="{0D108BD9-81ED-4DB2-BD59-A6C34878D82A}">
                    <a16:rowId xmlns:a16="http://schemas.microsoft.com/office/drawing/2014/main" val="10007"/>
                  </a:ext>
                </a:extLst>
              </a:tr>
              <a:tr h="442212">
                <a:tc>
                  <a:txBody>
                    <a:bodyPr/>
                    <a:lstStyle/>
                    <a:p>
                      <a:pPr algn="l" defTabSz="450000">
                        <a:lnSpc>
                          <a:spcPct val="100000"/>
                        </a:lnSpc>
                        <a:spcBef>
                          <a:spcPts val="0"/>
                        </a:spcBef>
                        <a:defRPr sz="1800" b="0" i="0" spc="0">
                          <a:solidFill>
                            <a:srgbClr val="000000"/>
                          </a:solidFill>
                        </a:defRPr>
                      </a:pPr>
                      <a:r>
                        <a:rPr sz="1600">
                          <a:latin typeface="Helvetica"/>
                          <a:ea typeface="Helvetica"/>
                          <a:cs typeface="Helvetica"/>
                          <a:sym typeface="Helvetica"/>
                        </a:rPr>
                        <a:t>10 000 km</a:t>
                      </a:r>
                    </a:p>
                  </a:txBody>
                  <a:tcPr marL="63500" marR="63500" marT="63500" marB="63500" horzOverflow="overflow">
                    <a:lnL w="12700">
                      <a:solidFill>
                        <a:srgbClr val="000000"/>
                      </a:solidFill>
                      <a:miter lim="400000"/>
                    </a:lnL>
                    <a:lnT w="12700">
                      <a:solidFill>
                        <a:srgbClr val="000000"/>
                      </a:solidFill>
                      <a:miter lim="400000"/>
                    </a:lnT>
                    <a:lnB w="12700">
                      <a:solidFill>
                        <a:srgbClr val="000000"/>
                      </a:solidFill>
                      <a:miter lim="400000"/>
                    </a:lnB>
                  </a:tcPr>
                </a:tc>
                <a:tc>
                  <a:txBody>
                    <a:bodyPr/>
                    <a:lstStyle/>
                    <a:p>
                      <a:pPr algn="l" defTabSz="450000">
                        <a:lnSpc>
                          <a:spcPct val="100000"/>
                        </a:lnSpc>
                        <a:spcBef>
                          <a:spcPts val="0"/>
                        </a:spcBef>
                        <a:defRPr sz="1800" b="0" i="0" spc="0">
                          <a:solidFill>
                            <a:srgbClr val="000000"/>
                          </a:solidFill>
                        </a:defRPr>
                      </a:pPr>
                      <a:r>
                        <a:rPr sz="1400">
                          <a:latin typeface="Helvetica"/>
                          <a:ea typeface="Helvetica"/>
                          <a:cs typeface="Helvetica"/>
                          <a:sym typeface="Helvetica"/>
                        </a:rPr>
                        <a:t>terre entière</a:t>
                      </a:r>
                    </a:p>
                  </a:txBody>
                  <a:tcPr marL="63500" marR="63500" marT="63500" marB="63500" horzOverflow="overflow">
                    <a:lnR w="12700">
                      <a:solidFill>
                        <a:srgbClr val="000000"/>
                      </a:solidFill>
                      <a:miter lim="400000"/>
                    </a:lnR>
                    <a:lnT w="12700">
                      <a:solidFill>
                        <a:srgbClr val="000000"/>
                      </a:solidFill>
                      <a:miter lim="400000"/>
                    </a:lnT>
                    <a:lnB w="12700">
                      <a:solidFill>
                        <a:srgbClr val="000000"/>
                      </a:solidFill>
                      <a:miter lim="400000"/>
                    </a:lnB>
                  </a:tcPr>
                </a:tc>
                <a:extLst>
                  <a:ext uri="{0D108BD9-81ED-4DB2-BD59-A6C34878D82A}">
                    <a16:rowId xmlns:a16="http://schemas.microsoft.com/office/drawing/2014/main" val="10008"/>
                  </a:ext>
                </a:extLst>
              </a:tr>
            </a:tbl>
          </a:graphicData>
        </a:graphic>
      </p:graphicFrame>
      <p:graphicFrame>
        <p:nvGraphicFramePr>
          <p:cNvPr id="202" name="Tableau 1"/>
          <p:cNvGraphicFramePr/>
          <p:nvPr/>
        </p:nvGraphicFramePr>
        <p:xfrm>
          <a:off x="4490621" y="2309403"/>
          <a:ext cx="5247245" cy="3939710"/>
        </p:xfrm>
        <a:graphic>
          <a:graphicData uri="http://schemas.openxmlformats.org/drawingml/2006/table">
            <a:tbl>
              <a:tblPr firstRow="1">
                <a:tableStyleId>{4C3C2611-4C71-4FC5-86AE-919BDF0F9419}</a:tableStyleId>
              </a:tblPr>
              <a:tblGrid>
                <a:gridCol w="2594025">
                  <a:extLst>
                    <a:ext uri="{9D8B030D-6E8A-4147-A177-3AD203B41FA5}">
                      <a16:colId xmlns:a16="http://schemas.microsoft.com/office/drawing/2014/main" val="20000"/>
                    </a:ext>
                  </a:extLst>
                </a:gridCol>
                <a:gridCol w="2640519">
                  <a:extLst>
                    <a:ext uri="{9D8B030D-6E8A-4147-A177-3AD203B41FA5}">
                      <a16:colId xmlns:a16="http://schemas.microsoft.com/office/drawing/2014/main" val="20001"/>
                    </a:ext>
                  </a:extLst>
                </a:gridCol>
              </a:tblGrid>
              <a:tr h="419100">
                <a:tc>
                  <a:txBody>
                    <a:bodyPr/>
                    <a:lstStyle/>
                    <a:p>
                      <a:pPr algn="ctr" defTabSz="450000">
                        <a:lnSpc>
                          <a:spcPct val="100000"/>
                        </a:lnSpc>
                        <a:spcBef>
                          <a:spcPts val="0"/>
                        </a:spcBef>
                        <a:defRPr sz="1800" b="0" i="0" spc="0">
                          <a:solidFill>
                            <a:srgbClr val="000000"/>
                          </a:solidFill>
                        </a:defRPr>
                      </a:pPr>
                      <a:r>
                        <a:rPr b="1">
                          <a:solidFill>
                            <a:schemeClr val="accent1">
                              <a:hueOff val="228644"/>
                              <a:lumOff val="-9058"/>
                            </a:schemeClr>
                          </a:solidFill>
                          <a:latin typeface="Helvetica"/>
                          <a:ea typeface="Helvetica"/>
                          <a:cs typeface="Helvetica"/>
                          <a:sym typeface="Helvetica"/>
                        </a:rPr>
                        <a:t>Abréviation</a:t>
                      </a:r>
                    </a:p>
                  </a:txBody>
                  <a:tcPr marL="63500" marR="63500" marT="63500" marB="635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BEC0BF"/>
                    </a:solidFill>
                  </a:tcPr>
                </a:tc>
                <a:tc>
                  <a:txBody>
                    <a:bodyPr/>
                    <a:lstStyle/>
                    <a:p>
                      <a:pPr algn="ctr" defTabSz="450000">
                        <a:lnSpc>
                          <a:spcPct val="100000"/>
                        </a:lnSpc>
                        <a:spcBef>
                          <a:spcPts val="0"/>
                        </a:spcBef>
                        <a:defRPr sz="1800" b="0" i="0" spc="0">
                          <a:solidFill>
                            <a:srgbClr val="000000"/>
                          </a:solidFill>
                        </a:defRPr>
                      </a:pPr>
                      <a:r>
                        <a:rPr b="1">
                          <a:solidFill>
                            <a:schemeClr val="accent1">
                              <a:hueOff val="228644"/>
                              <a:lumOff val="-9058"/>
                            </a:schemeClr>
                          </a:solidFill>
                          <a:latin typeface="Helvetica"/>
                          <a:ea typeface="Helvetica"/>
                          <a:cs typeface="Helvetica"/>
                          <a:sym typeface="Helvetica"/>
                        </a:rPr>
                        <a:t>Réseau</a:t>
                      </a:r>
                    </a:p>
                  </a:txBody>
                  <a:tcPr marL="63500" marR="63500" marT="63500" marB="635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solidFill>
                      <a:srgbClr val="BEC0BF"/>
                    </a:solidFill>
                  </a:tcPr>
                </a:tc>
                <a:extLst>
                  <a:ext uri="{0D108BD9-81ED-4DB2-BD59-A6C34878D82A}">
                    <a16:rowId xmlns:a16="http://schemas.microsoft.com/office/drawing/2014/main" val="10000"/>
                  </a:ext>
                </a:extLst>
              </a:tr>
              <a:tr h="654438">
                <a:tc>
                  <a:txBody>
                    <a:bodyPr/>
                    <a:lstStyle/>
                    <a:p>
                      <a:pPr algn="l" defTabSz="450000">
                        <a:lnSpc>
                          <a:spcPct val="100000"/>
                        </a:lnSpc>
                        <a:spcBef>
                          <a:spcPts val="0"/>
                        </a:spcBef>
                        <a:defRPr sz="1500" b="0" i="0" spc="0">
                          <a:solidFill>
                            <a:srgbClr val="000000"/>
                          </a:solidFill>
                          <a:latin typeface="Helvetica"/>
                          <a:ea typeface="Helvetica"/>
                          <a:cs typeface="Helvetica"/>
                          <a:sym typeface="Helvetica"/>
                        </a:defRPr>
                      </a:pPr>
                      <a:r>
                        <a:rPr sz="1700"/>
                        <a:t>PAN</a:t>
                      </a:r>
                      <a:br>
                        <a:rPr sz="1700"/>
                      </a:br>
                      <a:r>
                        <a:t>Personal Area Network</a:t>
                      </a:r>
                    </a:p>
                  </a:txBody>
                  <a:tcPr marL="63500" marR="63500" marT="63500" marB="635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l" defTabSz="450000">
                        <a:lnSpc>
                          <a:spcPct val="100000"/>
                        </a:lnSpc>
                        <a:spcBef>
                          <a:spcPts val="0"/>
                        </a:spcBef>
                        <a:defRPr sz="1800" b="0" i="0" spc="0">
                          <a:solidFill>
                            <a:srgbClr val="000000"/>
                          </a:solidFill>
                        </a:defRPr>
                      </a:pPr>
                      <a:r>
                        <a:rPr sz="1700">
                          <a:latin typeface="Helvetica"/>
                          <a:ea typeface="Helvetica"/>
                          <a:cs typeface="Helvetica"/>
                          <a:sym typeface="Helvetica"/>
                        </a:rPr>
                        <a:t>Réseau domestique</a:t>
                      </a:r>
                    </a:p>
                  </a:txBody>
                  <a:tcPr marL="63500" marR="63500" marT="63500" marB="635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extLst>
                  <a:ext uri="{0D108BD9-81ED-4DB2-BD59-A6C34878D82A}">
                    <a16:rowId xmlns:a16="http://schemas.microsoft.com/office/drawing/2014/main" val="10001"/>
                  </a:ext>
                </a:extLst>
              </a:tr>
              <a:tr h="654438">
                <a:tc>
                  <a:txBody>
                    <a:bodyPr/>
                    <a:lstStyle/>
                    <a:p>
                      <a:pPr algn="l" defTabSz="450000">
                        <a:lnSpc>
                          <a:spcPct val="100000"/>
                        </a:lnSpc>
                        <a:spcBef>
                          <a:spcPts val="0"/>
                        </a:spcBef>
                        <a:defRPr sz="1500" b="0" i="0" spc="0">
                          <a:solidFill>
                            <a:srgbClr val="000000"/>
                          </a:solidFill>
                          <a:latin typeface="Helvetica"/>
                          <a:ea typeface="Helvetica"/>
                          <a:cs typeface="Helvetica"/>
                          <a:sym typeface="Helvetica"/>
                        </a:defRPr>
                      </a:pPr>
                      <a:r>
                        <a:rPr sz="1700"/>
                        <a:t>LAN</a:t>
                      </a:r>
                      <a:br>
                        <a:rPr sz="1700"/>
                      </a:br>
                      <a:r>
                        <a:t>Local Area Network</a:t>
                      </a:r>
                    </a:p>
                  </a:txBody>
                  <a:tcPr marL="63500" marR="63500" marT="63500" marB="635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l" defTabSz="450000">
                        <a:lnSpc>
                          <a:spcPct val="100000"/>
                        </a:lnSpc>
                        <a:spcBef>
                          <a:spcPts val="0"/>
                        </a:spcBef>
                        <a:defRPr sz="1800" b="0" i="0" spc="0">
                          <a:solidFill>
                            <a:srgbClr val="000000"/>
                          </a:solidFill>
                        </a:defRPr>
                      </a:pPr>
                      <a:r>
                        <a:rPr sz="1700">
                          <a:latin typeface="Helvetica"/>
                          <a:ea typeface="Helvetica"/>
                          <a:cs typeface="Helvetica"/>
                          <a:sym typeface="Helvetica"/>
                        </a:rPr>
                        <a:t>Réseau local</a:t>
                      </a:r>
                    </a:p>
                  </a:txBody>
                  <a:tcPr marL="63500" marR="63500" marT="63500" marB="635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extLst>
                  <a:ext uri="{0D108BD9-81ED-4DB2-BD59-A6C34878D82A}">
                    <a16:rowId xmlns:a16="http://schemas.microsoft.com/office/drawing/2014/main" val="10002"/>
                  </a:ext>
                </a:extLst>
              </a:tr>
              <a:tr h="654438">
                <a:tc>
                  <a:txBody>
                    <a:bodyPr/>
                    <a:lstStyle/>
                    <a:p>
                      <a:pPr algn="l" defTabSz="450000">
                        <a:lnSpc>
                          <a:spcPct val="100000"/>
                        </a:lnSpc>
                        <a:spcBef>
                          <a:spcPts val="0"/>
                        </a:spcBef>
                        <a:defRPr sz="1500" b="0" i="0" spc="0">
                          <a:solidFill>
                            <a:srgbClr val="000000"/>
                          </a:solidFill>
                          <a:latin typeface="Helvetica"/>
                          <a:ea typeface="Helvetica"/>
                          <a:cs typeface="Helvetica"/>
                          <a:sym typeface="Helvetica"/>
                        </a:defRPr>
                      </a:pPr>
                      <a:r>
                        <a:rPr sz="1700"/>
                        <a:t>MAN</a:t>
                      </a:r>
                      <a:br>
                        <a:rPr sz="1700"/>
                      </a:br>
                      <a:r>
                        <a:t>Metropolitan Area Network</a:t>
                      </a:r>
                    </a:p>
                  </a:txBody>
                  <a:tcPr marL="63500" marR="63500" marT="63500" marB="635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l" defTabSz="450000">
                        <a:lnSpc>
                          <a:spcPct val="100000"/>
                        </a:lnSpc>
                        <a:spcBef>
                          <a:spcPts val="0"/>
                        </a:spcBef>
                        <a:defRPr sz="1800" b="0" i="0" spc="0">
                          <a:solidFill>
                            <a:srgbClr val="000000"/>
                          </a:solidFill>
                        </a:defRPr>
                      </a:pPr>
                      <a:r>
                        <a:rPr sz="1700">
                          <a:latin typeface="Helvetica"/>
                          <a:ea typeface="Helvetica"/>
                          <a:cs typeface="Helvetica"/>
                          <a:sym typeface="Helvetica"/>
                        </a:rPr>
                        <a:t>Réseau métropolitain</a:t>
                      </a:r>
                    </a:p>
                  </a:txBody>
                  <a:tcPr marL="63500" marR="63500" marT="63500" marB="635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extLst>
                  <a:ext uri="{0D108BD9-81ED-4DB2-BD59-A6C34878D82A}">
                    <a16:rowId xmlns:a16="http://schemas.microsoft.com/office/drawing/2014/main" val="10003"/>
                  </a:ext>
                </a:extLst>
              </a:tr>
              <a:tr h="654438">
                <a:tc>
                  <a:txBody>
                    <a:bodyPr/>
                    <a:lstStyle/>
                    <a:p>
                      <a:pPr algn="l" defTabSz="450000">
                        <a:lnSpc>
                          <a:spcPct val="100000"/>
                        </a:lnSpc>
                        <a:spcBef>
                          <a:spcPts val="0"/>
                        </a:spcBef>
                        <a:defRPr sz="1500" b="0" i="0" spc="0">
                          <a:solidFill>
                            <a:srgbClr val="000000"/>
                          </a:solidFill>
                          <a:latin typeface="Helvetica"/>
                          <a:ea typeface="Helvetica"/>
                          <a:cs typeface="Helvetica"/>
                          <a:sym typeface="Helvetica"/>
                        </a:defRPr>
                      </a:pPr>
                      <a:r>
                        <a:rPr sz="1700"/>
                        <a:t>WAN</a:t>
                      </a:r>
                      <a:br>
                        <a:rPr sz="1700"/>
                      </a:br>
                      <a:r>
                        <a:t>Wide Area Network</a:t>
                      </a:r>
                    </a:p>
                  </a:txBody>
                  <a:tcPr marL="63500" marR="63500" marT="63500" marB="635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l" defTabSz="450000">
                        <a:lnSpc>
                          <a:spcPct val="100000"/>
                        </a:lnSpc>
                        <a:spcBef>
                          <a:spcPts val="0"/>
                        </a:spcBef>
                        <a:defRPr sz="1800" b="0" i="0" spc="0">
                          <a:solidFill>
                            <a:srgbClr val="000000"/>
                          </a:solidFill>
                        </a:defRPr>
                      </a:pPr>
                      <a:r>
                        <a:rPr sz="1700">
                          <a:latin typeface="Helvetica"/>
                          <a:ea typeface="Helvetica"/>
                          <a:cs typeface="Helvetica"/>
                          <a:sym typeface="Helvetica"/>
                        </a:rPr>
                        <a:t>Réseau longue distance
Réseau étendu</a:t>
                      </a:r>
                    </a:p>
                  </a:txBody>
                  <a:tcPr marL="63500" marR="63500" marT="63500" marB="635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extLst>
                  <a:ext uri="{0D108BD9-81ED-4DB2-BD59-A6C34878D82A}">
                    <a16:rowId xmlns:a16="http://schemas.microsoft.com/office/drawing/2014/main" val="10004"/>
                  </a:ext>
                </a:extLst>
              </a:tr>
              <a:tr h="890156">
                <a:tc>
                  <a:txBody>
                    <a:bodyPr/>
                    <a:lstStyle/>
                    <a:p>
                      <a:pPr algn="l" defTabSz="450000">
                        <a:lnSpc>
                          <a:spcPct val="100000"/>
                        </a:lnSpc>
                        <a:spcBef>
                          <a:spcPts val="0"/>
                        </a:spcBef>
                        <a:defRPr sz="1700" b="0" i="0" spc="0">
                          <a:solidFill>
                            <a:srgbClr val="000000"/>
                          </a:solidFill>
                          <a:latin typeface="Helvetica"/>
                          <a:ea typeface="Helvetica"/>
                          <a:cs typeface="Helvetica"/>
                          <a:sym typeface="Helvetica"/>
                        </a:defRPr>
                      </a:pPr>
                      <a:r>
                        <a:t>GAN (</a:t>
                      </a:r>
                      <a:r>
                        <a:rPr sz="1500"/>
                        <a:t>Global Area Network)</a:t>
                      </a:r>
                    </a:p>
                    <a:p>
                      <a:pPr algn="l" defTabSz="450000">
                        <a:lnSpc>
                          <a:spcPct val="100000"/>
                        </a:lnSpc>
                        <a:spcBef>
                          <a:spcPts val="0"/>
                        </a:spcBef>
                        <a:defRPr sz="1700" b="0" i="0" spc="0">
                          <a:solidFill>
                            <a:srgbClr val="000000"/>
                          </a:solidFill>
                          <a:latin typeface="Helvetica"/>
                          <a:ea typeface="Helvetica"/>
                          <a:cs typeface="Helvetica"/>
                          <a:sym typeface="Helvetica"/>
                        </a:defRPr>
                      </a:pPr>
                      <a:r>
                        <a:rPr b="1"/>
                        <a:t>Internet</a:t>
                      </a:r>
                      <a:br/>
                      <a:endParaRPr/>
                    </a:p>
                  </a:txBody>
                  <a:tcPr marL="63500" marR="63500" marT="63500" marB="635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tc>
                  <a:txBody>
                    <a:bodyPr/>
                    <a:lstStyle/>
                    <a:p>
                      <a:pPr algn="l" defTabSz="450000">
                        <a:lnSpc>
                          <a:spcPct val="100000"/>
                        </a:lnSpc>
                        <a:spcBef>
                          <a:spcPts val="0"/>
                        </a:spcBef>
                        <a:defRPr sz="1500" b="0" i="0" spc="0">
                          <a:solidFill>
                            <a:srgbClr val="000000"/>
                          </a:solidFill>
                          <a:latin typeface="Helvetica"/>
                          <a:ea typeface="Helvetica"/>
                          <a:cs typeface="Helvetica"/>
                          <a:sym typeface="Helvetica"/>
                        </a:defRPr>
                      </a:pPr>
                      <a:r>
                        <a:t>Réseau mondial</a:t>
                      </a:r>
                      <a:br/>
                      <a:r>
                        <a:t>ex. : </a:t>
                      </a:r>
                      <a:r>
                        <a:rPr sz="1700"/>
                        <a:t>Internet </a:t>
                      </a:r>
                      <a:r>
                        <a:t>(Réseau de réseaux TCP/IP)</a:t>
                      </a:r>
                    </a:p>
                  </a:txBody>
                  <a:tcPr marL="63500" marR="63500" marT="63500" marB="63500" horzOverflow="overflow">
                    <a:lnL w="12700">
                      <a:solidFill>
                        <a:srgbClr val="000000"/>
                      </a:solidFill>
                      <a:miter lim="400000"/>
                    </a:lnL>
                    <a:lnR w="12700">
                      <a:solidFill>
                        <a:srgbClr val="000000"/>
                      </a:solidFill>
                      <a:miter lim="400000"/>
                    </a:lnR>
                    <a:lnT w="12700">
                      <a:solidFill>
                        <a:srgbClr val="000000"/>
                      </a:solidFill>
                      <a:miter lim="400000"/>
                    </a:lnT>
                    <a:lnB w="12700">
                      <a:solidFill>
                        <a:srgbClr val="000000"/>
                      </a:solidFill>
                      <a:miter lim="400000"/>
                    </a:lnB>
                  </a:tcPr>
                </a:tc>
                <a:extLst>
                  <a:ext uri="{0D108BD9-81ED-4DB2-BD59-A6C34878D82A}">
                    <a16:rowId xmlns:a16="http://schemas.microsoft.com/office/drawing/2014/main" val="10005"/>
                  </a:ext>
                </a:extLst>
              </a:tr>
            </a:tbl>
          </a:graphicData>
        </a:graphic>
      </p:graphicFrame>
      <p:sp>
        <p:nvSpPr>
          <p:cNvPr id="203" name="Ligne"/>
          <p:cNvSpPr/>
          <p:nvPr/>
        </p:nvSpPr>
        <p:spPr>
          <a:xfrm flipV="1">
            <a:off x="3025385" y="3359172"/>
            <a:ext cx="1452148" cy="106248"/>
          </a:xfrm>
          <a:prstGeom prst="line">
            <a:avLst/>
          </a:prstGeom>
          <a:ln w="25400">
            <a:solidFill>
              <a:schemeClr val="accent3">
                <a:satOff val="35166"/>
                <a:lumOff val="-19898"/>
              </a:schemeClr>
            </a:solidFill>
            <a:miter lim="400000"/>
          </a:ln>
        </p:spPr>
        <p:txBody>
          <a:bodyPr lIns="50800" tIns="50800" rIns="50800" bIns="50800" anchor="ct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04" name="Ligne"/>
          <p:cNvSpPr/>
          <p:nvPr/>
        </p:nvSpPr>
        <p:spPr>
          <a:xfrm flipV="1">
            <a:off x="3045997" y="4021168"/>
            <a:ext cx="1449748" cy="452681"/>
          </a:xfrm>
          <a:prstGeom prst="line">
            <a:avLst/>
          </a:prstGeom>
          <a:ln w="25400">
            <a:solidFill>
              <a:schemeClr val="accent3">
                <a:satOff val="35166"/>
                <a:lumOff val="-19898"/>
              </a:schemeClr>
            </a:solidFill>
            <a:miter lim="400000"/>
          </a:ln>
        </p:spPr>
        <p:txBody>
          <a:bodyPr lIns="50800" tIns="50800" rIns="50800" bIns="50800" anchor="ct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05" name="Ligne"/>
          <p:cNvSpPr/>
          <p:nvPr/>
        </p:nvSpPr>
        <p:spPr>
          <a:xfrm flipV="1">
            <a:off x="3062022" y="4698910"/>
            <a:ext cx="1417698" cy="343740"/>
          </a:xfrm>
          <a:prstGeom prst="line">
            <a:avLst/>
          </a:prstGeom>
          <a:ln w="25400">
            <a:solidFill>
              <a:schemeClr val="accent3">
                <a:satOff val="35166"/>
                <a:lumOff val="-19898"/>
              </a:schemeClr>
            </a:solidFill>
            <a:miter lim="400000"/>
          </a:ln>
        </p:spPr>
        <p:txBody>
          <a:bodyPr lIns="50800" tIns="50800" rIns="50800" bIns="50800" anchor="ct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06" name="Ligne"/>
          <p:cNvSpPr/>
          <p:nvPr/>
        </p:nvSpPr>
        <p:spPr>
          <a:xfrm flipV="1">
            <a:off x="3053788" y="5330500"/>
            <a:ext cx="1449678" cy="627145"/>
          </a:xfrm>
          <a:prstGeom prst="line">
            <a:avLst/>
          </a:prstGeom>
          <a:ln w="25400">
            <a:solidFill>
              <a:schemeClr val="accent3">
                <a:satOff val="35166"/>
                <a:lumOff val="-19898"/>
              </a:schemeClr>
            </a:solidFill>
            <a:miter lim="400000"/>
          </a:ln>
        </p:spPr>
        <p:txBody>
          <a:bodyPr lIns="50800" tIns="50800" rIns="50800" bIns="50800" anchor="ct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07" name="Ligne"/>
          <p:cNvSpPr/>
          <p:nvPr/>
        </p:nvSpPr>
        <p:spPr>
          <a:xfrm>
            <a:off x="3039402" y="6241017"/>
            <a:ext cx="1462939" cy="2"/>
          </a:xfrm>
          <a:prstGeom prst="line">
            <a:avLst/>
          </a:prstGeom>
          <a:ln w="25400">
            <a:solidFill>
              <a:srgbClr val="000000"/>
            </a:solidFill>
            <a:miter lim="400000"/>
          </a:ln>
        </p:spPr>
        <p:txBody>
          <a:bodyPr lIns="50800" tIns="50800" rIns="50800" bIns="50800" anchor="ct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08"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3</a:t>
            </a:fld>
            <a:endParaRP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214" name="Grouper"/>
          <p:cNvGrpSpPr/>
          <p:nvPr/>
        </p:nvGrpSpPr>
        <p:grpSpPr>
          <a:xfrm>
            <a:off x="317500" y="1270000"/>
            <a:ext cx="9525000" cy="38100"/>
            <a:chOff x="0" y="0"/>
            <a:chExt cx="9525000" cy="38100"/>
          </a:xfrm>
        </p:grpSpPr>
        <p:sp>
          <p:nvSpPr>
            <p:cNvPr id="212"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13"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15"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a:t>
            </a:fld>
            <a:endParaRPr/>
          </a:p>
        </p:txBody>
      </p:sp>
      <p:sp>
        <p:nvSpPr>
          <p:cNvPr id="216" name="Architecture de communication en couches                 Ch.1"/>
          <p:cNvSpPr txBox="1">
            <a:spLocks noGrp="1"/>
          </p:cNvSpPr>
          <p:nvPr>
            <p:ph type="title"/>
          </p:nvPr>
        </p:nvSpPr>
        <p:spPr>
          <a:prstGeom prst="rect">
            <a:avLst/>
          </a:prstGeom>
        </p:spPr>
        <p:txBody>
          <a:bodyPr/>
          <a:lstStyle/>
          <a:p>
            <a:r>
              <a:rPr sz="3300" spc="-131"/>
              <a:t>Architecture de communication en couches</a:t>
            </a:r>
            <a:r>
              <a:rPr sz="2200" spc="-44">
                <a:latin typeface="Consolas"/>
                <a:ea typeface="Consolas"/>
                <a:cs typeface="Consolas"/>
                <a:sym typeface="Consolas"/>
              </a:rPr>
              <a:t>                 Ch.1</a:t>
            </a:r>
          </a:p>
        </p:txBody>
      </p:sp>
      <p:sp>
        <p:nvSpPr>
          <p:cNvPr id="217" name="1 - Architecture logicielle des réseaux"/>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1 - Architecture logicielle des réseaux</a:t>
            </a:r>
          </a:p>
        </p:txBody>
      </p:sp>
      <p:sp>
        <p:nvSpPr>
          <p:cNvPr id="218" name="Histoire des télécommunications…"/>
          <p:cNvSpPr txBox="1"/>
          <p:nvPr/>
        </p:nvSpPr>
        <p:spPr>
          <a:xfrm>
            <a:off x="10287000" y="1611333"/>
            <a:ext cx="3760964" cy="15271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8100" tIns="38100" rIns="38100" bIns="38100" anchor="ctr">
            <a:spAutoFit/>
          </a:bodyPr>
          <a:lstStyle/>
          <a:p>
            <a:pPr>
              <a:tabLst>
                <a:tab pos="711200" algn="l"/>
              </a:tabLst>
              <a:defRPr>
                <a:solidFill>
                  <a:srgbClr val="000000"/>
                </a:solidFill>
                <a:latin typeface="Arial"/>
                <a:ea typeface="Arial"/>
                <a:cs typeface="Arial"/>
                <a:sym typeface="Arial"/>
              </a:defRPr>
            </a:pPr>
            <a:endParaRPr/>
          </a:p>
          <a:p>
            <a:pPr marL="231428" indent="-231428">
              <a:buClr>
                <a:srgbClr val="000000"/>
              </a:buClr>
              <a:buSzPct val="100000"/>
              <a:buFont typeface="Arial"/>
              <a:buAutoNum type="arabicPeriod"/>
              <a:tabLst>
                <a:tab pos="711200" algn="l"/>
              </a:tabLst>
              <a:defRPr>
                <a:solidFill>
                  <a:srgbClr val="000000"/>
                </a:solidFill>
                <a:latin typeface="Arial"/>
                <a:ea typeface="Arial"/>
                <a:cs typeface="Arial"/>
                <a:sym typeface="Arial"/>
              </a:defRPr>
            </a:pPr>
            <a:r>
              <a:t>Histoire des télécommunications</a:t>
            </a:r>
            <a:br/>
            <a:endParaRPr/>
          </a:p>
          <a:p>
            <a:pPr marL="231428" indent="-231428">
              <a:buClr>
                <a:srgbClr val="000000"/>
              </a:buClr>
              <a:buSzPct val="100000"/>
              <a:buFont typeface="Arial"/>
              <a:buAutoNum type="arabicPeriod"/>
              <a:tabLst>
                <a:tab pos="711200" algn="l"/>
              </a:tabLst>
              <a:defRPr>
                <a:solidFill>
                  <a:srgbClr val="000000"/>
                </a:solidFill>
                <a:latin typeface="Arial"/>
                <a:ea typeface="Arial"/>
                <a:cs typeface="Arial"/>
                <a:sym typeface="Arial"/>
              </a:defRPr>
            </a:pPr>
            <a:r>
              <a:t>Qui a inventé le téléphone ?</a:t>
            </a:r>
            <a:br/>
            <a:endParaRPr/>
          </a:p>
        </p:txBody>
      </p:sp>
      <p:sp>
        <p:nvSpPr>
          <p:cNvPr id="219" name="Forte structuration des logiciels de réseaux pour réduire la complexité de conception des réseaux…"/>
          <p:cNvSpPr txBox="1"/>
          <p:nvPr/>
        </p:nvSpPr>
        <p:spPr>
          <a:xfrm>
            <a:off x="279400" y="1460500"/>
            <a:ext cx="9601200" cy="5588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lstStyle/>
          <a:p>
            <a:pPr marL="230909" indent="-230909" defTabSz="457200">
              <a:spcBef>
                <a:spcPts val="1500"/>
              </a:spcBef>
              <a:buClr>
                <a:srgbClr val="5C86B9"/>
              </a:buClr>
              <a:buSzPct val="50000"/>
              <a:buFont typeface="Zapf Dingbats"/>
              <a:buChar char="✤"/>
              <a:defRPr sz="2000" i="0" spc="0">
                <a:solidFill>
                  <a:srgbClr val="000000"/>
                </a:solidFill>
                <a:latin typeface="+mn-lt"/>
                <a:ea typeface="+mn-ea"/>
                <a:cs typeface="+mn-cs"/>
                <a:sym typeface="Book Antiqua"/>
              </a:defRPr>
            </a:pPr>
            <a:r>
              <a:t>Forte structuration des logiciels de réseaux pour réduire la complexité de conception </a:t>
            </a:r>
            <a:r>
              <a:rPr b="0"/>
              <a:t>des réseaux</a:t>
            </a:r>
          </a:p>
          <a:p>
            <a:pPr marL="571500" lvl="1"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Diviser pour mieux régner </a:t>
            </a:r>
          </a:p>
          <a:p>
            <a:pPr marL="571500" lvl="1"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Rendre chaque problème de communication autonome avec des interfaces claires</a:t>
            </a:r>
          </a:p>
          <a:p>
            <a:pPr marL="571500" lvl="1"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Une approche récursive et générique</a:t>
            </a:r>
          </a:p>
          <a:p>
            <a:pPr marL="230909" indent="-230909" defTabSz="457200">
              <a:spcBef>
                <a:spcPts val="1500"/>
              </a:spcBef>
              <a:buClr>
                <a:srgbClr val="5C86B9"/>
              </a:buClr>
              <a:buSzPct val="50000"/>
              <a:buFont typeface="Zapf Dingbats"/>
              <a:buChar char="✤"/>
              <a:defRPr sz="2000" i="0" spc="0">
                <a:solidFill>
                  <a:srgbClr val="000000"/>
                </a:solidFill>
                <a:latin typeface="+mn-lt"/>
                <a:ea typeface="+mn-ea"/>
                <a:cs typeface="+mn-cs"/>
                <a:sym typeface="Book Antiqua"/>
              </a:defRPr>
            </a:pPr>
            <a:r>
              <a:t>Organisation en couches ou niveaux : </a:t>
            </a:r>
          </a:p>
          <a:p>
            <a:pPr marL="571500" lvl="1"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Une couche N offre un ensemble de </a:t>
            </a:r>
            <a:r>
              <a:rPr b="1"/>
              <a:t>services</a:t>
            </a:r>
            <a:r>
              <a:t> à la couche immédiatement au- dessus N+1. </a:t>
            </a:r>
          </a:p>
          <a:p>
            <a:pPr marL="571500" lvl="1"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La couche N se sert pour cela de la couche N-1 en dessous, masquant à la couche N+1 le fonctionnement et la complexité de la couche N-1.</a:t>
            </a:r>
          </a:p>
          <a:p>
            <a:pPr marL="571500" lvl="1"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Chaque couche est construite au-dessus de la précédente et gère la communication avec </a:t>
            </a:r>
            <a:r>
              <a:rPr b="1"/>
              <a:t>la couche de même niveau</a:t>
            </a:r>
            <a:r>
              <a:t> d’une autre machine</a:t>
            </a:r>
          </a:p>
          <a:p>
            <a:pPr marL="571500" lvl="1"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Cette communication utilise des règles et des conventions appelées </a:t>
            </a:r>
            <a:r>
              <a:rPr b="1"/>
              <a:t>protocoles</a:t>
            </a:r>
          </a:p>
          <a:p>
            <a:pPr marL="571500" lvl="1"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Le </a:t>
            </a:r>
            <a:r>
              <a:rPr b="1"/>
              <a:t>support de transmission </a:t>
            </a:r>
            <a:r>
              <a:t>(la couche 0), lié à la couche la plus basse, </a:t>
            </a:r>
            <a:br/>
            <a:r>
              <a:t>véhicule réellement la communication</a:t>
            </a:r>
          </a:p>
        </p:txBody>
      </p:sp>
      <p:pic>
        <p:nvPicPr>
          <p:cNvPr id="220" name="OSIMODELET.png" descr="OSIMODELET.png"/>
          <p:cNvPicPr>
            <a:picLocks noChangeAspect="1"/>
          </p:cNvPicPr>
          <p:nvPr/>
        </p:nvPicPr>
        <p:blipFill>
          <a:blip r:embed="rId2"/>
          <a:stretch>
            <a:fillRect/>
          </a:stretch>
        </p:blipFill>
        <p:spPr>
          <a:xfrm>
            <a:off x="7299740" y="209593"/>
            <a:ext cx="1828801" cy="933407"/>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222" name="Rectangle"/>
          <p:cNvSpPr/>
          <p:nvPr/>
        </p:nvSpPr>
        <p:spPr>
          <a:xfrm>
            <a:off x="2885910" y="1704811"/>
            <a:ext cx="7109558" cy="5303783"/>
          </a:xfrm>
          <a:prstGeom prst="rect">
            <a:avLst/>
          </a:prstGeom>
          <a:solidFill>
            <a:srgbClr val="FFFFFF"/>
          </a:solidFill>
          <a:ln w="12700">
            <a:solidFill>
              <a:srgbClr val="C0C0C0"/>
            </a:solidFill>
            <a:miter lim="400000"/>
          </a:ln>
          <a:effectLst>
            <a:outerShdw blurRad="127000" dist="50800" dir="2700000" rotWithShape="0">
              <a:srgbClr val="000000">
                <a:alpha val="75000"/>
              </a:srgbClr>
            </a:outerShdw>
          </a:effectLst>
        </p:spPr>
        <p:txBody>
          <a:bodyPr lIns="0" tIns="0" rIns="0" bIns="0"/>
          <a:lstStyle/>
          <a:p>
            <a:pPr defTabSz="450000">
              <a:lnSpc>
                <a:spcPct val="100000"/>
              </a:lnSpc>
              <a:spcBef>
                <a:spcPts val="0"/>
              </a:spcBef>
              <a:defRPr sz="1200" i="0" spc="0">
                <a:solidFill>
                  <a:srgbClr val="000000"/>
                </a:solidFill>
                <a:latin typeface="Helvetica"/>
                <a:ea typeface="Helvetica"/>
                <a:cs typeface="Helvetica"/>
                <a:sym typeface="Helvetica"/>
              </a:defRPr>
            </a:pPr>
            <a:endParaRPr/>
          </a:p>
        </p:txBody>
      </p:sp>
      <p:grpSp>
        <p:nvGrpSpPr>
          <p:cNvPr id="225" name="Grouper"/>
          <p:cNvGrpSpPr/>
          <p:nvPr/>
        </p:nvGrpSpPr>
        <p:grpSpPr>
          <a:xfrm>
            <a:off x="317500" y="1270000"/>
            <a:ext cx="9525000" cy="38100"/>
            <a:chOff x="0" y="0"/>
            <a:chExt cx="9525000" cy="38100"/>
          </a:xfrm>
        </p:grpSpPr>
        <p:sp>
          <p:nvSpPr>
            <p:cNvPr id="223"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24"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26" name="1 - Architecture logicielle des réseaux"/>
          <p:cNvSpPr txBox="1">
            <a:spLocks noGrp="1"/>
          </p:cNvSpPr>
          <p:nvPr>
            <p:ph type="body" idx="21"/>
          </p:nvPr>
        </p:nvSpPr>
        <p:spPr>
          <a:prstGeom prst="rect">
            <a:avLst/>
          </a:prstGeom>
        </p:spPr>
        <p:txBody>
          <a:bodyPr/>
          <a:lstStyle/>
          <a:p>
            <a:r>
              <a:t>1 - Architecture logicielle des réseaux</a:t>
            </a:r>
          </a:p>
        </p:txBody>
      </p:sp>
      <p:sp>
        <p:nvSpPr>
          <p:cNvPr id="227"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5</a:t>
            </a:fld>
            <a:endParaRPr/>
          </a:p>
        </p:txBody>
      </p:sp>
      <p:pic>
        <p:nvPicPr>
          <p:cNvPr id="228" name="pasted-image.pdf" descr="pasted-image.pdf"/>
          <p:cNvPicPr>
            <a:picLocks noChangeAspect="1"/>
          </p:cNvPicPr>
          <p:nvPr/>
        </p:nvPicPr>
        <p:blipFill>
          <a:blip r:embed="rId2"/>
          <a:stretch>
            <a:fillRect/>
          </a:stretch>
        </p:blipFill>
        <p:spPr>
          <a:xfrm>
            <a:off x="2809479" y="1587500"/>
            <a:ext cx="7399126" cy="5538405"/>
          </a:xfrm>
          <a:prstGeom prst="rect">
            <a:avLst/>
          </a:prstGeom>
          <a:ln w="12700">
            <a:miter lim="400000"/>
          </a:ln>
        </p:spPr>
      </p:pic>
      <p:sp>
        <p:nvSpPr>
          <p:cNvPr id="229" name="Illustration…"/>
          <p:cNvSpPr txBox="1">
            <a:spLocks noGrp="1"/>
          </p:cNvSpPr>
          <p:nvPr>
            <p:ph type="body" sz="quarter" idx="1"/>
          </p:nvPr>
        </p:nvSpPr>
        <p:spPr>
          <a:xfrm>
            <a:off x="257955" y="1587500"/>
            <a:ext cx="2872084" cy="1861146"/>
          </a:xfrm>
          <a:prstGeom prst="rect">
            <a:avLst/>
          </a:prstGeom>
        </p:spPr>
        <p:txBody>
          <a:bodyPr lIns="25400" tIns="25400" rIns="25400" bIns="25400"/>
          <a:lstStyle>
            <a:lvl1pPr marL="230909" indent="-230909">
              <a:spcBef>
                <a:spcPts val="1500"/>
              </a:spcBef>
              <a:buClr>
                <a:srgbClr val="5C86B9"/>
              </a:buClr>
              <a:buSzPct val="50000"/>
              <a:buFont typeface="Zapf Dingbats"/>
              <a:buChar char="✤"/>
              <a:defRPr b="1"/>
            </a:lvl1pPr>
            <a:lvl2pPr marL="571500" indent="-254000">
              <a:buSzPct val="75000"/>
              <a:buChar char="‣"/>
            </a:lvl2pPr>
          </a:lstStyle>
          <a:p>
            <a:r>
              <a:t>Illustration</a:t>
            </a:r>
          </a:p>
          <a:p>
            <a:pPr lvl="1"/>
            <a:r>
              <a:t>L'architecture philosophe/traducteur/secrétaire</a:t>
            </a:r>
          </a:p>
        </p:txBody>
      </p:sp>
      <p:sp>
        <p:nvSpPr>
          <p:cNvPr id="230" name="Architecture de communication en couches                 Ch.1"/>
          <p:cNvSpPr txBox="1">
            <a:spLocks noGrp="1"/>
          </p:cNvSpPr>
          <p:nvPr>
            <p:ph type="title"/>
          </p:nvPr>
        </p:nvSpPr>
        <p:spPr>
          <a:prstGeom prst="rect">
            <a:avLst/>
          </a:prstGeom>
        </p:spPr>
        <p:txBody>
          <a:bodyPr/>
          <a:lstStyle/>
          <a:p>
            <a:r>
              <a:rPr sz="3300" spc="-131"/>
              <a:t>Architecture de communication en couches</a:t>
            </a:r>
            <a:r>
              <a:rPr sz="2200" spc="-44">
                <a:latin typeface="Consolas"/>
                <a:ea typeface="Consolas"/>
                <a:cs typeface="Consolas"/>
                <a:sym typeface="Consolas"/>
              </a:rPr>
              <a:t>                 Ch.1</a:t>
            </a:r>
          </a:p>
        </p:txBody>
      </p:sp>
      <p:sp>
        <p:nvSpPr>
          <p:cNvPr id="231" name="Fig 1.1 - Une architecture à trois couches"/>
          <p:cNvSpPr txBox="1"/>
          <p:nvPr/>
        </p:nvSpPr>
        <p:spPr>
          <a:xfrm>
            <a:off x="601218" y="7162800"/>
            <a:ext cx="4809895"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1.1 - Une architecture à trois couches</a:t>
            </a:r>
          </a:p>
        </p:txBody>
      </p:sp>
      <p:pic>
        <p:nvPicPr>
          <p:cNvPr id="232" name="OSIMODELET.png" descr="OSIMODELET.png"/>
          <p:cNvPicPr>
            <a:picLocks noChangeAspect="1"/>
          </p:cNvPicPr>
          <p:nvPr/>
        </p:nvPicPr>
        <p:blipFill>
          <a:blip r:embed="rId3"/>
          <a:stretch>
            <a:fillRect/>
          </a:stretch>
        </p:blipFill>
        <p:spPr>
          <a:xfrm>
            <a:off x="7299740" y="209593"/>
            <a:ext cx="1828801" cy="933407"/>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234" name="Rectangle"/>
          <p:cNvSpPr/>
          <p:nvPr/>
        </p:nvSpPr>
        <p:spPr>
          <a:xfrm>
            <a:off x="4958793" y="1435100"/>
            <a:ext cx="5100969" cy="3499702"/>
          </a:xfrm>
          <a:prstGeom prst="rect">
            <a:avLst/>
          </a:prstGeom>
          <a:solidFill>
            <a:srgbClr val="FFFFFF"/>
          </a:solidFill>
          <a:ln w="12700">
            <a:miter lim="400000"/>
          </a:ln>
          <a:effectLst>
            <a:outerShdw blurRad="190500" dist="12700" dir="5400000" rotWithShape="0">
              <a:srgbClr val="000000">
                <a:alpha val="49807"/>
              </a:srgbClr>
            </a:outerShdw>
          </a:effectLst>
        </p:spPr>
        <p:txBody>
          <a:bodyPr lIns="50800" tIns="50800" rIns="50800" bIns="50800" anchor="ct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grpSp>
        <p:nvGrpSpPr>
          <p:cNvPr id="237" name="Grouper"/>
          <p:cNvGrpSpPr/>
          <p:nvPr/>
        </p:nvGrpSpPr>
        <p:grpSpPr>
          <a:xfrm>
            <a:off x="317500" y="1270000"/>
            <a:ext cx="9525000" cy="38100"/>
            <a:chOff x="0" y="0"/>
            <a:chExt cx="9525000" cy="38100"/>
          </a:xfrm>
        </p:grpSpPr>
        <p:sp>
          <p:nvSpPr>
            <p:cNvPr id="235"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36"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38"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a:t>
            </a:fld>
            <a:endParaRPr/>
          </a:p>
        </p:txBody>
      </p:sp>
      <p:sp>
        <p:nvSpPr>
          <p:cNvPr id="239" name="Protocole P(n) d’une couche n…"/>
          <p:cNvSpPr txBox="1">
            <a:spLocks noGrp="1"/>
          </p:cNvSpPr>
          <p:nvPr>
            <p:ph type="body" sz="half" idx="1"/>
          </p:nvPr>
        </p:nvSpPr>
        <p:spPr>
          <a:xfrm>
            <a:off x="304800" y="1460500"/>
            <a:ext cx="4546600" cy="3448901"/>
          </a:xfrm>
          <a:prstGeom prst="rect">
            <a:avLst/>
          </a:prstGeom>
        </p:spPr>
        <p:txBody>
          <a:bodyPr lIns="25400" tIns="25400" rIns="25400" bIns="25400"/>
          <a:lstStyle/>
          <a:p>
            <a:pPr marL="230909" indent="-230909">
              <a:lnSpc>
                <a:spcPct val="100000"/>
              </a:lnSpc>
              <a:spcBef>
                <a:spcPts val="1500"/>
              </a:spcBef>
              <a:buClr>
                <a:srgbClr val="5C86B9"/>
              </a:buClr>
              <a:buSzPct val="50000"/>
              <a:buFont typeface="Zapf Dingbats"/>
              <a:buChar char="✤"/>
              <a:defRPr b="1"/>
            </a:pPr>
            <a:r>
              <a:t>Protocole P(n) d’une couche </a:t>
            </a:r>
            <a:r>
              <a:rPr i="1"/>
              <a:t>n</a:t>
            </a:r>
          </a:p>
          <a:p>
            <a:pPr marL="571500" lvl="1" indent="-254000">
              <a:lnSpc>
                <a:spcPct val="100000"/>
              </a:lnSpc>
              <a:buSzPct val="75000"/>
              <a:buChar char="‣"/>
            </a:pPr>
            <a:r>
              <a:t>Ensemble des </a:t>
            </a:r>
            <a:r>
              <a:rPr b="1"/>
              <a:t>règles et conventions</a:t>
            </a:r>
            <a:r>
              <a:t> utilisées pour le dialogue de la couche </a:t>
            </a:r>
            <a:r>
              <a:rPr b="1"/>
              <a:t>n</a:t>
            </a:r>
          </a:p>
          <a:p>
            <a:pPr marL="230909" indent="-230909">
              <a:lnSpc>
                <a:spcPct val="100000"/>
              </a:lnSpc>
              <a:spcBef>
                <a:spcPts val="1500"/>
              </a:spcBef>
              <a:buClr>
                <a:srgbClr val="5C86B9"/>
              </a:buClr>
              <a:buSzPct val="50000"/>
              <a:buFont typeface="Zapf Dingbats"/>
              <a:buChar char="✤"/>
              <a:defRPr b="1"/>
            </a:pPr>
            <a:r>
              <a:t>Pile de protocoles</a:t>
            </a:r>
          </a:p>
          <a:p>
            <a:pPr marL="508000" indent="-254000">
              <a:lnSpc>
                <a:spcPct val="100000"/>
              </a:lnSpc>
              <a:buSzPct val="75000"/>
              <a:buChar char="‣"/>
            </a:pPr>
            <a:r>
              <a:t>Ensemble des protocoles utilisés par un système, avec 1 protocole par couche</a:t>
            </a:r>
          </a:p>
        </p:txBody>
      </p:sp>
      <p:sp>
        <p:nvSpPr>
          <p:cNvPr id="240" name="2 - Définitions"/>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Définitions</a:t>
            </a:r>
          </a:p>
        </p:txBody>
      </p:sp>
      <p:grpSp>
        <p:nvGrpSpPr>
          <p:cNvPr id="269" name="Grouper"/>
          <p:cNvGrpSpPr/>
          <p:nvPr/>
        </p:nvGrpSpPr>
        <p:grpSpPr>
          <a:xfrm>
            <a:off x="4975621" y="1428749"/>
            <a:ext cx="4935672" cy="3355707"/>
            <a:chOff x="0" y="0"/>
            <a:chExt cx="4935671" cy="3355705"/>
          </a:xfrm>
        </p:grpSpPr>
        <p:sp>
          <p:nvSpPr>
            <p:cNvPr id="241" name="Rectangle"/>
            <p:cNvSpPr/>
            <p:nvPr/>
          </p:nvSpPr>
          <p:spPr>
            <a:xfrm>
              <a:off x="777799" y="1753028"/>
              <a:ext cx="1141706" cy="1043536"/>
            </a:xfrm>
            <a:prstGeom prst="rect">
              <a:avLst/>
            </a:prstGeom>
            <a:solidFill>
              <a:srgbClr val="FFC072">
                <a:alpha val="40000"/>
              </a:srgbClr>
            </a:solidFill>
            <a:ln w="25400" cap="flat">
              <a:solidFill>
                <a:srgbClr val="000000">
                  <a:alpha val="40000"/>
                </a:srgbClr>
              </a:solidFill>
              <a:prstDash val="solid"/>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algn="ctr" defTabSz="457200">
                <a:lnSpc>
                  <a:spcPct val="100000"/>
                </a:lnSpc>
                <a:spcBef>
                  <a:spcPts val="0"/>
                </a:spcBef>
                <a:defRPr sz="1200" i="0" spc="0">
                  <a:solidFill>
                    <a:srgbClr val="FFFFFF"/>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242" name="Ligne"/>
            <p:cNvSpPr/>
            <p:nvPr/>
          </p:nvSpPr>
          <p:spPr>
            <a:xfrm flipV="1">
              <a:off x="777800" y="1273492"/>
              <a:ext cx="1" cy="2002608"/>
            </a:xfrm>
            <a:prstGeom prst="line">
              <a:avLst/>
            </a:prstGeom>
            <a:noFill/>
            <a:ln w="25400" cap="flat">
              <a:solidFill>
                <a:srgbClr val="000000">
                  <a:alpha val="40000"/>
                </a:srgbClr>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243" name="Ligne"/>
            <p:cNvSpPr/>
            <p:nvPr/>
          </p:nvSpPr>
          <p:spPr>
            <a:xfrm flipV="1">
              <a:off x="1931922" y="1273492"/>
              <a:ext cx="1" cy="2002608"/>
            </a:xfrm>
            <a:prstGeom prst="line">
              <a:avLst/>
            </a:prstGeom>
            <a:noFill/>
            <a:ln w="25400" cap="flat">
              <a:solidFill>
                <a:srgbClr val="000000">
                  <a:alpha val="40000"/>
                </a:srgbClr>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244" name="Entité"/>
            <p:cNvSpPr/>
            <p:nvPr/>
          </p:nvSpPr>
          <p:spPr>
            <a:xfrm>
              <a:off x="869321" y="1986265"/>
              <a:ext cx="963555" cy="526087"/>
            </a:xfrm>
            <a:prstGeom prst="roundRect">
              <a:avLst>
                <a:gd name="adj" fmla="val 34467"/>
              </a:avLst>
            </a:prstGeom>
            <a:solidFill>
              <a:srgbClr val="64B3DF"/>
            </a:soli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300" i="0" spc="0">
                  <a:solidFill>
                    <a:srgbClr val="FFFFFF"/>
                  </a:solidFill>
                  <a:effectLst>
                    <a:outerShdw blurRad="25400" dist="23998" dir="2700000" rotWithShape="0">
                      <a:srgbClr val="000000">
                        <a:alpha val="31034"/>
                      </a:srgbClr>
                    </a:outerShdw>
                  </a:effectLst>
                  <a:latin typeface="Helvetica"/>
                  <a:ea typeface="Helvetica"/>
                  <a:cs typeface="Helvetica"/>
                  <a:sym typeface="Helvetica"/>
                </a:defRPr>
              </a:lvl1pPr>
            </a:lstStyle>
            <a:p>
              <a:r>
                <a:t>Entité</a:t>
              </a:r>
            </a:p>
          </p:txBody>
        </p:sp>
        <p:sp>
          <p:nvSpPr>
            <p:cNvPr id="245" name="Couche N"/>
            <p:cNvSpPr txBox="1"/>
            <p:nvPr/>
          </p:nvSpPr>
          <p:spPr>
            <a:xfrm>
              <a:off x="746" y="2031172"/>
              <a:ext cx="759843" cy="48724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200" b="0" i="0" spc="0">
                  <a:solidFill>
                    <a:srgbClr val="000000"/>
                  </a:solidFill>
                  <a:latin typeface="Helvetica"/>
                  <a:ea typeface="Helvetica"/>
                  <a:cs typeface="Helvetica"/>
                  <a:sym typeface="Helvetica"/>
                </a:defRPr>
              </a:lvl1pPr>
            </a:lstStyle>
            <a:p>
              <a:r>
                <a:t>Couche N</a:t>
              </a:r>
            </a:p>
          </p:txBody>
        </p:sp>
        <p:sp>
          <p:nvSpPr>
            <p:cNvPr id="246" name="Couche N-1"/>
            <p:cNvSpPr txBox="1"/>
            <p:nvPr/>
          </p:nvSpPr>
          <p:spPr>
            <a:xfrm>
              <a:off x="946" y="2868457"/>
              <a:ext cx="759443" cy="48724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200" b="0" i="0" spc="0">
                  <a:solidFill>
                    <a:srgbClr val="000000"/>
                  </a:solidFill>
                  <a:latin typeface="Helvetica"/>
                  <a:ea typeface="Helvetica"/>
                  <a:cs typeface="Helvetica"/>
                  <a:sym typeface="Helvetica"/>
                </a:defRPr>
              </a:lvl1pPr>
            </a:lstStyle>
            <a:p>
              <a:r>
                <a:t>Couche N-1</a:t>
              </a:r>
            </a:p>
          </p:txBody>
        </p:sp>
        <p:sp>
          <p:nvSpPr>
            <p:cNvPr id="247" name="Couche N+1"/>
            <p:cNvSpPr txBox="1"/>
            <p:nvPr/>
          </p:nvSpPr>
          <p:spPr>
            <a:xfrm>
              <a:off x="0" y="1228639"/>
              <a:ext cx="761336" cy="48724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200" b="0" i="0" spc="0">
                  <a:solidFill>
                    <a:srgbClr val="000000"/>
                  </a:solidFill>
                  <a:latin typeface="Helvetica"/>
                  <a:ea typeface="Helvetica"/>
                  <a:cs typeface="Helvetica"/>
                  <a:sym typeface="Helvetica"/>
                </a:defRPr>
              </a:lvl1pPr>
            </a:lstStyle>
            <a:p>
              <a:r>
                <a:t>Couche N+1</a:t>
              </a:r>
            </a:p>
          </p:txBody>
        </p:sp>
        <p:sp>
          <p:nvSpPr>
            <p:cNvPr id="248" name="Ligne"/>
            <p:cNvSpPr/>
            <p:nvPr/>
          </p:nvSpPr>
          <p:spPr>
            <a:xfrm>
              <a:off x="1861696" y="2271882"/>
              <a:ext cx="1966925" cy="1"/>
            </a:xfrm>
            <a:prstGeom prst="line">
              <a:avLst/>
            </a:prstGeom>
            <a:noFill/>
            <a:ln w="25400" cap="flat">
              <a:solidFill>
                <a:srgbClr val="367DA2"/>
              </a:solidFill>
              <a:prstDash val="solid"/>
              <a:miter lim="400000"/>
              <a:headEnd type="triangle" w="med" len="med"/>
              <a:tailEnd type="triangle"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249" name="ProtocoleN"/>
            <p:cNvSpPr txBox="1"/>
            <p:nvPr/>
          </p:nvSpPr>
          <p:spPr>
            <a:xfrm>
              <a:off x="2139172" y="1919271"/>
              <a:ext cx="1411972" cy="48724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300" i="0" spc="0">
                  <a:solidFill>
                    <a:srgbClr val="000000"/>
                  </a:solidFill>
                  <a:latin typeface="Helvetica"/>
                  <a:ea typeface="Helvetica"/>
                  <a:cs typeface="Helvetica"/>
                  <a:sym typeface="Helvetica"/>
                </a:defRPr>
              </a:pPr>
              <a:r>
                <a:t>Protocole</a:t>
              </a:r>
              <a:r>
                <a:rPr baseline="-5999"/>
                <a:t>N</a:t>
              </a:r>
            </a:p>
          </p:txBody>
        </p:sp>
        <p:pic>
          <p:nvPicPr>
            <p:cNvPr id="250" name="Ligne Ligne" descr="Ligne Ligne"/>
            <p:cNvPicPr>
              <a:picLocks/>
            </p:cNvPicPr>
            <p:nvPr/>
          </p:nvPicPr>
          <p:blipFill>
            <a:blip r:embed="rId3"/>
            <a:stretch>
              <a:fillRect/>
            </a:stretch>
          </p:blipFill>
          <p:spPr>
            <a:xfrm rot="16200000">
              <a:off x="1194831" y="1847258"/>
              <a:ext cx="317730" cy="50801"/>
            </a:xfrm>
            <a:prstGeom prst="rect">
              <a:avLst/>
            </a:prstGeom>
            <a:effectLst/>
          </p:spPr>
        </p:pic>
        <p:pic>
          <p:nvPicPr>
            <p:cNvPr id="252" name="Ligne Ligne" descr="Ligne Ligne"/>
            <p:cNvPicPr>
              <a:picLocks/>
            </p:cNvPicPr>
            <p:nvPr/>
          </p:nvPicPr>
          <p:blipFill>
            <a:blip r:embed="rId3"/>
            <a:stretch>
              <a:fillRect/>
            </a:stretch>
          </p:blipFill>
          <p:spPr>
            <a:xfrm rot="16200000">
              <a:off x="1185508" y="2653657"/>
              <a:ext cx="317730" cy="50801"/>
            </a:xfrm>
            <a:prstGeom prst="rect">
              <a:avLst/>
            </a:prstGeom>
            <a:effectLst/>
          </p:spPr>
        </p:pic>
        <p:sp>
          <p:nvSpPr>
            <p:cNvPr id="254" name="Cercle"/>
            <p:cNvSpPr/>
            <p:nvPr/>
          </p:nvSpPr>
          <p:spPr>
            <a:xfrm>
              <a:off x="1263841" y="1633221"/>
              <a:ext cx="178377" cy="178377"/>
            </a:xfrm>
            <a:prstGeom prst="ellipse">
              <a:avLst/>
            </a:prstGeom>
            <a:solidFill>
              <a:srgbClr val="EC5B55"/>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algn="ctr" defTabSz="457200">
                <a:lnSpc>
                  <a:spcPct val="100000"/>
                </a:lnSpc>
                <a:spcBef>
                  <a:spcPts val="0"/>
                </a:spcBef>
                <a:defRPr sz="1200" i="0" spc="0">
                  <a:solidFill>
                    <a:srgbClr val="FFFFFF"/>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255" name="Cercle"/>
            <p:cNvSpPr/>
            <p:nvPr/>
          </p:nvSpPr>
          <p:spPr>
            <a:xfrm>
              <a:off x="1261511" y="2705313"/>
              <a:ext cx="178377" cy="178377"/>
            </a:xfrm>
            <a:prstGeom prst="ellipse">
              <a:avLst/>
            </a:prstGeom>
            <a:solidFill>
              <a:srgbClr val="EC5C56"/>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algn="ctr" defTabSz="457200">
                <a:lnSpc>
                  <a:spcPct val="100000"/>
                </a:lnSpc>
                <a:spcBef>
                  <a:spcPts val="0"/>
                </a:spcBef>
                <a:defRPr sz="1200" i="0" spc="0">
                  <a:solidFill>
                    <a:srgbClr val="FFFFFF"/>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grpSp>
          <p:nvGrpSpPr>
            <p:cNvPr id="266" name="Grouper"/>
            <p:cNvGrpSpPr/>
            <p:nvPr/>
          </p:nvGrpSpPr>
          <p:grpSpPr>
            <a:xfrm>
              <a:off x="3770354" y="1273492"/>
              <a:ext cx="1165318" cy="2002608"/>
              <a:chOff x="0" y="0"/>
              <a:chExt cx="1165316" cy="2002607"/>
            </a:xfrm>
          </p:grpSpPr>
          <p:sp>
            <p:nvSpPr>
              <p:cNvPr id="256" name="Rectangle"/>
              <p:cNvSpPr/>
              <p:nvPr/>
            </p:nvSpPr>
            <p:spPr>
              <a:xfrm>
                <a:off x="10137" y="459202"/>
                <a:ext cx="1143986" cy="1045620"/>
              </a:xfrm>
              <a:prstGeom prst="rect">
                <a:avLst/>
              </a:prstGeom>
              <a:solidFill>
                <a:srgbClr val="FFC072">
                  <a:alpha val="40000"/>
                </a:srgbClr>
              </a:solidFill>
              <a:ln w="25400" cap="flat">
                <a:solidFill>
                  <a:srgbClr val="000000">
                    <a:alpha val="40000"/>
                  </a:srgbClr>
                </a:solidFill>
                <a:prstDash val="solid"/>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algn="ctr" defTabSz="457200">
                  <a:lnSpc>
                    <a:spcPct val="100000"/>
                  </a:lnSpc>
                  <a:spcBef>
                    <a:spcPts val="0"/>
                  </a:spcBef>
                  <a:defRPr sz="1200" i="0" spc="0">
                    <a:solidFill>
                      <a:srgbClr val="FFFFFF"/>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257" name="Entité"/>
              <p:cNvSpPr/>
              <p:nvPr/>
            </p:nvSpPr>
            <p:spPr>
              <a:xfrm>
                <a:off x="97589" y="709974"/>
                <a:ext cx="967584" cy="525219"/>
              </a:xfrm>
              <a:prstGeom prst="roundRect">
                <a:avLst>
                  <a:gd name="adj" fmla="val 35734"/>
                </a:avLst>
              </a:prstGeom>
              <a:solidFill>
                <a:srgbClr val="64B3DF"/>
              </a:soli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300" i="0" spc="0">
                    <a:solidFill>
                      <a:srgbClr val="FFFFFF"/>
                    </a:solidFill>
                    <a:effectLst>
                      <a:outerShdw blurRad="25400" dist="23998" dir="2700000" rotWithShape="0">
                        <a:srgbClr val="000000">
                          <a:alpha val="31034"/>
                        </a:srgbClr>
                      </a:outerShdw>
                    </a:effectLst>
                    <a:latin typeface="Helvetica"/>
                    <a:ea typeface="Helvetica"/>
                    <a:cs typeface="Helvetica"/>
                    <a:sym typeface="Helvetica"/>
                  </a:defRPr>
                </a:lvl1pPr>
              </a:lstStyle>
              <a:p>
                <a:r>
                  <a:t>Entité</a:t>
                </a:r>
              </a:p>
            </p:txBody>
          </p:sp>
          <p:sp>
            <p:nvSpPr>
              <p:cNvPr id="258" name="Ligne"/>
              <p:cNvSpPr/>
              <p:nvPr/>
            </p:nvSpPr>
            <p:spPr>
              <a:xfrm flipV="1">
                <a:off x="-1" y="0"/>
                <a:ext cx="2" cy="2002608"/>
              </a:xfrm>
              <a:prstGeom prst="line">
                <a:avLst/>
              </a:prstGeom>
              <a:noFill/>
              <a:ln w="25400" cap="flat">
                <a:solidFill>
                  <a:srgbClr val="000000">
                    <a:alpha val="40000"/>
                  </a:srgbClr>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259" name="Ligne"/>
              <p:cNvSpPr/>
              <p:nvPr/>
            </p:nvSpPr>
            <p:spPr>
              <a:xfrm flipV="1">
                <a:off x="1165316" y="0"/>
                <a:ext cx="1" cy="2002608"/>
              </a:xfrm>
              <a:prstGeom prst="line">
                <a:avLst/>
              </a:prstGeom>
              <a:noFill/>
              <a:ln w="25400" cap="flat">
                <a:solidFill>
                  <a:srgbClr val="000000">
                    <a:alpha val="40000"/>
                  </a:srgbClr>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pic>
            <p:nvPicPr>
              <p:cNvPr id="260" name="Ligne Ligne" descr="Ligne Ligne"/>
              <p:cNvPicPr>
                <a:picLocks/>
              </p:cNvPicPr>
              <p:nvPr/>
            </p:nvPicPr>
            <p:blipFill>
              <a:blip r:embed="rId3"/>
              <a:stretch>
                <a:fillRect/>
              </a:stretch>
            </p:blipFill>
            <p:spPr>
              <a:xfrm rot="16200000">
                <a:off x="400315" y="573766"/>
                <a:ext cx="317730" cy="50801"/>
              </a:xfrm>
              <a:prstGeom prst="rect">
                <a:avLst/>
              </a:prstGeom>
              <a:effectLst/>
            </p:spPr>
          </p:pic>
          <p:pic>
            <p:nvPicPr>
              <p:cNvPr id="262" name="Ligne Ligne" descr="Ligne Ligne"/>
              <p:cNvPicPr>
                <a:picLocks/>
              </p:cNvPicPr>
              <p:nvPr/>
            </p:nvPicPr>
            <p:blipFill>
              <a:blip r:embed="rId3"/>
              <a:stretch>
                <a:fillRect/>
              </a:stretch>
            </p:blipFill>
            <p:spPr>
              <a:xfrm rot="16200000">
                <a:off x="390992" y="1380165"/>
                <a:ext cx="317730" cy="50801"/>
              </a:xfrm>
              <a:prstGeom prst="rect">
                <a:avLst/>
              </a:prstGeom>
              <a:effectLst/>
            </p:spPr>
          </p:pic>
          <p:sp>
            <p:nvSpPr>
              <p:cNvPr id="264" name="Cercle"/>
              <p:cNvSpPr/>
              <p:nvPr/>
            </p:nvSpPr>
            <p:spPr>
              <a:xfrm>
                <a:off x="471656" y="359729"/>
                <a:ext cx="178378" cy="178377"/>
              </a:xfrm>
              <a:prstGeom prst="ellipse">
                <a:avLst/>
              </a:prstGeom>
              <a:solidFill>
                <a:srgbClr val="EC5C56"/>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algn="ctr" defTabSz="457200">
                  <a:lnSpc>
                    <a:spcPct val="100000"/>
                  </a:lnSpc>
                  <a:spcBef>
                    <a:spcPts val="0"/>
                  </a:spcBef>
                  <a:defRPr sz="1200" i="0" spc="0">
                    <a:solidFill>
                      <a:srgbClr val="FFFFFF"/>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265" name="Cercle"/>
              <p:cNvSpPr/>
              <p:nvPr/>
            </p:nvSpPr>
            <p:spPr>
              <a:xfrm>
                <a:off x="469326" y="1431820"/>
                <a:ext cx="178377" cy="178377"/>
              </a:xfrm>
              <a:prstGeom prst="ellipse">
                <a:avLst/>
              </a:prstGeom>
              <a:solidFill>
                <a:srgbClr val="EC5C56"/>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algn="ctr" defTabSz="457200">
                  <a:lnSpc>
                    <a:spcPct val="100000"/>
                  </a:lnSpc>
                  <a:spcBef>
                    <a:spcPts val="0"/>
                  </a:spcBef>
                  <a:defRPr sz="1200" i="0" spc="0">
                    <a:solidFill>
                      <a:srgbClr val="FFFFFF"/>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grpSp>
        <p:pic>
          <p:nvPicPr>
            <p:cNvPr id="267" name="Laptop copie.png" descr="Laptop copie.png"/>
            <p:cNvPicPr>
              <a:picLocks noChangeAspect="1"/>
            </p:cNvPicPr>
            <p:nvPr/>
          </p:nvPicPr>
          <p:blipFill>
            <a:blip r:embed="rId4"/>
            <a:stretch>
              <a:fillRect/>
            </a:stretch>
          </p:blipFill>
          <p:spPr>
            <a:xfrm>
              <a:off x="869321" y="93104"/>
              <a:ext cx="883193" cy="918521"/>
            </a:xfrm>
            <a:prstGeom prst="rect">
              <a:avLst/>
            </a:prstGeom>
            <a:ln w="12700" cap="flat">
              <a:noFill/>
              <a:miter lim="400000"/>
            </a:ln>
            <a:effectLst/>
          </p:spPr>
        </p:pic>
        <p:pic>
          <p:nvPicPr>
            <p:cNvPr id="268" name="Server2.png" descr="Server2.png"/>
            <p:cNvPicPr>
              <a:picLocks noChangeAspect="1"/>
            </p:cNvPicPr>
            <p:nvPr/>
          </p:nvPicPr>
          <p:blipFill>
            <a:blip r:embed="rId5"/>
            <a:stretch>
              <a:fillRect/>
            </a:stretch>
          </p:blipFill>
          <p:spPr>
            <a:xfrm>
              <a:off x="3800648" y="0"/>
              <a:ext cx="1104730" cy="1104729"/>
            </a:xfrm>
            <a:prstGeom prst="rect">
              <a:avLst/>
            </a:prstGeom>
            <a:ln w="12700" cap="flat">
              <a:noFill/>
              <a:miter lim="400000"/>
            </a:ln>
            <a:effectLst/>
          </p:spPr>
        </p:pic>
      </p:grpSp>
      <p:sp>
        <p:nvSpPr>
          <p:cNvPr id="270" name="Service…"/>
          <p:cNvSpPr txBox="1"/>
          <p:nvPr/>
        </p:nvSpPr>
        <p:spPr>
          <a:xfrm>
            <a:off x="311794" y="4595592"/>
            <a:ext cx="9022255" cy="28139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lstStyle/>
          <a:p>
            <a:pPr marL="230909" indent="-230909" defTabSz="457200">
              <a:lnSpc>
                <a:spcPct val="100000"/>
              </a:lnSpc>
              <a:spcBef>
                <a:spcPts val="1500"/>
              </a:spcBef>
              <a:buClr>
                <a:srgbClr val="5C86B9"/>
              </a:buClr>
              <a:buSzPct val="50000"/>
              <a:buFont typeface="Zapf Dingbats"/>
              <a:buChar char="✤"/>
              <a:defRPr sz="2000" i="0" spc="0">
                <a:solidFill>
                  <a:srgbClr val="000000"/>
                </a:solidFill>
                <a:latin typeface="+mn-lt"/>
                <a:ea typeface="+mn-ea"/>
                <a:cs typeface="+mn-cs"/>
                <a:sym typeface="Book Antiqua"/>
              </a:defRPr>
            </a:pPr>
            <a:r>
              <a:t>Service</a:t>
            </a:r>
          </a:p>
          <a:p>
            <a:pPr marL="508000" indent="-254000" defTabSz="457200">
              <a:lnSpc>
                <a:spcPct val="100000"/>
              </a:lnSpc>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Description abstraite de fonctionnalités à l'aide de </a:t>
            </a:r>
            <a:r>
              <a:rPr b="1"/>
              <a:t>primitives de service (</a:t>
            </a:r>
            <a:r>
              <a:t>commandes ou événements)</a:t>
            </a:r>
          </a:p>
          <a:p>
            <a:pPr marL="508000" indent="-254000" defTabSz="457200">
              <a:lnSpc>
                <a:spcPct val="100000"/>
              </a:lnSpc>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Le service d’une couche </a:t>
            </a:r>
            <a:r>
              <a:rPr b="1" i="1"/>
              <a:t>n</a:t>
            </a:r>
            <a:r>
              <a:t> définit l’ensemble des fonctionnalités possédées par la couche </a:t>
            </a:r>
            <a:r>
              <a:rPr b="1" i="1"/>
              <a:t>n</a:t>
            </a:r>
            <a:r>
              <a:t> et fournies aux entités de la couche </a:t>
            </a:r>
            <a:r>
              <a:rPr b="1" i="1"/>
              <a:t>n+1</a:t>
            </a:r>
            <a:r>
              <a:t> à l’interface </a:t>
            </a:r>
            <a:r>
              <a:rPr b="1" i="1"/>
              <a:t>n/n+1</a:t>
            </a:r>
            <a:br/>
            <a:endParaRPr/>
          </a:p>
        </p:txBody>
      </p:sp>
      <p:sp>
        <p:nvSpPr>
          <p:cNvPr id="271" name="Fig 1.2 - ProtocoleN d’une couche N"/>
          <p:cNvSpPr txBox="1"/>
          <p:nvPr/>
        </p:nvSpPr>
        <p:spPr>
          <a:xfrm>
            <a:off x="4965065" y="4951768"/>
            <a:ext cx="4439009"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r>
              <a:t>Fig 1.2 - Protocole</a:t>
            </a:r>
            <a:r>
              <a:rPr baseline="-5999"/>
              <a:t>N</a:t>
            </a:r>
            <a:r>
              <a:t> d’une couche N</a:t>
            </a:r>
          </a:p>
        </p:txBody>
      </p:sp>
      <p:pic>
        <p:nvPicPr>
          <p:cNvPr id="272" name="OSIMODELET.png" descr="OSIMODELET.png"/>
          <p:cNvPicPr>
            <a:picLocks noChangeAspect="1"/>
          </p:cNvPicPr>
          <p:nvPr/>
        </p:nvPicPr>
        <p:blipFill>
          <a:blip r:embed="rId6"/>
          <a:stretch>
            <a:fillRect/>
          </a:stretch>
        </p:blipFill>
        <p:spPr>
          <a:xfrm>
            <a:off x="7299740" y="209593"/>
            <a:ext cx="1828801" cy="933407"/>
          </a:xfrm>
          <a:prstGeom prst="rect">
            <a:avLst/>
          </a:prstGeom>
          <a:ln w="12700">
            <a:miter lim="400000"/>
          </a:ln>
        </p:spPr>
      </p:pic>
      <p:sp>
        <p:nvSpPr>
          <p:cNvPr id="273"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277" name="Rectangle"/>
          <p:cNvSpPr/>
          <p:nvPr/>
        </p:nvSpPr>
        <p:spPr>
          <a:xfrm>
            <a:off x="6873893" y="1435100"/>
            <a:ext cx="3135069" cy="3332094"/>
          </a:xfrm>
          <a:prstGeom prst="rect">
            <a:avLst/>
          </a:prstGeom>
          <a:solidFill>
            <a:srgbClr val="FFFFFF"/>
          </a:solidFill>
          <a:ln w="12700">
            <a:miter lim="400000"/>
          </a:ln>
          <a:effectLst>
            <a:outerShdw blurRad="190500" dist="12700" dir="5400000" rotWithShape="0">
              <a:srgbClr val="000000">
                <a:alpha val="49807"/>
              </a:srgbClr>
            </a:outerShdw>
          </a:effectLst>
        </p:spPr>
        <p:txBody>
          <a:bodyPr lIns="50800" tIns="50800" rIns="50800" bIns="50800" anchor="ct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grpSp>
        <p:nvGrpSpPr>
          <p:cNvPr id="280" name="Grouper"/>
          <p:cNvGrpSpPr/>
          <p:nvPr/>
        </p:nvGrpSpPr>
        <p:grpSpPr>
          <a:xfrm>
            <a:off x="317500" y="1270000"/>
            <a:ext cx="9525000" cy="38100"/>
            <a:chOff x="0" y="0"/>
            <a:chExt cx="9525000" cy="38100"/>
          </a:xfrm>
        </p:grpSpPr>
        <p:sp>
          <p:nvSpPr>
            <p:cNvPr id="278"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79"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81"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a:t>
            </a:fld>
            <a:endParaRPr/>
          </a:p>
        </p:txBody>
      </p:sp>
      <p:sp>
        <p:nvSpPr>
          <p:cNvPr id="282" name="Interface…"/>
          <p:cNvSpPr txBox="1">
            <a:spLocks noGrp="1"/>
          </p:cNvSpPr>
          <p:nvPr>
            <p:ph type="body" sz="half" idx="1"/>
          </p:nvPr>
        </p:nvSpPr>
        <p:spPr>
          <a:xfrm>
            <a:off x="304800" y="1466034"/>
            <a:ext cx="6396239" cy="3978809"/>
          </a:xfrm>
          <a:prstGeom prst="rect">
            <a:avLst/>
          </a:prstGeom>
        </p:spPr>
        <p:txBody>
          <a:bodyPr lIns="25400" tIns="25400" rIns="25400" bIns="25400"/>
          <a:lstStyle/>
          <a:p>
            <a:pPr marL="230909" indent="-230909">
              <a:buClr>
                <a:srgbClr val="5C86B9"/>
              </a:buClr>
              <a:buSzPct val="50000"/>
              <a:buFont typeface="Zapf Dingbats"/>
              <a:buChar char="✤"/>
              <a:defRPr b="1"/>
            </a:pPr>
            <a:r>
              <a:t>Interface</a:t>
            </a:r>
          </a:p>
          <a:p>
            <a:pPr marL="571500" lvl="1" indent="-254000">
              <a:buSzPct val="75000"/>
              <a:buChar char="‣"/>
            </a:pPr>
            <a:r>
              <a:t>Accès à l’ensemble des opérations élémentaires et des services qu’une couche (n) offre à la couche (n+1) supérieure</a:t>
            </a:r>
          </a:p>
          <a:p>
            <a:pPr marL="571500" lvl="1" indent="-254000">
              <a:buSzPct val="75000"/>
              <a:buChar char="‣"/>
            </a:pPr>
            <a:r>
              <a:t>Une interface est le moyen concret d'utiliser un </a:t>
            </a:r>
            <a:r>
              <a:rPr b="1"/>
              <a:t>service</a:t>
            </a:r>
          </a:p>
          <a:p>
            <a:pPr marL="571500" lvl="1" indent="-254000">
              <a:buSzPct val="75000"/>
              <a:buChar char="‣"/>
            </a:pPr>
            <a:endParaRPr b="1"/>
          </a:p>
          <a:p>
            <a:pPr marL="230909" indent="-230909">
              <a:buClr>
                <a:srgbClr val="5C86B9"/>
              </a:buClr>
              <a:buSzPct val="50000"/>
              <a:buFont typeface="Zapf Dingbats"/>
              <a:buChar char="✤"/>
              <a:defRPr b="1"/>
            </a:pPr>
            <a:r>
              <a:t>Encapsulation</a:t>
            </a:r>
          </a:p>
          <a:p>
            <a:pPr marL="571500" lvl="1" indent="-254000">
              <a:buSzPct val="75000"/>
              <a:buChar char="‣"/>
            </a:pPr>
            <a:r>
              <a:t>Technique consistant à ajouter à un bloc de données un en-tête (</a:t>
            </a:r>
            <a:r>
              <a:rPr i="1"/>
              <a:t>header</a:t>
            </a:r>
            <a:r>
              <a:t>), et éventuellement une queue (</a:t>
            </a:r>
            <a:r>
              <a:rPr i="1"/>
              <a:t>trailer</a:t>
            </a:r>
            <a:r>
              <a:t>). L’en-tête contient les informations de contrôle du protocole.</a:t>
            </a:r>
          </a:p>
        </p:txBody>
      </p:sp>
      <p:sp>
        <p:nvSpPr>
          <p:cNvPr id="283" name="2 - Définitions"/>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Définitions</a:t>
            </a:r>
          </a:p>
        </p:txBody>
      </p:sp>
      <p:sp>
        <p:nvSpPr>
          <p:cNvPr id="284" name="Décapsulation…"/>
          <p:cNvSpPr txBox="1"/>
          <p:nvPr/>
        </p:nvSpPr>
        <p:spPr>
          <a:xfrm>
            <a:off x="279400" y="5154543"/>
            <a:ext cx="9601200" cy="14508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lstStyle>
            <a:lvl1pPr marL="230909" indent="-230909" defTabSz="457200">
              <a:spcBef>
                <a:spcPts val="100"/>
              </a:spcBef>
              <a:buClr>
                <a:srgbClr val="5C86B9"/>
              </a:buClr>
              <a:buSzPct val="50000"/>
              <a:buFont typeface="Zapf Dingbats"/>
              <a:buChar char="✤"/>
              <a:defRPr sz="2000" i="0" spc="0">
                <a:solidFill>
                  <a:srgbClr val="000000"/>
                </a:solidFill>
                <a:latin typeface="+mn-lt"/>
                <a:ea typeface="+mn-ea"/>
                <a:cs typeface="+mn-cs"/>
                <a:sym typeface="Book Antiqua"/>
              </a:defRPr>
            </a:lvl1pPr>
            <a:lvl2pPr marL="571500"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lvl2pPr>
          </a:lstStyle>
          <a:p>
            <a:r>
              <a:t>Décapsulation</a:t>
            </a:r>
          </a:p>
          <a:p>
            <a:pPr lvl="1"/>
            <a:r>
              <a:t>Extraction des données utiles à partir de l’unité de données de protocole</a:t>
            </a:r>
          </a:p>
        </p:txBody>
      </p:sp>
      <p:grpSp>
        <p:nvGrpSpPr>
          <p:cNvPr id="302" name="Grouper"/>
          <p:cNvGrpSpPr/>
          <p:nvPr/>
        </p:nvGrpSpPr>
        <p:grpSpPr>
          <a:xfrm>
            <a:off x="6966063" y="1560180"/>
            <a:ext cx="3135068" cy="2732683"/>
            <a:chOff x="0" y="0"/>
            <a:chExt cx="3135067" cy="2732682"/>
          </a:xfrm>
        </p:grpSpPr>
        <p:sp>
          <p:nvSpPr>
            <p:cNvPr id="285" name="Rectangle"/>
            <p:cNvSpPr/>
            <p:nvPr/>
          </p:nvSpPr>
          <p:spPr>
            <a:xfrm>
              <a:off x="847671" y="986032"/>
              <a:ext cx="1244268" cy="1137279"/>
            </a:xfrm>
            <a:prstGeom prst="rect">
              <a:avLst/>
            </a:prstGeom>
            <a:solidFill>
              <a:srgbClr val="FFC072">
                <a:alpha val="40000"/>
              </a:srgbClr>
            </a:solidFill>
            <a:ln w="25400" cap="flat">
              <a:solidFill>
                <a:srgbClr val="000000">
                  <a:alpha val="40000"/>
                </a:srgbClr>
              </a:solidFill>
              <a:prstDash val="solid"/>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algn="ctr" defTabSz="457200">
                <a:lnSpc>
                  <a:spcPct val="100000"/>
                </a:lnSpc>
                <a:spcBef>
                  <a:spcPts val="0"/>
                </a:spcBef>
                <a:defRPr sz="1200" i="0" spc="0">
                  <a:solidFill>
                    <a:srgbClr val="FFFFFF"/>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286" name="Ligne"/>
            <p:cNvSpPr/>
            <p:nvPr/>
          </p:nvSpPr>
          <p:spPr>
            <a:xfrm flipV="1">
              <a:off x="847671" y="463418"/>
              <a:ext cx="1" cy="2182507"/>
            </a:xfrm>
            <a:prstGeom prst="line">
              <a:avLst/>
            </a:prstGeom>
            <a:noFill/>
            <a:ln w="25400" cap="flat">
              <a:solidFill>
                <a:srgbClr val="000000">
                  <a:alpha val="40000"/>
                </a:srgbClr>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287" name="Cercle"/>
            <p:cNvSpPr/>
            <p:nvPr/>
          </p:nvSpPr>
          <p:spPr>
            <a:xfrm>
              <a:off x="1377376" y="855462"/>
              <a:ext cx="194401" cy="194401"/>
            </a:xfrm>
            <a:prstGeom prst="ellipse">
              <a:avLst/>
            </a:prstGeom>
            <a:solidFill>
              <a:srgbClr val="EC5B55"/>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algn="ctr" defTabSz="457200">
                <a:lnSpc>
                  <a:spcPct val="100000"/>
                </a:lnSpc>
                <a:spcBef>
                  <a:spcPts val="0"/>
                </a:spcBef>
                <a:defRPr sz="1200" i="0" spc="0">
                  <a:solidFill>
                    <a:srgbClr val="FFFFFF"/>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288" name="Ligne"/>
            <p:cNvSpPr/>
            <p:nvPr/>
          </p:nvSpPr>
          <p:spPr>
            <a:xfrm flipV="1">
              <a:off x="2105471" y="463418"/>
              <a:ext cx="1" cy="2182507"/>
            </a:xfrm>
            <a:prstGeom prst="line">
              <a:avLst/>
            </a:prstGeom>
            <a:noFill/>
            <a:ln w="25400" cap="flat">
              <a:solidFill>
                <a:srgbClr val="000000">
                  <a:alpha val="40000"/>
                </a:srgbClr>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289" name="Entité"/>
            <p:cNvSpPr/>
            <p:nvPr/>
          </p:nvSpPr>
          <p:spPr>
            <a:xfrm>
              <a:off x="947415" y="1240221"/>
              <a:ext cx="1050113" cy="573346"/>
            </a:xfrm>
            <a:prstGeom prst="roundRect">
              <a:avLst>
                <a:gd name="adj" fmla="val 34467"/>
              </a:avLst>
            </a:prstGeom>
            <a:solidFill>
              <a:srgbClr val="64B3DF"/>
            </a:soli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300" i="0" spc="0">
                  <a:solidFill>
                    <a:srgbClr val="FFFFFF"/>
                  </a:solidFill>
                  <a:effectLst>
                    <a:outerShdw blurRad="25400" dist="23998" dir="2700000" rotWithShape="0">
                      <a:srgbClr val="000000">
                        <a:alpha val="31034"/>
                      </a:srgbClr>
                    </a:outerShdw>
                  </a:effectLst>
                  <a:latin typeface="Helvetica"/>
                  <a:ea typeface="Helvetica"/>
                  <a:cs typeface="Helvetica"/>
                  <a:sym typeface="Helvetica"/>
                </a:defRPr>
              </a:lvl1pPr>
            </a:lstStyle>
            <a:p>
              <a:r>
                <a:t>Entité</a:t>
              </a:r>
            </a:p>
          </p:txBody>
        </p:sp>
        <p:sp>
          <p:nvSpPr>
            <p:cNvPr id="290" name="Couche N"/>
            <p:cNvSpPr txBox="1"/>
            <p:nvPr/>
          </p:nvSpPr>
          <p:spPr>
            <a:xfrm>
              <a:off x="813" y="1289162"/>
              <a:ext cx="828102" cy="53101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200" b="0" i="0" spc="0">
                  <a:solidFill>
                    <a:srgbClr val="000000"/>
                  </a:solidFill>
                  <a:latin typeface="Helvetica"/>
                  <a:ea typeface="Helvetica"/>
                  <a:cs typeface="Helvetica"/>
                  <a:sym typeface="Helvetica"/>
                </a:defRPr>
              </a:lvl1pPr>
            </a:lstStyle>
            <a:p>
              <a:r>
                <a:t>Couche N</a:t>
              </a:r>
            </a:p>
          </p:txBody>
        </p:sp>
        <p:sp>
          <p:nvSpPr>
            <p:cNvPr id="291" name="Couche N-1"/>
            <p:cNvSpPr txBox="1"/>
            <p:nvPr/>
          </p:nvSpPr>
          <p:spPr>
            <a:xfrm>
              <a:off x="1032" y="2201663"/>
              <a:ext cx="827665" cy="53102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200" b="0" i="0" spc="0">
                  <a:solidFill>
                    <a:srgbClr val="000000"/>
                  </a:solidFill>
                  <a:latin typeface="Helvetica"/>
                  <a:ea typeface="Helvetica"/>
                  <a:cs typeface="Helvetica"/>
                  <a:sym typeface="Helvetica"/>
                </a:defRPr>
              </a:lvl1pPr>
            </a:lstStyle>
            <a:p>
              <a:r>
                <a:t>Couche N-1</a:t>
              </a:r>
            </a:p>
          </p:txBody>
        </p:sp>
        <p:sp>
          <p:nvSpPr>
            <p:cNvPr id="292" name="Couche N+1"/>
            <p:cNvSpPr txBox="1"/>
            <p:nvPr/>
          </p:nvSpPr>
          <p:spPr>
            <a:xfrm>
              <a:off x="0" y="414535"/>
              <a:ext cx="829729" cy="53102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200" b="0" i="0" spc="0">
                  <a:solidFill>
                    <a:srgbClr val="000000"/>
                  </a:solidFill>
                  <a:latin typeface="Helvetica"/>
                  <a:ea typeface="Helvetica"/>
                  <a:cs typeface="Helvetica"/>
                  <a:sym typeface="Helvetica"/>
                </a:defRPr>
              </a:lvl1pPr>
            </a:lstStyle>
            <a:p>
              <a:r>
                <a:t>Couche N+1</a:t>
              </a:r>
            </a:p>
          </p:txBody>
        </p:sp>
        <p:pic>
          <p:nvPicPr>
            <p:cNvPr id="293" name="Ligne Ligne" descr="Ligne Ligne"/>
            <p:cNvPicPr>
              <a:picLocks/>
            </p:cNvPicPr>
            <p:nvPr/>
          </p:nvPicPr>
          <p:blipFill>
            <a:blip r:embed="rId3"/>
            <a:stretch>
              <a:fillRect/>
            </a:stretch>
          </p:blipFill>
          <p:spPr>
            <a:xfrm rot="16200000">
              <a:off x="1304447" y="1091008"/>
              <a:ext cx="341709" cy="50801"/>
            </a:xfrm>
            <a:prstGeom prst="rect">
              <a:avLst/>
            </a:prstGeom>
            <a:effectLst/>
          </p:spPr>
        </p:pic>
        <p:pic>
          <p:nvPicPr>
            <p:cNvPr id="295" name="Ligne Ligne" descr="Ligne Ligne"/>
            <p:cNvPicPr>
              <a:picLocks/>
            </p:cNvPicPr>
            <p:nvPr/>
          </p:nvPicPr>
          <p:blipFill>
            <a:blip r:embed="rId3"/>
            <a:stretch>
              <a:fillRect/>
            </a:stretch>
          </p:blipFill>
          <p:spPr>
            <a:xfrm rot="16200000">
              <a:off x="1294287" y="1969848"/>
              <a:ext cx="341709" cy="50801"/>
            </a:xfrm>
            <a:prstGeom prst="rect">
              <a:avLst/>
            </a:prstGeom>
            <a:effectLst/>
          </p:spPr>
        </p:pic>
        <p:sp>
          <p:nvSpPr>
            <p:cNvPr id="297" name="Cercle"/>
            <p:cNvSpPr/>
            <p:nvPr/>
          </p:nvSpPr>
          <p:spPr>
            <a:xfrm>
              <a:off x="1374835" y="2023863"/>
              <a:ext cx="194401" cy="194401"/>
            </a:xfrm>
            <a:prstGeom prst="ellipse">
              <a:avLst/>
            </a:prstGeom>
            <a:solidFill>
              <a:srgbClr val="EC5C56"/>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algn="ctr" defTabSz="457200">
                <a:lnSpc>
                  <a:spcPct val="100000"/>
                </a:lnSpc>
                <a:spcBef>
                  <a:spcPts val="0"/>
                </a:spcBef>
                <a:defRPr sz="1200" i="0" spc="0">
                  <a:solidFill>
                    <a:srgbClr val="FFFFFF"/>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298" name="Ligne"/>
            <p:cNvSpPr/>
            <p:nvPr/>
          </p:nvSpPr>
          <p:spPr>
            <a:xfrm>
              <a:off x="834971" y="2121062"/>
              <a:ext cx="1237694" cy="1"/>
            </a:xfrm>
            <a:prstGeom prst="line">
              <a:avLst/>
            </a:prstGeom>
            <a:noFill/>
            <a:ln w="25400" cap="flat">
              <a:solidFill>
                <a:srgbClr val="EC5D57"/>
              </a:solidFill>
              <a:prstDash val="solid"/>
              <a:miter lim="400000"/>
              <a:headEnd type="arrow" w="med" len="med"/>
              <a:tailEnd type="arrow"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299" name="Ligne"/>
            <p:cNvSpPr/>
            <p:nvPr/>
          </p:nvSpPr>
          <p:spPr>
            <a:xfrm>
              <a:off x="850958" y="998732"/>
              <a:ext cx="1237694" cy="1"/>
            </a:xfrm>
            <a:prstGeom prst="line">
              <a:avLst/>
            </a:prstGeom>
            <a:noFill/>
            <a:ln w="25400" cap="flat">
              <a:solidFill>
                <a:srgbClr val="EC5D57"/>
              </a:solidFill>
              <a:prstDash val="solid"/>
              <a:miter lim="400000"/>
              <a:headEnd type="arrow" w="med" len="med"/>
              <a:tailEnd type="arrow"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300" name="Interface"/>
            <p:cNvSpPr txBox="1"/>
            <p:nvPr/>
          </p:nvSpPr>
          <p:spPr>
            <a:xfrm>
              <a:off x="2072664" y="709202"/>
              <a:ext cx="1062404" cy="53102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300" i="0" spc="0">
                  <a:solidFill>
                    <a:srgbClr val="CF232B"/>
                  </a:solidFill>
                  <a:latin typeface="Helvetica"/>
                  <a:ea typeface="Helvetica"/>
                  <a:cs typeface="Helvetica"/>
                  <a:sym typeface="Helvetica"/>
                </a:defRPr>
              </a:lvl1pPr>
            </a:lstStyle>
            <a:p>
              <a:r>
                <a:t>Interface</a:t>
              </a:r>
            </a:p>
          </p:txBody>
        </p:sp>
        <p:sp>
          <p:nvSpPr>
            <p:cNvPr id="301" name="SAP (N+1)/N"/>
            <p:cNvSpPr/>
            <p:nvPr/>
          </p:nvSpPr>
          <p:spPr>
            <a:xfrm>
              <a:off x="1265420" y="0"/>
              <a:ext cx="807100" cy="614661"/>
            </a:xfrm>
            <a:prstGeom prst="wedgeEllipseCallout">
              <a:avLst>
                <a:gd name="adj1" fmla="val -20379"/>
                <a:gd name="adj2" fmla="val 84859"/>
              </a:avLst>
            </a:prstGeom>
            <a:solidFill>
              <a:srgbClr val="FFFFFF"/>
            </a:solidFill>
            <a:ln w="12700" cap="flat">
              <a:noFill/>
              <a:miter lim="400000"/>
            </a:ln>
            <a:effectLst>
              <a:outerShdw blurRad="508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000" i="0" spc="0">
                  <a:solidFill>
                    <a:srgbClr val="CF232B"/>
                  </a:solidFill>
                  <a:latin typeface="Helvetica"/>
                  <a:ea typeface="Helvetica"/>
                  <a:cs typeface="Helvetica"/>
                  <a:sym typeface="Helvetica"/>
                </a:defRPr>
              </a:pPr>
              <a:r>
                <a:t>SAP</a:t>
              </a:r>
              <a:br/>
              <a:r>
                <a:t>(N+1)/N</a:t>
              </a:r>
            </a:p>
          </p:txBody>
        </p:sp>
      </p:grpSp>
      <p:sp>
        <p:nvSpPr>
          <p:cNvPr id="303" name="Fig 1.3 - Interfaces entre couches"/>
          <p:cNvSpPr txBox="1"/>
          <p:nvPr/>
        </p:nvSpPr>
        <p:spPr>
          <a:xfrm>
            <a:off x="6358612" y="4841310"/>
            <a:ext cx="4165631"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1.3 - Interfaces entre couches</a:t>
            </a:r>
          </a:p>
        </p:txBody>
      </p:sp>
      <p:pic>
        <p:nvPicPr>
          <p:cNvPr id="304" name="OSIMODELET.png" descr="OSIMODELET.png"/>
          <p:cNvPicPr>
            <a:picLocks noChangeAspect="1"/>
          </p:cNvPicPr>
          <p:nvPr/>
        </p:nvPicPr>
        <p:blipFill>
          <a:blip r:embed="rId4"/>
          <a:stretch>
            <a:fillRect/>
          </a:stretch>
        </p:blipFill>
        <p:spPr>
          <a:xfrm>
            <a:off x="7299740" y="209593"/>
            <a:ext cx="1828801" cy="933407"/>
          </a:xfrm>
          <a:prstGeom prst="rect">
            <a:avLst/>
          </a:prstGeom>
          <a:ln w="12700">
            <a:miter lim="400000"/>
          </a:ln>
        </p:spPr>
      </p:pic>
      <p:sp>
        <p:nvSpPr>
          <p:cNvPr id="305"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309" name="Architecture de communication en couches                 Ch.1"/>
          <p:cNvSpPr txBox="1">
            <a:spLocks noGrp="1"/>
          </p:cNvSpPr>
          <p:nvPr>
            <p:ph type="title"/>
          </p:nvPr>
        </p:nvSpPr>
        <p:spPr>
          <a:xfrm>
            <a:off x="279400" y="139700"/>
            <a:ext cx="9601200" cy="571500"/>
          </a:xfrm>
          <a:prstGeom prst="rect">
            <a:avLst/>
          </a:prstGeom>
        </p:spPr>
        <p:txBody>
          <a:bodyPr lIns="50800" tIns="50800" rIns="50800" bIns="50800"/>
          <a:lstStyle/>
          <a:p>
            <a:pPr>
              <a:defRPr sz="3300" spc="-131"/>
            </a:pPr>
            <a:r>
              <a:t>Architecture de communication en couches</a:t>
            </a:r>
            <a:r>
              <a:rPr sz="2200" spc="-87">
                <a:latin typeface="Consolas"/>
                <a:ea typeface="Consolas"/>
                <a:cs typeface="Consolas"/>
                <a:sym typeface="Consolas"/>
              </a:rPr>
              <a:t>                 Ch.1</a:t>
            </a:r>
          </a:p>
        </p:txBody>
      </p:sp>
      <p:sp>
        <p:nvSpPr>
          <p:cNvPr id="310" name="Rectangle"/>
          <p:cNvSpPr/>
          <p:nvPr/>
        </p:nvSpPr>
        <p:spPr>
          <a:xfrm>
            <a:off x="541338" y="1462696"/>
            <a:ext cx="8908425" cy="5358333"/>
          </a:xfrm>
          <a:prstGeom prst="rect">
            <a:avLst/>
          </a:prstGeom>
          <a:solidFill>
            <a:srgbClr val="FFFFFF"/>
          </a:solidFill>
          <a:ln w="12700">
            <a:solidFill>
              <a:srgbClr val="C0C0C0"/>
            </a:solidFill>
            <a:miter lim="400000"/>
          </a:ln>
          <a:effectLst>
            <a:outerShdw blurRad="127000" dist="50800" dir="2700000" rotWithShape="0">
              <a:srgbClr val="000000">
                <a:alpha val="75000"/>
              </a:srgbClr>
            </a:outerShdw>
          </a:effectLst>
        </p:spPr>
        <p:txBody>
          <a:bodyPr lIns="0" tIns="0" rIns="0" bIns="0"/>
          <a:lstStyle/>
          <a:p>
            <a:pPr defTabSz="450000">
              <a:lnSpc>
                <a:spcPct val="100000"/>
              </a:lnSpc>
              <a:spcBef>
                <a:spcPts val="0"/>
              </a:spcBef>
              <a:defRPr sz="1200" i="0" spc="0">
                <a:solidFill>
                  <a:srgbClr val="000000"/>
                </a:solidFill>
                <a:latin typeface="Helvetica"/>
                <a:ea typeface="Helvetica"/>
                <a:cs typeface="Helvetica"/>
                <a:sym typeface="Helvetica"/>
              </a:defRPr>
            </a:pPr>
            <a:endParaRPr/>
          </a:p>
        </p:txBody>
      </p:sp>
      <p:grpSp>
        <p:nvGrpSpPr>
          <p:cNvPr id="313" name="Grouper"/>
          <p:cNvGrpSpPr/>
          <p:nvPr/>
        </p:nvGrpSpPr>
        <p:grpSpPr>
          <a:xfrm>
            <a:off x="317500" y="1270000"/>
            <a:ext cx="9525000" cy="38100"/>
            <a:chOff x="0" y="0"/>
            <a:chExt cx="9525000" cy="38100"/>
          </a:xfrm>
        </p:grpSpPr>
        <p:sp>
          <p:nvSpPr>
            <p:cNvPr id="311"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312"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314"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8</a:t>
            </a:fld>
            <a:endParaRPr/>
          </a:p>
        </p:txBody>
      </p:sp>
      <p:sp>
        <p:nvSpPr>
          <p:cNvPr id="315" name="Modifier : 2 clics"/>
          <p:cNvSpPr txBox="1">
            <a:spLocks noGrp="1"/>
          </p:cNvSpPr>
          <p:nvPr>
            <p:ph type="body" idx="1"/>
          </p:nvPr>
        </p:nvSpPr>
        <p:spPr>
          <a:xfrm>
            <a:off x="304800" y="1466034"/>
            <a:ext cx="9601200" cy="5582466"/>
          </a:xfrm>
          <a:prstGeom prst="rect">
            <a:avLst/>
          </a:prstGeom>
        </p:spPr>
        <p:txBody>
          <a:bodyPr lIns="25400" tIns="25400" rIns="25400" bIns="25400"/>
          <a:lstStyle>
            <a:lvl1pPr>
              <a:lnSpc>
                <a:spcPct val="100000"/>
              </a:lnSpc>
              <a:spcBef>
                <a:spcPts val="800"/>
              </a:spcBef>
              <a:buClrTx/>
              <a:buFontTx/>
              <a:defRPr sz="1800">
                <a:solidFill>
                  <a:srgbClr val="5C86B9"/>
                </a:solidFill>
              </a:defRPr>
            </a:lvl1pPr>
          </a:lstStyle>
          <a:p>
            <a:r>
              <a:t> </a:t>
            </a:r>
          </a:p>
        </p:txBody>
      </p:sp>
      <p:sp>
        <p:nvSpPr>
          <p:cNvPr id="316" name="2 - Définitions"/>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Définitions</a:t>
            </a:r>
          </a:p>
        </p:txBody>
      </p:sp>
      <p:pic>
        <p:nvPicPr>
          <p:cNvPr id="317" name="OSIMODELET.png" descr="OSIMODELET.png"/>
          <p:cNvPicPr>
            <a:picLocks noChangeAspect="1"/>
          </p:cNvPicPr>
          <p:nvPr/>
        </p:nvPicPr>
        <p:blipFill>
          <a:blip r:embed="rId3"/>
          <a:stretch>
            <a:fillRect/>
          </a:stretch>
        </p:blipFill>
        <p:spPr>
          <a:xfrm>
            <a:off x="7278123" y="215830"/>
            <a:ext cx="1828801" cy="933407"/>
          </a:xfrm>
          <a:prstGeom prst="rect">
            <a:avLst/>
          </a:prstGeom>
          <a:ln w="12700">
            <a:miter lim="400000"/>
          </a:ln>
        </p:spPr>
      </p:pic>
      <p:sp>
        <p:nvSpPr>
          <p:cNvPr id="318" name="Fig 1.4 - Couches, services et protocoles"/>
          <p:cNvSpPr txBox="1"/>
          <p:nvPr/>
        </p:nvSpPr>
        <p:spPr>
          <a:xfrm>
            <a:off x="601218" y="6948141"/>
            <a:ext cx="4972564"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1.4 - Couches, services et protocoles</a:t>
            </a:r>
          </a:p>
        </p:txBody>
      </p:sp>
      <p:grpSp>
        <p:nvGrpSpPr>
          <p:cNvPr id="351" name="Grouper"/>
          <p:cNvGrpSpPr/>
          <p:nvPr/>
        </p:nvGrpSpPr>
        <p:grpSpPr>
          <a:xfrm>
            <a:off x="677550" y="1604593"/>
            <a:ext cx="8636001" cy="5074539"/>
            <a:chOff x="0" y="0"/>
            <a:chExt cx="8636000" cy="5074537"/>
          </a:xfrm>
        </p:grpSpPr>
        <p:sp>
          <p:nvSpPr>
            <p:cNvPr id="319" name="Rectangle"/>
            <p:cNvSpPr/>
            <p:nvPr/>
          </p:nvSpPr>
          <p:spPr>
            <a:xfrm>
              <a:off x="6814348" y="28736"/>
              <a:ext cx="1577623" cy="1681425"/>
            </a:xfrm>
            <a:prstGeom prst="rect">
              <a:avLst/>
            </a:prstGeom>
            <a:solidFill>
              <a:srgbClr val="C8D4EF"/>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defTabSz="457200">
                <a:lnSpc>
                  <a:spcPct val="100000"/>
                </a:lnSpc>
                <a:spcBef>
                  <a:spcPts val="0"/>
                </a:spcBef>
                <a:defRPr sz="1100" b="0" i="0" spc="0">
                  <a:solidFill>
                    <a:srgbClr val="000000"/>
                  </a:solidFill>
                  <a:latin typeface="Helvetica"/>
                  <a:ea typeface="Helvetica"/>
                  <a:cs typeface="Helvetica"/>
                  <a:sym typeface="Helvetica"/>
                </a:defRPr>
              </a:pPr>
              <a:endParaRPr/>
            </a:p>
          </p:txBody>
        </p:sp>
        <p:sp>
          <p:nvSpPr>
            <p:cNvPr id="320" name="Rectangle"/>
            <p:cNvSpPr/>
            <p:nvPr/>
          </p:nvSpPr>
          <p:spPr>
            <a:xfrm>
              <a:off x="1668907" y="0"/>
              <a:ext cx="3226549" cy="1681424"/>
            </a:xfrm>
            <a:prstGeom prst="rect">
              <a:avLst/>
            </a:prstGeom>
            <a:solidFill>
              <a:srgbClr val="C8D4EF"/>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defTabSz="457200">
                <a:lnSpc>
                  <a:spcPct val="100000"/>
                </a:lnSpc>
                <a:spcBef>
                  <a:spcPts val="0"/>
                </a:spcBef>
                <a:defRPr sz="1100" b="0" i="0" spc="0">
                  <a:solidFill>
                    <a:srgbClr val="000000"/>
                  </a:solidFill>
                  <a:latin typeface="Helvetica"/>
                  <a:ea typeface="Helvetica"/>
                  <a:cs typeface="Helvetica"/>
                  <a:sym typeface="Helvetica"/>
                </a:defRPr>
              </a:pPr>
              <a:endParaRPr/>
            </a:p>
          </p:txBody>
        </p:sp>
        <p:sp>
          <p:nvSpPr>
            <p:cNvPr id="321" name="Rectangle"/>
            <p:cNvSpPr/>
            <p:nvPr/>
          </p:nvSpPr>
          <p:spPr>
            <a:xfrm>
              <a:off x="1668907" y="1696556"/>
              <a:ext cx="3226549" cy="1681425"/>
            </a:xfrm>
            <a:prstGeom prst="rect">
              <a:avLst/>
            </a:prstGeom>
            <a:solidFill>
              <a:srgbClr val="BBD2DF"/>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algn="ctr" defTabSz="457200">
                <a:lnSpc>
                  <a:spcPct val="100000"/>
                </a:lnSpc>
                <a:spcBef>
                  <a:spcPts val="0"/>
                </a:spcBef>
                <a:defRPr sz="1200" i="0" spc="0">
                  <a:solidFill>
                    <a:srgbClr val="FFFFFF"/>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322" name="Rectangle"/>
            <p:cNvSpPr/>
            <p:nvPr/>
          </p:nvSpPr>
          <p:spPr>
            <a:xfrm>
              <a:off x="1668907" y="3393113"/>
              <a:ext cx="3226549" cy="1681425"/>
            </a:xfrm>
            <a:prstGeom prst="rect">
              <a:avLst/>
            </a:prstGeom>
            <a:solidFill>
              <a:srgbClr val="ABC6CC"/>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algn="ctr" defTabSz="457200">
                <a:lnSpc>
                  <a:spcPct val="100000"/>
                </a:lnSpc>
                <a:spcBef>
                  <a:spcPts val="0"/>
                </a:spcBef>
                <a:defRPr sz="1200" i="0" spc="0">
                  <a:solidFill>
                    <a:srgbClr val="FFFFFF"/>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323" name="Couche n+1"/>
            <p:cNvSpPr txBox="1"/>
            <p:nvPr/>
          </p:nvSpPr>
          <p:spPr>
            <a:xfrm>
              <a:off x="1677314" y="0"/>
              <a:ext cx="1806270" cy="5517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Autofit/>
            </a:bodyPr>
            <a:lstStyle>
              <a:lvl1pPr defTabSz="457200">
                <a:lnSpc>
                  <a:spcPct val="100000"/>
                </a:lnSpc>
                <a:spcBef>
                  <a:spcPts val="0"/>
                </a:spcBef>
                <a:defRPr sz="1200" spc="0">
                  <a:solidFill>
                    <a:srgbClr val="000000"/>
                  </a:solidFill>
                  <a:latin typeface="Helvetica"/>
                  <a:ea typeface="Helvetica"/>
                  <a:cs typeface="Helvetica"/>
                  <a:sym typeface="Helvetica"/>
                </a:defRPr>
              </a:lvl1pPr>
            </a:lstStyle>
            <a:p>
              <a:r>
                <a:t>Couche n+1</a:t>
              </a:r>
            </a:p>
          </p:txBody>
        </p:sp>
        <p:sp>
          <p:nvSpPr>
            <p:cNvPr id="324" name="Couche n"/>
            <p:cNvSpPr txBox="1"/>
            <p:nvPr/>
          </p:nvSpPr>
          <p:spPr>
            <a:xfrm>
              <a:off x="1677314" y="2841344"/>
              <a:ext cx="1806270" cy="5517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Autofit/>
            </a:bodyPr>
            <a:lstStyle>
              <a:lvl1pPr defTabSz="457200">
                <a:lnSpc>
                  <a:spcPct val="100000"/>
                </a:lnSpc>
                <a:spcBef>
                  <a:spcPts val="0"/>
                </a:spcBef>
                <a:defRPr sz="1200" spc="0">
                  <a:solidFill>
                    <a:srgbClr val="000000"/>
                  </a:solidFill>
                  <a:latin typeface="Helvetica"/>
                  <a:ea typeface="Helvetica"/>
                  <a:cs typeface="Helvetica"/>
                  <a:sym typeface="Helvetica"/>
                </a:defRPr>
              </a:lvl1pPr>
            </a:lstStyle>
            <a:p>
              <a:r>
                <a:t>Couche n</a:t>
              </a:r>
            </a:p>
          </p:txBody>
        </p:sp>
        <p:sp>
          <p:nvSpPr>
            <p:cNvPr id="325" name="Couche n-1"/>
            <p:cNvSpPr txBox="1"/>
            <p:nvPr/>
          </p:nvSpPr>
          <p:spPr>
            <a:xfrm>
              <a:off x="1677314" y="4522767"/>
              <a:ext cx="1806270" cy="55177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Autofit/>
            </a:bodyPr>
            <a:lstStyle>
              <a:lvl1pPr defTabSz="457200">
                <a:lnSpc>
                  <a:spcPct val="100000"/>
                </a:lnSpc>
                <a:spcBef>
                  <a:spcPts val="0"/>
                </a:spcBef>
                <a:defRPr sz="1200" spc="0">
                  <a:solidFill>
                    <a:srgbClr val="000000"/>
                  </a:solidFill>
                  <a:latin typeface="Helvetica"/>
                  <a:ea typeface="Helvetica"/>
                  <a:cs typeface="Helvetica"/>
                  <a:sym typeface="Helvetica"/>
                </a:defRPr>
              </a:lvl1pPr>
            </a:lstStyle>
            <a:p>
              <a:r>
                <a:t>Couche n-1</a:t>
              </a:r>
            </a:p>
          </p:txBody>
        </p:sp>
        <p:pic>
          <p:nvPicPr>
            <p:cNvPr id="326" name="Entité n Entité n" descr="Entité n Entité n"/>
            <p:cNvPicPr>
              <a:picLocks/>
            </p:cNvPicPr>
            <p:nvPr/>
          </p:nvPicPr>
          <p:blipFill>
            <a:blip r:embed="rId4"/>
            <a:stretch>
              <a:fillRect/>
            </a:stretch>
          </p:blipFill>
          <p:spPr>
            <a:xfrm>
              <a:off x="1985424" y="2088270"/>
              <a:ext cx="1865320" cy="647811"/>
            </a:xfrm>
            <a:prstGeom prst="rect">
              <a:avLst/>
            </a:prstGeom>
            <a:effectLst>
              <a:outerShdw blurRad="38100" dist="25400" dir="5400000" rotWithShape="0">
                <a:srgbClr val="000000">
                  <a:alpha val="50000"/>
                </a:srgbClr>
              </a:outerShdw>
            </a:effectLst>
          </p:spPr>
        </p:pic>
        <p:sp>
          <p:nvSpPr>
            <p:cNvPr id="327" name="Ligne"/>
            <p:cNvSpPr/>
            <p:nvPr/>
          </p:nvSpPr>
          <p:spPr>
            <a:xfrm flipH="1">
              <a:off x="966176" y="2889281"/>
              <a:ext cx="1" cy="501484"/>
            </a:xfrm>
            <a:prstGeom prst="line">
              <a:avLst/>
            </a:prstGeom>
            <a:noFill/>
            <a:ln w="25400" cap="flat">
              <a:solidFill>
                <a:srgbClr val="578726"/>
              </a:solidFill>
              <a:prstDash val="sysDot"/>
              <a:miter lim="400000"/>
              <a:headEnd type="triangle"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328" name="Primitive de service n"/>
            <p:cNvSpPr txBox="1"/>
            <p:nvPr/>
          </p:nvSpPr>
          <p:spPr>
            <a:xfrm>
              <a:off x="2901094" y="1154921"/>
              <a:ext cx="2458873" cy="5517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Autofit/>
            </a:bodyPr>
            <a:lstStyle>
              <a:lvl1pPr defTabSz="457200">
                <a:lnSpc>
                  <a:spcPct val="100000"/>
                </a:lnSpc>
                <a:spcBef>
                  <a:spcPts val="0"/>
                </a:spcBef>
                <a:defRPr sz="1100" i="0" spc="0">
                  <a:solidFill>
                    <a:srgbClr val="578726"/>
                  </a:solidFill>
                  <a:latin typeface="Helvetica"/>
                  <a:ea typeface="Helvetica"/>
                  <a:cs typeface="Helvetica"/>
                  <a:sym typeface="Helvetica"/>
                </a:defRPr>
              </a:lvl1pPr>
            </a:lstStyle>
            <a:p>
              <a:r>
                <a:t>Primitive de service n</a:t>
              </a:r>
            </a:p>
          </p:txBody>
        </p:sp>
        <p:sp>
          <p:nvSpPr>
            <p:cNvPr id="329" name="Primitive de service n-1"/>
            <p:cNvSpPr txBox="1"/>
            <p:nvPr/>
          </p:nvSpPr>
          <p:spPr>
            <a:xfrm>
              <a:off x="2894106" y="2928598"/>
              <a:ext cx="2458874" cy="55177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Autofit/>
            </a:bodyPr>
            <a:lstStyle>
              <a:lvl1pPr defTabSz="457200">
                <a:lnSpc>
                  <a:spcPct val="100000"/>
                </a:lnSpc>
                <a:spcBef>
                  <a:spcPts val="0"/>
                </a:spcBef>
                <a:defRPr sz="1100" i="0" spc="0">
                  <a:solidFill>
                    <a:srgbClr val="578726"/>
                  </a:solidFill>
                  <a:latin typeface="Helvetica"/>
                  <a:ea typeface="Helvetica"/>
                  <a:cs typeface="Helvetica"/>
                  <a:sym typeface="Helvetica"/>
                </a:defRPr>
              </a:lvl1pPr>
            </a:lstStyle>
            <a:p>
              <a:r>
                <a:t>Primitive de service n-1</a:t>
              </a:r>
            </a:p>
          </p:txBody>
        </p:sp>
        <p:sp>
          <p:nvSpPr>
            <p:cNvPr id="330" name="Ligne"/>
            <p:cNvSpPr/>
            <p:nvPr/>
          </p:nvSpPr>
          <p:spPr>
            <a:xfrm flipH="1">
              <a:off x="2901691" y="2719385"/>
              <a:ext cx="1" cy="1145680"/>
            </a:xfrm>
            <a:prstGeom prst="line">
              <a:avLst/>
            </a:prstGeom>
            <a:noFill/>
            <a:ln w="38100" cap="flat">
              <a:solidFill>
                <a:srgbClr val="578726"/>
              </a:solidFill>
              <a:prstDash val="sysDot"/>
              <a:miter lim="400000"/>
              <a:headEnd type="triangle" w="med" len="med"/>
              <a:tailEnd type="triangle"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331" name="Ovale"/>
            <p:cNvSpPr/>
            <p:nvPr/>
          </p:nvSpPr>
          <p:spPr>
            <a:xfrm>
              <a:off x="194455" y="3333088"/>
              <a:ext cx="1457638" cy="526955"/>
            </a:xfrm>
            <a:prstGeom prst="ellipse">
              <a:avLst/>
            </a:prstGeom>
            <a:solidFill>
              <a:srgbClr val="9CE159"/>
            </a:solidFill>
            <a:ln w="25400" cap="flat">
              <a:solidFill>
                <a:srgbClr val="578726"/>
              </a:solidFill>
              <a:prstDash val="solid"/>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defTabSz="457200">
                <a:lnSpc>
                  <a:spcPct val="100000"/>
                </a:lnSpc>
                <a:spcBef>
                  <a:spcPts val="0"/>
                </a:spcBef>
                <a:defRPr sz="1100" b="0" i="0" spc="0">
                  <a:solidFill>
                    <a:srgbClr val="000000"/>
                  </a:solidFill>
                  <a:latin typeface="Arial Narrow"/>
                  <a:ea typeface="Arial Narrow"/>
                  <a:cs typeface="Arial Narrow"/>
                  <a:sym typeface="Arial Narrow"/>
                </a:defRPr>
              </a:pPr>
              <a:endParaRPr/>
            </a:p>
          </p:txBody>
        </p:sp>
        <p:sp>
          <p:nvSpPr>
            <p:cNvPr id="332" name="Service n-1"/>
            <p:cNvSpPr txBox="1"/>
            <p:nvPr/>
          </p:nvSpPr>
          <p:spPr>
            <a:xfrm>
              <a:off x="409809" y="3316274"/>
              <a:ext cx="1046425" cy="55177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100" i="0" spc="0">
                  <a:solidFill>
                    <a:srgbClr val="000000"/>
                  </a:solidFill>
                  <a:latin typeface="Arial Narrow"/>
                  <a:ea typeface="Arial Narrow"/>
                  <a:cs typeface="Arial Narrow"/>
                  <a:sym typeface="Arial Narrow"/>
                </a:defRPr>
              </a:lvl1pPr>
            </a:lstStyle>
            <a:p>
              <a:r>
                <a:t>Service n-1</a:t>
              </a:r>
            </a:p>
          </p:txBody>
        </p:sp>
        <p:sp>
          <p:nvSpPr>
            <p:cNvPr id="333" name="Ovale"/>
            <p:cNvSpPr/>
            <p:nvPr/>
          </p:nvSpPr>
          <p:spPr>
            <a:xfrm>
              <a:off x="204202" y="1596124"/>
              <a:ext cx="1457638" cy="526955"/>
            </a:xfrm>
            <a:prstGeom prst="ellipse">
              <a:avLst/>
            </a:prstGeom>
            <a:solidFill>
              <a:srgbClr val="9CE159"/>
            </a:solidFill>
            <a:ln w="25400" cap="flat">
              <a:solidFill>
                <a:srgbClr val="578726"/>
              </a:solidFill>
              <a:prstDash val="solid"/>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defTabSz="457200">
                <a:lnSpc>
                  <a:spcPct val="100000"/>
                </a:lnSpc>
                <a:spcBef>
                  <a:spcPts val="0"/>
                </a:spcBef>
                <a:defRPr sz="1100" b="0" i="0" spc="0">
                  <a:solidFill>
                    <a:srgbClr val="000000"/>
                  </a:solidFill>
                  <a:latin typeface="Arial Narrow"/>
                  <a:ea typeface="Arial Narrow"/>
                  <a:cs typeface="Arial Narrow"/>
                  <a:sym typeface="Arial Narrow"/>
                </a:defRPr>
              </a:pPr>
              <a:endParaRPr/>
            </a:p>
          </p:txBody>
        </p:sp>
        <p:sp>
          <p:nvSpPr>
            <p:cNvPr id="334" name="Service n"/>
            <p:cNvSpPr txBox="1"/>
            <p:nvPr/>
          </p:nvSpPr>
          <p:spPr>
            <a:xfrm>
              <a:off x="456416" y="1612939"/>
              <a:ext cx="1046425" cy="5517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100" i="0" spc="0">
                  <a:solidFill>
                    <a:srgbClr val="000000"/>
                  </a:solidFill>
                  <a:latin typeface="Arial Narrow"/>
                  <a:ea typeface="Arial Narrow"/>
                  <a:cs typeface="Arial Narrow"/>
                  <a:sym typeface="Arial Narrow"/>
                </a:defRPr>
              </a:lvl1pPr>
            </a:lstStyle>
            <a:p>
              <a:r>
                <a:t>Service n</a:t>
              </a:r>
            </a:p>
          </p:txBody>
        </p:sp>
        <p:sp>
          <p:nvSpPr>
            <p:cNvPr id="335" name="Utilisé par la…"/>
            <p:cNvSpPr txBox="1"/>
            <p:nvPr/>
          </p:nvSpPr>
          <p:spPr>
            <a:xfrm>
              <a:off x="28479" y="2644335"/>
              <a:ext cx="1806270" cy="5517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Autofit/>
            </a:bodyPr>
            <a:lstStyle/>
            <a:p>
              <a:pPr defTabSz="457200">
                <a:lnSpc>
                  <a:spcPct val="100000"/>
                </a:lnSpc>
                <a:spcBef>
                  <a:spcPts val="0"/>
                </a:spcBef>
                <a:defRPr sz="1100" b="0" i="0" spc="0">
                  <a:solidFill>
                    <a:srgbClr val="000000"/>
                  </a:solidFill>
                  <a:latin typeface="Helvetica"/>
                  <a:ea typeface="Helvetica"/>
                  <a:cs typeface="Helvetica"/>
                  <a:sym typeface="Helvetica"/>
                </a:defRPr>
              </a:pPr>
              <a:r>
                <a:t>Utilisé par la </a:t>
              </a:r>
            </a:p>
            <a:p>
              <a:pPr defTabSz="457200">
                <a:lnSpc>
                  <a:spcPct val="100000"/>
                </a:lnSpc>
                <a:spcBef>
                  <a:spcPts val="0"/>
                </a:spcBef>
                <a:defRPr sz="1100" b="0" i="0" spc="0">
                  <a:solidFill>
                    <a:srgbClr val="000000"/>
                  </a:solidFill>
                  <a:latin typeface="Helvetica"/>
                  <a:ea typeface="Helvetica"/>
                  <a:cs typeface="Helvetica"/>
                  <a:sym typeface="Helvetica"/>
                </a:defRPr>
              </a:pPr>
              <a:r>
                <a:t>couche n</a:t>
              </a:r>
            </a:p>
          </p:txBody>
        </p:sp>
        <p:sp>
          <p:nvSpPr>
            <p:cNvPr id="336" name="Fourni par…"/>
            <p:cNvSpPr txBox="1"/>
            <p:nvPr/>
          </p:nvSpPr>
          <p:spPr>
            <a:xfrm>
              <a:off x="0" y="4124515"/>
              <a:ext cx="1806270" cy="66725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Autofit/>
            </a:bodyPr>
            <a:lstStyle/>
            <a:p>
              <a:pPr defTabSz="457200">
                <a:lnSpc>
                  <a:spcPct val="100000"/>
                </a:lnSpc>
                <a:spcBef>
                  <a:spcPts val="0"/>
                </a:spcBef>
                <a:defRPr sz="1100" b="0" i="0" spc="0">
                  <a:solidFill>
                    <a:srgbClr val="000000"/>
                  </a:solidFill>
                  <a:latin typeface="Helvetica"/>
                  <a:ea typeface="Helvetica"/>
                  <a:cs typeface="Helvetica"/>
                  <a:sym typeface="Helvetica"/>
                </a:defRPr>
              </a:pPr>
              <a:r>
                <a:t>Fourni par </a:t>
              </a:r>
            </a:p>
            <a:p>
              <a:pPr defTabSz="457200">
                <a:lnSpc>
                  <a:spcPct val="100000"/>
                </a:lnSpc>
                <a:spcBef>
                  <a:spcPts val="0"/>
                </a:spcBef>
                <a:defRPr sz="1100" b="0" i="0" spc="0">
                  <a:solidFill>
                    <a:srgbClr val="000000"/>
                  </a:solidFill>
                  <a:latin typeface="Helvetica"/>
                  <a:ea typeface="Helvetica"/>
                  <a:cs typeface="Helvetica"/>
                  <a:sym typeface="Helvetica"/>
                </a:defRPr>
              </a:pPr>
              <a:r>
                <a:t>la couche n-1</a:t>
              </a:r>
            </a:p>
          </p:txBody>
        </p:sp>
        <p:sp>
          <p:nvSpPr>
            <p:cNvPr id="337" name="Ligne"/>
            <p:cNvSpPr/>
            <p:nvPr/>
          </p:nvSpPr>
          <p:spPr>
            <a:xfrm flipH="1">
              <a:off x="966176" y="3868044"/>
              <a:ext cx="1" cy="501483"/>
            </a:xfrm>
            <a:prstGeom prst="line">
              <a:avLst/>
            </a:prstGeom>
            <a:noFill/>
            <a:ln w="25400" cap="flat">
              <a:solidFill>
                <a:srgbClr val="578726"/>
              </a:solidFill>
              <a:prstDash val="sysDot"/>
              <a:miter lim="400000"/>
              <a:headEnd type="triangle"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338" name="Ligne"/>
            <p:cNvSpPr/>
            <p:nvPr/>
          </p:nvSpPr>
          <p:spPr>
            <a:xfrm flipH="1">
              <a:off x="2901691" y="911700"/>
              <a:ext cx="1" cy="1232553"/>
            </a:xfrm>
            <a:prstGeom prst="line">
              <a:avLst/>
            </a:prstGeom>
            <a:noFill/>
            <a:ln w="38100" cap="flat">
              <a:solidFill>
                <a:srgbClr val="578726"/>
              </a:solidFill>
              <a:prstDash val="sysDot"/>
              <a:miter lim="400000"/>
              <a:headEnd type="triangle" w="med" len="med"/>
              <a:tailEnd type="triangle"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339" name="Ligne"/>
            <p:cNvSpPr/>
            <p:nvPr/>
          </p:nvSpPr>
          <p:spPr>
            <a:xfrm>
              <a:off x="1798703" y="1686681"/>
              <a:ext cx="2982242" cy="1"/>
            </a:xfrm>
            <a:prstGeom prst="line">
              <a:avLst/>
            </a:prstGeom>
            <a:noFill/>
            <a:ln w="50800" cap="flat">
              <a:solidFill>
                <a:srgbClr val="C69300">
                  <a:alpha val="35691"/>
                </a:srgbClr>
              </a:solidFill>
              <a:prstDash val="solid"/>
              <a:miter lim="400000"/>
              <a:headEnd type="arrow" w="med" len="med"/>
              <a:tailEnd type="arrow"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340" name="Interface n/(n+1)"/>
            <p:cNvSpPr txBox="1"/>
            <p:nvPr/>
          </p:nvSpPr>
          <p:spPr>
            <a:xfrm>
              <a:off x="4891556" y="1486101"/>
              <a:ext cx="1548902" cy="33292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100" i="0" spc="0">
                  <a:solidFill>
                    <a:srgbClr val="C69300"/>
                  </a:solidFill>
                  <a:latin typeface="Helvetica"/>
                  <a:ea typeface="Helvetica"/>
                  <a:cs typeface="Helvetica"/>
                  <a:sym typeface="Helvetica"/>
                </a:defRPr>
              </a:lvl1pPr>
            </a:lstStyle>
            <a:p>
              <a:r>
                <a:t>Interface n/(n+1)</a:t>
              </a:r>
            </a:p>
          </p:txBody>
        </p:sp>
        <p:sp>
          <p:nvSpPr>
            <p:cNvPr id="341" name="Rectangle"/>
            <p:cNvSpPr/>
            <p:nvPr/>
          </p:nvSpPr>
          <p:spPr>
            <a:xfrm>
              <a:off x="6814348" y="1736118"/>
              <a:ext cx="1577623" cy="1681425"/>
            </a:xfrm>
            <a:prstGeom prst="rect">
              <a:avLst/>
            </a:prstGeom>
            <a:solidFill>
              <a:srgbClr val="BBD2DF"/>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algn="ctr" defTabSz="457200">
                <a:lnSpc>
                  <a:spcPct val="100000"/>
                </a:lnSpc>
                <a:spcBef>
                  <a:spcPts val="0"/>
                </a:spcBef>
                <a:defRPr sz="1200" i="0" spc="0">
                  <a:solidFill>
                    <a:srgbClr val="FFFFFF"/>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342" name="Couche n"/>
            <p:cNvSpPr txBox="1"/>
            <p:nvPr/>
          </p:nvSpPr>
          <p:spPr>
            <a:xfrm>
              <a:off x="6829730" y="2874373"/>
              <a:ext cx="1806271" cy="55177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Autofit/>
            </a:bodyPr>
            <a:lstStyle>
              <a:lvl1pPr defTabSz="457200">
                <a:lnSpc>
                  <a:spcPct val="100000"/>
                </a:lnSpc>
                <a:spcBef>
                  <a:spcPts val="0"/>
                </a:spcBef>
                <a:defRPr sz="1200" spc="0">
                  <a:solidFill>
                    <a:srgbClr val="000000"/>
                  </a:solidFill>
                  <a:latin typeface="Helvetica"/>
                  <a:ea typeface="Helvetica"/>
                  <a:cs typeface="Helvetica"/>
                  <a:sym typeface="Helvetica"/>
                </a:defRPr>
              </a:lvl1pPr>
            </a:lstStyle>
            <a:p>
              <a:r>
                <a:t>Couche n</a:t>
              </a:r>
            </a:p>
          </p:txBody>
        </p:sp>
        <p:sp>
          <p:nvSpPr>
            <p:cNvPr id="343" name="Couche n+1"/>
            <p:cNvSpPr txBox="1"/>
            <p:nvPr/>
          </p:nvSpPr>
          <p:spPr>
            <a:xfrm>
              <a:off x="6829730" y="28736"/>
              <a:ext cx="1806271" cy="55177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Autofit/>
            </a:bodyPr>
            <a:lstStyle>
              <a:lvl1pPr defTabSz="457200">
                <a:lnSpc>
                  <a:spcPct val="100000"/>
                </a:lnSpc>
                <a:spcBef>
                  <a:spcPts val="0"/>
                </a:spcBef>
                <a:defRPr sz="1200" spc="0">
                  <a:solidFill>
                    <a:srgbClr val="000000"/>
                  </a:solidFill>
                  <a:latin typeface="Helvetica"/>
                  <a:ea typeface="Helvetica"/>
                  <a:cs typeface="Helvetica"/>
                  <a:sym typeface="Helvetica"/>
                </a:defRPr>
              </a:lvl1pPr>
            </a:lstStyle>
            <a:p>
              <a:r>
                <a:t>Couche n+1</a:t>
              </a:r>
            </a:p>
          </p:txBody>
        </p:sp>
        <p:pic>
          <p:nvPicPr>
            <p:cNvPr id="344" name="Entité n Entité n" descr="Entité n Entité n"/>
            <p:cNvPicPr>
              <a:picLocks/>
            </p:cNvPicPr>
            <p:nvPr/>
          </p:nvPicPr>
          <p:blipFill>
            <a:blip r:embed="rId5"/>
            <a:stretch>
              <a:fillRect/>
            </a:stretch>
          </p:blipFill>
          <p:spPr>
            <a:xfrm>
              <a:off x="6896620" y="2088270"/>
              <a:ext cx="1414681" cy="647811"/>
            </a:xfrm>
            <a:prstGeom prst="rect">
              <a:avLst/>
            </a:prstGeom>
            <a:effectLst>
              <a:outerShdw blurRad="38100" dist="25400" dir="5400000" rotWithShape="0">
                <a:srgbClr val="000000">
                  <a:alpha val="50000"/>
                </a:srgbClr>
              </a:outerShdw>
            </a:effectLst>
          </p:spPr>
        </p:pic>
        <p:sp>
          <p:nvSpPr>
            <p:cNvPr id="345" name="Protocole n"/>
            <p:cNvSpPr txBox="1"/>
            <p:nvPr/>
          </p:nvSpPr>
          <p:spPr>
            <a:xfrm>
              <a:off x="5431623" y="2031446"/>
              <a:ext cx="1394375" cy="55177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Autofit/>
            </a:bodyPr>
            <a:lstStyle>
              <a:lvl1pPr defTabSz="457200">
                <a:lnSpc>
                  <a:spcPct val="100000"/>
                </a:lnSpc>
                <a:spcBef>
                  <a:spcPts val="0"/>
                </a:spcBef>
                <a:defRPr sz="1100" i="0" spc="0">
                  <a:solidFill>
                    <a:srgbClr val="CF232B"/>
                  </a:solidFill>
                  <a:latin typeface="Helvetica"/>
                  <a:ea typeface="Helvetica"/>
                  <a:cs typeface="Helvetica"/>
                  <a:sym typeface="Helvetica"/>
                </a:defRPr>
              </a:lvl1pPr>
            </a:lstStyle>
            <a:p>
              <a:r>
                <a:t>Protocole n</a:t>
              </a:r>
            </a:p>
          </p:txBody>
        </p:sp>
        <p:pic>
          <p:nvPicPr>
            <p:cNvPr id="346" name="Ligne Ligne" descr="Ligne Ligne"/>
            <p:cNvPicPr>
              <a:picLocks/>
            </p:cNvPicPr>
            <p:nvPr/>
          </p:nvPicPr>
          <p:blipFill>
            <a:blip r:embed="rId6"/>
            <a:stretch>
              <a:fillRect/>
            </a:stretch>
          </p:blipFill>
          <p:spPr>
            <a:xfrm>
              <a:off x="4806762" y="2305440"/>
              <a:ext cx="2082241" cy="246915"/>
            </a:xfrm>
            <a:prstGeom prst="rect">
              <a:avLst/>
            </a:prstGeom>
            <a:effectLst/>
          </p:spPr>
        </p:pic>
        <p:sp>
          <p:nvSpPr>
            <p:cNvPr id="348" name="Ligne"/>
            <p:cNvSpPr/>
            <p:nvPr/>
          </p:nvSpPr>
          <p:spPr>
            <a:xfrm>
              <a:off x="1795866" y="3378349"/>
              <a:ext cx="2982241" cy="1"/>
            </a:xfrm>
            <a:prstGeom prst="line">
              <a:avLst/>
            </a:prstGeom>
            <a:noFill/>
            <a:ln w="50800" cap="flat">
              <a:solidFill>
                <a:srgbClr val="C69300">
                  <a:alpha val="35691"/>
                </a:srgbClr>
              </a:solidFill>
              <a:prstDash val="solid"/>
              <a:miter lim="400000"/>
              <a:headEnd type="arrow" w="med" len="med"/>
              <a:tailEnd type="arrow"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349" name="Interface (n-1)/n"/>
            <p:cNvSpPr txBox="1"/>
            <p:nvPr/>
          </p:nvSpPr>
          <p:spPr>
            <a:xfrm>
              <a:off x="4891556" y="3193059"/>
              <a:ext cx="1548902" cy="33292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100" i="0" spc="0">
                  <a:solidFill>
                    <a:srgbClr val="C69300"/>
                  </a:solidFill>
                  <a:latin typeface="Helvetica"/>
                  <a:ea typeface="Helvetica"/>
                  <a:cs typeface="Helvetica"/>
                  <a:sym typeface="Helvetica"/>
                </a:defRPr>
              </a:lvl1pPr>
            </a:lstStyle>
            <a:p>
              <a:r>
                <a:t>Interface (n-1)/n</a:t>
              </a:r>
            </a:p>
          </p:txBody>
        </p:sp>
        <p:sp>
          <p:nvSpPr>
            <p:cNvPr id="350" name="Ligne"/>
            <p:cNvSpPr/>
            <p:nvPr/>
          </p:nvSpPr>
          <p:spPr>
            <a:xfrm>
              <a:off x="6870795" y="1696556"/>
              <a:ext cx="1429077" cy="1"/>
            </a:xfrm>
            <a:prstGeom prst="line">
              <a:avLst/>
            </a:prstGeom>
            <a:noFill/>
            <a:ln w="50800" cap="flat">
              <a:solidFill>
                <a:srgbClr val="C69300">
                  <a:alpha val="35691"/>
                </a:srgbClr>
              </a:solidFill>
              <a:prstDash val="solid"/>
              <a:miter lim="400000"/>
              <a:headEnd type="arrow" w="med" len="med"/>
              <a:tailEnd type="arrow"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grpSp>
      <p:sp>
        <p:nvSpPr>
          <p:cNvPr id="352" name="Ligne"/>
          <p:cNvSpPr/>
          <p:nvPr/>
        </p:nvSpPr>
        <p:spPr>
          <a:xfrm>
            <a:off x="7566885" y="5010408"/>
            <a:ext cx="1429077" cy="1"/>
          </a:xfrm>
          <a:prstGeom prst="line">
            <a:avLst/>
          </a:prstGeom>
          <a:ln w="50800">
            <a:solidFill>
              <a:srgbClr val="C69300">
                <a:alpha val="35691"/>
              </a:srgbClr>
            </a:solidFill>
            <a:miter lim="400000"/>
            <a:headEnd type="arrow"/>
            <a:tailEnd type="arrow"/>
          </a:ln>
        </p:spPr>
        <p:txBody>
          <a:bodyPr lIns="50800" tIns="50800" rIns="50800" bIns="50800" anchor="ct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356" name="Rectangle"/>
          <p:cNvSpPr/>
          <p:nvPr/>
        </p:nvSpPr>
        <p:spPr>
          <a:xfrm>
            <a:off x="886832" y="1586403"/>
            <a:ext cx="8386336" cy="5197785"/>
          </a:xfrm>
          <a:prstGeom prst="rect">
            <a:avLst/>
          </a:prstGeom>
          <a:solidFill>
            <a:srgbClr val="FFFFFF"/>
          </a:solidFill>
          <a:ln w="12700">
            <a:solidFill>
              <a:srgbClr val="C0C0C0"/>
            </a:solidFill>
            <a:miter lim="400000"/>
          </a:ln>
          <a:effectLst>
            <a:outerShdw blurRad="127000" dist="50800" dir="2700000" rotWithShape="0">
              <a:srgbClr val="000000">
                <a:alpha val="75000"/>
              </a:srgbClr>
            </a:outerShdw>
          </a:effectLst>
        </p:spPr>
        <p:txBody>
          <a:bodyPr lIns="0" tIns="0" rIns="0" bIns="0"/>
          <a:lstStyle/>
          <a:p>
            <a:pPr defTabSz="450000">
              <a:lnSpc>
                <a:spcPct val="100000"/>
              </a:lnSpc>
              <a:spcBef>
                <a:spcPts val="0"/>
              </a:spcBef>
              <a:defRPr sz="1200" i="0" spc="0">
                <a:solidFill>
                  <a:srgbClr val="000000"/>
                </a:solidFill>
                <a:latin typeface="Helvetica"/>
                <a:ea typeface="Helvetica"/>
                <a:cs typeface="Helvetica"/>
                <a:sym typeface="Helvetica"/>
              </a:defRPr>
            </a:pPr>
            <a:endParaRPr/>
          </a:p>
        </p:txBody>
      </p:sp>
      <p:grpSp>
        <p:nvGrpSpPr>
          <p:cNvPr id="359" name="Grouper"/>
          <p:cNvGrpSpPr/>
          <p:nvPr/>
        </p:nvGrpSpPr>
        <p:grpSpPr>
          <a:xfrm>
            <a:off x="317500" y="1270000"/>
            <a:ext cx="9525000" cy="38100"/>
            <a:chOff x="0" y="0"/>
            <a:chExt cx="9525000" cy="38100"/>
          </a:xfrm>
        </p:grpSpPr>
        <p:sp>
          <p:nvSpPr>
            <p:cNvPr id="357"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358"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360"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a:t>
            </a:fld>
            <a:endParaRPr/>
          </a:p>
        </p:txBody>
      </p:sp>
      <p:sp>
        <p:nvSpPr>
          <p:cNvPr id="361" name="2 - Définitions"/>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Définitions</a:t>
            </a:r>
          </a:p>
        </p:txBody>
      </p:sp>
      <p:sp>
        <p:nvSpPr>
          <p:cNvPr id="362" name="Fig 1.5 - Primitives de service"/>
          <p:cNvSpPr txBox="1"/>
          <p:nvPr/>
        </p:nvSpPr>
        <p:spPr>
          <a:xfrm>
            <a:off x="601218" y="6998941"/>
            <a:ext cx="3953764"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1.5 - Primitives de service</a:t>
            </a:r>
          </a:p>
        </p:txBody>
      </p:sp>
      <p:grpSp>
        <p:nvGrpSpPr>
          <p:cNvPr id="384" name="Grouper"/>
          <p:cNvGrpSpPr/>
          <p:nvPr/>
        </p:nvGrpSpPr>
        <p:grpSpPr>
          <a:xfrm>
            <a:off x="1123276" y="1543987"/>
            <a:ext cx="7773205" cy="5181017"/>
            <a:chOff x="0" y="0"/>
            <a:chExt cx="7773203" cy="5181016"/>
          </a:xfrm>
        </p:grpSpPr>
        <p:sp>
          <p:nvSpPr>
            <p:cNvPr id="363" name="Couche n+1"/>
            <p:cNvSpPr txBox="1"/>
            <p:nvPr/>
          </p:nvSpPr>
          <p:spPr>
            <a:xfrm>
              <a:off x="438955" y="0"/>
              <a:ext cx="1499884" cy="60397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500" spc="0">
                  <a:solidFill>
                    <a:srgbClr val="000000"/>
                  </a:solidFill>
                  <a:latin typeface="Helvetica"/>
                  <a:ea typeface="Helvetica"/>
                  <a:cs typeface="Helvetica"/>
                  <a:sym typeface="Helvetica"/>
                </a:defRPr>
              </a:lvl1pPr>
            </a:lstStyle>
            <a:p>
              <a:r>
                <a:t>Couche n+1</a:t>
              </a:r>
            </a:p>
          </p:txBody>
        </p:sp>
        <p:sp>
          <p:nvSpPr>
            <p:cNvPr id="364" name="Ligne"/>
            <p:cNvSpPr/>
            <p:nvPr/>
          </p:nvSpPr>
          <p:spPr>
            <a:xfrm>
              <a:off x="162916" y="1145407"/>
              <a:ext cx="1780906" cy="648197"/>
            </a:xfrm>
            <a:prstGeom prst="line">
              <a:avLst/>
            </a:prstGeom>
            <a:noFill/>
            <a:ln w="38100" cap="flat">
              <a:solidFill>
                <a:srgbClr val="578726"/>
              </a:solidFill>
              <a:prstDash val="sysDot"/>
              <a:miter lim="400000"/>
              <a:tailEnd type="triangle"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365" name="Couche n"/>
            <p:cNvSpPr txBox="1"/>
            <p:nvPr/>
          </p:nvSpPr>
          <p:spPr>
            <a:xfrm>
              <a:off x="1938838" y="0"/>
              <a:ext cx="1499883" cy="60397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500" spc="0">
                  <a:solidFill>
                    <a:srgbClr val="000000"/>
                  </a:solidFill>
                  <a:latin typeface="Helvetica"/>
                  <a:ea typeface="Helvetica"/>
                  <a:cs typeface="Helvetica"/>
                  <a:sym typeface="Helvetica"/>
                </a:defRPr>
              </a:lvl1pPr>
            </a:lstStyle>
            <a:p>
              <a:r>
                <a:t>Couche n</a:t>
              </a:r>
            </a:p>
          </p:txBody>
        </p:sp>
        <p:sp>
          <p:nvSpPr>
            <p:cNvPr id="366" name="Ligne"/>
            <p:cNvSpPr/>
            <p:nvPr/>
          </p:nvSpPr>
          <p:spPr>
            <a:xfrm flipV="1">
              <a:off x="1953208" y="355024"/>
              <a:ext cx="1" cy="4663477"/>
            </a:xfrm>
            <a:prstGeom prst="line">
              <a:avLst/>
            </a:prstGeom>
            <a:noFill/>
            <a:ln w="50800" cap="flat">
              <a:solidFill>
                <a:srgbClr val="773F9B"/>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367" name="Ligne"/>
            <p:cNvSpPr/>
            <p:nvPr/>
          </p:nvSpPr>
          <p:spPr>
            <a:xfrm flipV="1">
              <a:off x="5954614" y="355024"/>
              <a:ext cx="1" cy="4663477"/>
            </a:xfrm>
            <a:prstGeom prst="line">
              <a:avLst/>
            </a:prstGeom>
            <a:noFill/>
            <a:ln w="50800" cap="flat">
              <a:solidFill>
                <a:srgbClr val="773F9B"/>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368" name="Couche n"/>
            <p:cNvSpPr txBox="1"/>
            <p:nvPr/>
          </p:nvSpPr>
          <p:spPr>
            <a:xfrm>
              <a:off x="4561082" y="0"/>
              <a:ext cx="1499884" cy="60397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500" spc="0">
                  <a:solidFill>
                    <a:srgbClr val="000000"/>
                  </a:solidFill>
                  <a:latin typeface="Helvetica"/>
                  <a:ea typeface="Helvetica"/>
                  <a:cs typeface="Helvetica"/>
                  <a:sym typeface="Helvetica"/>
                </a:defRPr>
              </a:lvl1pPr>
            </a:lstStyle>
            <a:p>
              <a:r>
                <a:t>Couche n</a:t>
              </a:r>
            </a:p>
          </p:txBody>
        </p:sp>
        <p:sp>
          <p:nvSpPr>
            <p:cNvPr id="369" name="Ligne"/>
            <p:cNvSpPr/>
            <p:nvPr/>
          </p:nvSpPr>
          <p:spPr>
            <a:xfrm>
              <a:off x="5992299" y="2349620"/>
              <a:ext cx="1780905" cy="648197"/>
            </a:xfrm>
            <a:prstGeom prst="line">
              <a:avLst/>
            </a:prstGeom>
            <a:noFill/>
            <a:ln w="38100" cap="flat">
              <a:solidFill>
                <a:srgbClr val="578726"/>
              </a:solidFill>
              <a:prstDash val="sysDot"/>
              <a:miter lim="400000"/>
              <a:tailEnd type="triangle"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370" name="Couche n+1"/>
            <p:cNvSpPr txBox="1"/>
            <p:nvPr/>
          </p:nvSpPr>
          <p:spPr>
            <a:xfrm>
              <a:off x="6060964" y="0"/>
              <a:ext cx="1499884" cy="60397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500" spc="0">
                  <a:solidFill>
                    <a:srgbClr val="000000"/>
                  </a:solidFill>
                  <a:latin typeface="Helvetica"/>
                  <a:ea typeface="Helvetica"/>
                  <a:cs typeface="Helvetica"/>
                  <a:sym typeface="Helvetica"/>
                </a:defRPr>
              </a:lvl1pPr>
            </a:lstStyle>
            <a:p>
              <a:r>
                <a:t>Couche n+1</a:t>
              </a:r>
            </a:p>
          </p:txBody>
        </p:sp>
        <p:grpSp>
          <p:nvGrpSpPr>
            <p:cNvPr id="376" name="Grouper"/>
            <p:cNvGrpSpPr/>
            <p:nvPr/>
          </p:nvGrpSpPr>
          <p:grpSpPr>
            <a:xfrm>
              <a:off x="2134112" y="1556195"/>
              <a:ext cx="3707972" cy="3394954"/>
              <a:chOff x="0" y="0"/>
              <a:chExt cx="3707971" cy="3394953"/>
            </a:xfrm>
          </p:grpSpPr>
          <p:sp>
            <p:nvSpPr>
              <p:cNvPr id="371" name="Cercle"/>
              <p:cNvSpPr/>
              <p:nvPr/>
            </p:nvSpPr>
            <p:spPr>
              <a:xfrm>
                <a:off x="0" y="0"/>
                <a:ext cx="1850017" cy="1850017"/>
              </a:xfrm>
              <a:prstGeom prst="ellipse">
                <a:avLst/>
              </a:prstGeom>
              <a:solidFill>
                <a:srgbClr val="DEDEDE"/>
              </a:solidFill>
              <a:ln w="12700" cap="flat">
                <a:noFill/>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372" name="Ovale"/>
              <p:cNvSpPr/>
              <p:nvPr/>
            </p:nvSpPr>
            <p:spPr>
              <a:xfrm>
                <a:off x="1203628" y="129513"/>
                <a:ext cx="1378205" cy="1222679"/>
              </a:xfrm>
              <a:prstGeom prst="ellipse">
                <a:avLst/>
              </a:prstGeom>
              <a:solidFill>
                <a:srgbClr val="DEDEDE"/>
              </a:solidFill>
              <a:ln w="12700" cap="flat">
                <a:noFill/>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373" name="Ovale"/>
              <p:cNvSpPr/>
              <p:nvPr/>
            </p:nvSpPr>
            <p:spPr>
              <a:xfrm>
                <a:off x="1623696" y="130330"/>
                <a:ext cx="2084276" cy="2007442"/>
              </a:xfrm>
              <a:prstGeom prst="ellipse">
                <a:avLst/>
              </a:prstGeom>
              <a:solidFill>
                <a:srgbClr val="DEDEDE"/>
              </a:solidFill>
              <a:ln w="12700" cap="flat">
                <a:noFill/>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374" name="Ovale"/>
              <p:cNvSpPr/>
              <p:nvPr/>
            </p:nvSpPr>
            <p:spPr>
              <a:xfrm>
                <a:off x="207024" y="1134051"/>
                <a:ext cx="2195168" cy="2260903"/>
              </a:xfrm>
              <a:prstGeom prst="ellipse">
                <a:avLst/>
              </a:prstGeom>
              <a:solidFill>
                <a:srgbClr val="DEDEDE"/>
              </a:solidFill>
              <a:ln w="12700" cap="flat">
                <a:noFill/>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375" name="Ovale"/>
              <p:cNvSpPr/>
              <p:nvPr/>
            </p:nvSpPr>
            <p:spPr>
              <a:xfrm>
                <a:off x="1657303" y="1658376"/>
                <a:ext cx="1849059" cy="1418133"/>
              </a:xfrm>
              <a:prstGeom prst="ellipse">
                <a:avLst/>
              </a:prstGeom>
              <a:solidFill>
                <a:srgbClr val="DEDEDE"/>
              </a:solidFill>
              <a:ln w="12700" cap="flat">
                <a:noFill/>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grpSp>
        <p:sp>
          <p:nvSpPr>
            <p:cNvPr id="377" name="Transmission à N-1 puis … à travers le support"/>
            <p:cNvSpPr txBox="1"/>
            <p:nvPr/>
          </p:nvSpPr>
          <p:spPr>
            <a:xfrm>
              <a:off x="2584058" y="2175956"/>
              <a:ext cx="2726966" cy="17005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700" b="0" i="0" spc="0">
                  <a:solidFill>
                    <a:srgbClr val="000000"/>
                  </a:solidFill>
                  <a:latin typeface="Helvetica"/>
                  <a:ea typeface="Helvetica"/>
                  <a:cs typeface="Helvetica"/>
                  <a:sym typeface="Helvetica"/>
                </a:defRPr>
              </a:lvl1pPr>
            </a:lstStyle>
            <a:p>
              <a:r>
                <a:t>Transmission à N-1 puis … à travers le support</a:t>
              </a:r>
            </a:p>
          </p:txBody>
        </p:sp>
        <p:sp>
          <p:nvSpPr>
            <p:cNvPr id="378" name="Requête"/>
            <p:cNvSpPr txBox="1"/>
            <p:nvPr/>
          </p:nvSpPr>
          <p:spPr>
            <a:xfrm>
              <a:off x="8353" y="1336948"/>
              <a:ext cx="1288301" cy="7078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i="0" spc="0">
                  <a:solidFill>
                    <a:srgbClr val="578626"/>
                  </a:solidFill>
                  <a:latin typeface="Helvetica"/>
                  <a:ea typeface="Helvetica"/>
                  <a:cs typeface="Helvetica"/>
                  <a:sym typeface="Helvetica"/>
                </a:defRPr>
              </a:lvl1pPr>
            </a:lstStyle>
            <a:p>
              <a:r>
                <a:t>Requête</a:t>
              </a:r>
            </a:p>
          </p:txBody>
        </p:sp>
        <p:sp>
          <p:nvSpPr>
            <p:cNvPr id="379" name="Indication"/>
            <p:cNvSpPr txBox="1"/>
            <p:nvPr/>
          </p:nvSpPr>
          <p:spPr>
            <a:xfrm>
              <a:off x="6120372" y="1833473"/>
              <a:ext cx="1516122" cy="7078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i="0" spc="0">
                  <a:solidFill>
                    <a:srgbClr val="578626"/>
                  </a:solidFill>
                  <a:latin typeface="Helvetica"/>
                  <a:ea typeface="Helvetica"/>
                  <a:cs typeface="Helvetica"/>
                  <a:sym typeface="Helvetica"/>
                </a:defRPr>
              </a:lvl1pPr>
            </a:lstStyle>
            <a:p>
              <a:r>
                <a:t>Indication</a:t>
              </a:r>
            </a:p>
          </p:txBody>
        </p:sp>
        <p:sp>
          <p:nvSpPr>
            <p:cNvPr id="380" name="Ligne"/>
            <p:cNvSpPr/>
            <p:nvPr/>
          </p:nvSpPr>
          <p:spPr>
            <a:xfrm flipH="1">
              <a:off x="154278" y="3971547"/>
              <a:ext cx="1780906" cy="648197"/>
            </a:xfrm>
            <a:prstGeom prst="line">
              <a:avLst/>
            </a:prstGeom>
            <a:noFill/>
            <a:ln w="38100" cap="flat">
              <a:solidFill>
                <a:srgbClr val="578726"/>
              </a:solidFill>
              <a:prstDash val="sysDot"/>
              <a:miter lim="400000"/>
              <a:tailEnd type="triangle"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381" name="Ligne"/>
            <p:cNvSpPr/>
            <p:nvPr/>
          </p:nvSpPr>
          <p:spPr>
            <a:xfrm flipH="1">
              <a:off x="5966824" y="3597202"/>
              <a:ext cx="1780905" cy="648197"/>
            </a:xfrm>
            <a:prstGeom prst="line">
              <a:avLst/>
            </a:prstGeom>
            <a:noFill/>
            <a:ln w="38100" cap="flat">
              <a:solidFill>
                <a:srgbClr val="578726"/>
              </a:solidFill>
              <a:prstDash val="sysDot"/>
              <a:miter lim="400000"/>
              <a:tailEnd type="triangle"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382" name="Réponse"/>
            <p:cNvSpPr txBox="1"/>
            <p:nvPr/>
          </p:nvSpPr>
          <p:spPr>
            <a:xfrm>
              <a:off x="6257083" y="3876494"/>
              <a:ext cx="1516121" cy="7078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i="0" spc="0">
                  <a:solidFill>
                    <a:srgbClr val="578626"/>
                  </a:solidFill>
                  <a:latin typeface="Helvetica"/>
                  <a:ea typeface="Helvetica"/>
                  <a:cs typeface="Helvetica"/>
                  <a:sym typeface="Helvetica"/>
                </a:defRPr>
              </a:lvl1pPr>
            </a:lstStyle>
            <a:p>
              <a:r>
                <a:t>Réponse</a:t>
              </a:r>
            </a:p>
          </p:txBody>
        </p:sp>
        <p:sp>
          <p:nvSpPr>
            <p:cNvPr id="383" name="Confirmation"/>
            <p:cNvSpPr txBox="1"/>
            <p:nvPr/>
          </p:nvSpPr>
          <p:spPr>
            <a:xfrm>
              <a:off x="0" y="4473129"/>
              <a:ext cx="1710273" cy="7078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i="0" spc="0">
                  <a:solidFill>
                    <a:srgbClr val="578626"/>
                  </a:solidFill>
                  <a:latin typeface="Helvetica"/>
                  <a:ea typeface="Helvetica"/>
                  <a:cs typeface="Helvetica"/>
                  <a:sym typeface="Helvetica"/>
                </a:defRPr>
              </a:lvl1pPr>
            </a:lstStyle>
            <a:p>
              <a:r>
                <a:t>Confirmation</a:t>
              </a:r>
            </a:p>
          </p:txBody>
        </p:sp>
      </p:grpSp>
      <p:pic>
        <p:nvPicPr>
          <p:cNvPr id="385" name="OSIMODELET.png" descr="OSIMODELET.png"/>
          <p:cNvPicPr>
            <a:picLocks noChangeAspect="1"/>
          </p:cNvPicPr>
          <p:nvPr/>
        </p:nvPicPr>
        <p:blipFill>
          <a:blip r:embed="rId3"/>
          <a:stretch>
            <a:fillRect/>
          </a:stretch>
        </p:blipFill>
        <p:spPr>
          <a:xfrm>
            <a:off x="7299740" y="209593"/>
            <a:ext cx="1828801" cy="933407"/>
          </a:xfrm>
          <a:prstGeom prst="rect">
            <a:avLst/>
          </a:prstGeom>
          <a:ln w="12700">
            <a:miter lim="400000"/>
          </a:ln>
        </p:spPr>
      </p:pic>
      <p:sp>
        <p:nvSpPr>
          <p:cNvPr id="386"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390" name="Rectangle"/>
          <p:cNvSpPr/>
          <p:nvPr/>
        </p:nvSpPr>
        <p:spPr>
          <a:xfrm>
            <a:off x="234199" y="1950733"/>
            <a:ext cx="9588501" cy="4864859"/>
          </a:xfrm>
          <a:prstGeom prst="rect">
            <a:avLst/>
          </a:prstGeom>
          <a:solidFill>
            <a:srgbClr val="FFFFFF"/>
          </a:solidFill>
          <a:ln w="12700">
            <a:solidFill>
              <a:srgbClr val="C0C0C0"/>
            </a:solidFill>
            <a:miter lim="400000"/>
          </a:ln>
          <a:effectLst>
            <a:outerShdw blurRad="127000" dist="50800" dir="2700000" rotWithShape="0">
              <a:srgbClr val="000000">
                <a:alpha val="75000"/>
              </a:srgbClr>
            </a:outerShdw>
          </a:effectLst>
        </p:spPr>
        <p:txBody>
          <a:bodyPr lIns="0" tIns="0" rIns="0" bIns="0"/>
          <a:lstStyle/>
          <a:p>
            <a:pPr defTabSz="450000">
              <a:lnSpc>
                <a:spcPct val="100000"/>
              </a:lnSpc>
              <a:spcBef>
                <a:spcPts val="0"/>
              </a:spcBef>
              <a:defRPr sz="1200" i="0" spc="0">
                <a:solidFill>
                  <a:srgbClr val="000000"/>
                </a:solidFill>
                <a:latin typeface="Helvetica"/>
                <a:ea typeface="Helvetica"/>
                <a:cs typeface="Helvetica"/>
                <a:sym typeface="Helvetica"/>
              </a:defRPr>
            </a:pPr>
            <a:endParaRPr/>
          </a:p>
        </p:txBody>
      </p:sp>
      <p:grpSp>
        <p:nvGrpSpPr>
          <p:cNvPr id="393" name="Grouper"/>
          <p:cNvGrpSpPr/>
          <p:nvPr/>
        </p:nvGrpSpPr>
        <p:grpSpPr>
          <a:xfrm>
            <a:off x="317500" y="1270000"/>
            <a:ext cx="9525000" cy="38100"/>
            <a:chOff x="0" y="0"/>
            <a:chExt cx="9525000" cy="38100"/>
          </a:xfrm>
        </p:grpSpPr>
        <p:sp>
          <p:nvSpPr>
            <p:cNvPr id="391"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392"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394"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a:t>
            </a:fld>
            <a:endParaRPr/>
          </a:p>
        </p:txBody>
      </p:sp>
      <p:sp>
        <p:nvSpPr>
          <p:cNvPr id="395" name="2 - Définitions"/>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Définitions</a:t>
            </a:r>
          </a:p>
        </p:txBody>
      </p:sp>
      <p:sp>
        <p:nvSpPr>
          <p:cNvPr id="396" name="Fig 1.6 - Unités de Données de Protocole &amp; encapsulation"/>
          <p:cNvSpPr txBox="1"/>
          <p:nvPr/>
        </p:nvSpPr>
        <p:spPr>
          <a:xfrm>
            <a:off x="601218" y="6998941"/>
            <a:ext cx="6883067"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1.6 - Unités de Données de Protocole &amp; encapsulation</a:t>
            </a:r>
          </a:p>
        </p:txBody>
      </p:sp>
      <p:grpSp>
        <p:nvGrpSpPr>
          <p:cNvPr id="413" name="Grouper"/>
          <p:cNvGrpSpPr/>
          <p:nvPr/>
        </p:nvGrpSpPr>
        <p:grpSpPr>
          <a:xfrm>
            <a:off x="412999" y="2100648"/>
            <a:ext cx="9708626" cy="4358504"/>
            <a:chOff x="0" y="0"/>
            <a:chExt cx="9708625" cy="4358503"/>
          </a:xfrm>
        </p:grpSpPr>
        <p:sp>
          <p:nvSpPr>
            <p:cNvPr id="397" name="(n+1) PDU"/>
            <p:cNvSpPr txBox="1"/>
            <p:nvPr/>
          </p:nvSpPr>
          <p:spPr>
            <a:xfrm>
              <a:off x="2531112" y="0"/>
              <a:ext cx="1554828" cy="488144"/>
            </a:xfrm>
            <a:prstGeom prst="rect">
              <a:avLst/>
            </a:prstGeom>
            <a:solidFill>
              <a:srgbClr val="E1E1E1"/>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0000">
                <a:lnSpc>
                  <a:spcPct val="100000"/>
                </a:lnSpc>
                <a:spcBef>
                  <a:spcPts val="0"/>
                </a:spcBef>
                <a:defRPr sz="1200" b="0" i="0" spc="0">
                  <a:solidFill>
                    <a:srgbClr val="000000"/>
                  </a:solidFill>
                  <a:latin typeface="Helvetica"/>
                  <a:ea typeface="Helvetica"/>
                  <a:cs typeface="Helvetica"/>
                  <a:sym typeface="Helvetica"/>
                </a:defRPr>
              </a:lvl1pPr>
            </a:lstStyle>
            <a:p>
              <a:r>
                <a:t>(n+1) PDU</a:t>
              </a:r>
            </a:p>
          </p:txBody>
        </p:sp>
        <p:sp>
          <p:nvSpPr>
            <p:cNvPr id="398" name="Ligne"/>
            <p:cNvSpPr/>
            <p:nvPr/>
          </p:nvSpPr>
          <p:spPr>
            <a:xfrm flipV="1">
              <a:off x="1023292" y="650857"/>
              <a:ext cx="3605029" cy="7233"/>
            </a:xfrm>
            <a:prstGeom prst="line">
              <a:avLst/>
            </a:prstGeom>
            <a:noFill/>
            <a:ln w="25400" cap="flat">
              <a:solidFill>
                <a:srgbClr val="FF2600"/>
              </a:solidFill>
              <a:prstDash val="solid"/>
              <a:miter lim="400000"/>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399" name="(n) SDU"/>
            <p:cNvSpPr txBox="1"/>
            <p:nvPr/>
          </p:nvSpPr>
          <p:spPr>
            <a:xfrm>
              <a:off x="2531112" y="849730"/>
              <a:ext cx="1554828" cy="488144"/>
            </a:xfrm>
            <a:prstGeom prst="rect">
              <a:avLst/>
            </a:prstGeom>
            <a:solidFill>
              <a:srgbClr val="E1E1E1"/>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0000">
                <a:lnSpc>
                  <a:spcPct val="100000"/>
                </a:lnSpc>
                <a:spcBef>
                  <a:spcPts val="0"/>
                </a:spcBef>
                <a:defRPr sz="1200" b="0" i="0" spc="0">
                  <a:solidFill>
                    <a:srgbClr val="000000"/>
                  </a:solidFill>
                  <a:latin typeface="Helvetica"/>
                  <a:ea typeface="Helvetica"/>
                  <a:cs typeface="Helvetica"/>
                  <a:sym typeface="Helvetica"/>
                </a:defRPr>
              </a:lvl1pPr>
            </a:lstStyle>
            <a:p>
              <a:r>
                <a:t>(n) SDU</a:t>
              </a:r>
            </a:p>
          </p:txBody>
        </p:sp>
        <p:sp>
          <p:nvSpPr>
            <p:cNvPr id="400" name="(n) SDU"/>
            <p:cNvSpPr txBox="1"/>
            <p:nvPr/>
          </p:nvSpPr>
          <p:spPr>
            <a:xfrm>
              <a:off x="2531112" y="1699461"/>
              <a:ext cx="1554828" cy="488144"/>
            </a:xfrm>
            <a:prstGeom prst="rect">
              <a:avLst/>
            </a:prstGeom>
            <a:solidFill>
              <a:srgbClr val="E1E1E1"/>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0000">
                <a:lnSpc>
                  <a:spcPct val="100000"/>
                </a:lnSpc>
                <a:spcBef>
                  <a:spcPts val="0"/>
                </a:spcBef>
                <a:defRPr sz="1200" b="0" i="0" spc="0">
                  <a:solidFill>
                    <a:srgbClr val="000000"/>
                  </a:solidFill>
                  <a:latin typeface="Helvetica"/>
                  <a:ea typeface="Helvetica"/>
                  <a:cs typeface="Helvetica"/>
                  <a:sym typeface="Helvetica"/>
                </a:defRPr>
              </a:lvl1pPr>
            </a:lstStyle>
            <a:p>
              <a:r>
                <a:t>(n) SDU</a:t>
              </a:r>
            </a:p>
          </p:txBody>
        </p:sp>
        <p:sp>
          <p:nvSpPr>
            <p:cNvPr id="401" name="(n) PDU"/>
            <p:cNvSpPr txBox="1"/>
            <p:nvPr/>
          </p:nvSpPr>
          <p:spPr>
            <a:xfrm>
              <a:off x="1482508" y="2549192"/>
              <a:ext cx="2603432" cy="488144"/>
            </a:xfrm>
            <a:prstGeom prst="rect">
              <a:avLst/>
            </a:prstGeom>
            <a:solidFill>
              <a:srgbClr val="A9A9A9"/>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0000">
                <a:lnSpc>
                  <a:spcPct val="100000"/>
                </a:lnSpc>
                <a:spcBef>
                  <a:spcPts val="0"/>
                </a:spcBef>
                <a:defRPr sz="1200" b="0" i="0" spc="0">
                  <a:solidFill>
                    <a:srgbClr val="000000"/>
                  </a:solidFill>
                  <a:latin typeface="Helvetica"/>
                  <a:ea typeface="Helvetica"/>
                  <a:cs typeface="Helvetica"/>
                  <a:sym typeface="Helvetica"/>
                </a:defRPr>
              </a:lvl1pPr>
            </a:lstStyle>
            <a:p>
              <a:r>
                <a:t>(n) PDU</a:t>
              </a:r>
            </a:p>
          </p:txBody>
        </p:sp>
        <p:sp>
          <p:nvSpPr>
            <p:cNvPr id="402" name="(n) PCI"/>
            <p:cNvSpPr txBox="1"/>
            <p:nvPr/>
          </p:nvSpPr>
          <p:spPr>
            <a:xfrm>
              <a:off x="1482508" y="1699461"/>
              <a:ext cx="994367" cy="488144"/>
            </a:xfrm>
            <a:prstGeom prst="rect">
              <a:avLst/>
            </a:prstGeom>
            <a:solidFill>
              <a:srgbClr val="A9A9A9"/>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0000">
                <a:lnSpc>
                  <a:spcPct val="100000"/>
                </a:lnSpc>
                <a:spcBef>
                  <a:spcPts val="0"/>
                </a:spcBef>
                <a:defRPr sz="1200" b="0" i="0" spc="0">
                  <a:solidFill>
                    <a:srgbClr val="000000"/>
                  </a:solidFill>
                  <a:latin typeface="Helvetica"/>
                  <a:ea typeface="Helvetica"/>
                  <a:cs typeface="Helvetica"/>
                  <a:sym typeface="Helvetica"/>
                </a:defRPr>
              </a:lvl1pPr>
            </a:lstStyle>
            <a:p>
              <a:r>
                <a:t>(n) PCI</a:t>
              </a:r>
            </a:p>
          </p:txBody>
        </p:sp>
        <p:sp>
          <p:nvSpPr>
            <p:cNvPr id="403" name="Ligne"/>
            <p:cNvSpPr/>
            <p:nvPr/>
          </p:nvSpPr>
          <p:spPr>
            <a:xfrm flipV="1">
              <a:off x="1030524" y="3236208"/>
              <a:ext cx="3605029" cy="7233"/>
            </a:xfrm>
            <a:prstGeom prst="line">
              <a:avLst/>
            </a:prstGeom>
            <a:noFill/>
            <a:ln w="25400" cap="flat">
              <a:solidFill>
                <a:srgbClr val="FF2600"/>
              </a:solidFill>
              <a:prstDash val="solid"/>
              <a:miter lim="400000"/>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404" name="(n-1) SDU"/>
            <p:cNvSpPr txBox="1"/>
            <p:nvPr/>
          </p:nvSpPr>
          <p:spPr>
            <a:xfrm>
              <a:off x="1482508" y="3398922"/>
              <a:ext cx="2603432" cy="488144"/>
            </a:xfrm>
            <a:prstGeom prst="rect">
              <a:avLst/>
            </a:prstGeom>
            <a:solidFill>
              <a:srgbClr val="A9A9A9"/>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0000">
                <a:lnSpc>
                  <a:spcPct val="100000"/>
                </a:lnSpc>
                <a:spcBef>
                  <a:spcPts val="0"/>
                </a:spcBef>
                <a:defRPr sz="1200" b="0" i="0" spc="0">
                  <a:solidFill>
                    <a:srgbClr val="000000"/>
                  </a:solidFill>
                  <a:latin typeface="Helvetica"/>
                  <a:ea typeface="Helvetica"/>
                  <a:cs typeface="Helvetica"/>
                  <a:sym typeface="Helvetica"/>
                </a:defRPr>
              </a:lvl1pPr>
            </a:lstStyle>
            <a:p>
              <a:r>
                <a:t>(n-1) SDU</a:t>
              </a:r>
            </a:p>
          </p:txBody>
        </p:sp>
        <p:sp>
          <p:nvSpPr>
            <p:cNvPr id="405" name="Protocol Data Unit"/>
            <p:cNvSpPr txBox="1"/>
            <p:nvPr/>
          </p:nvSpPr>
          <p:spPr>
            <a:xfrm>
              <a:off x="4556002" y="90396"/>
              <a:ext cx="3308527" cy="30735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lvl1pPr defTabSz="450000">
                <a:lnSpc>
                  <a:spcPct val="100000"/>
                </a:lnSpc>
                <a:spcBef>
                  <a:spcPts val="0"/>
                </a:spcBef>
                <a:defRPr sz="1300" i="0" spc="0">
                  <a:solidFill>
                    <a:srgbClr val="000000"/>
                  </a:solidFill>
                  <a:latin typeface="Helvetica"/>
                  <a:ea typeface="Helvetica"/>
                  <a:cs typeface="Helvetica"/>
                  <a:sym typeface="Helvetica"/>
                </a:defRPr>
              </a:lvl1pPr>
            </a:lstStyle>
            <a:p>
              <a:r>
                <a:t>Protocol Data Unit</a:t>
              </a:r>
            </a:p>
          </p:txBody>
        </p:sp>
        <p:sp>
          <p:nvSpPr>
            <p:cNvPr id="406" name="Service Data Unit"/>
            <p:cNvSpPr txBox="1"/>
            <p:nvPr/>
          </p:nvSpPr>
          <p:spPr>
            <a:xfrm>
              <a:off x="4556002" y="940127"/>
              <a:ext cx="3308527" cy="30735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lvl1pPr defTabSz="450000">
                <a:lnSpc>
                  <a:spcPct val="100000"/>
                </a:lnSpc>
                <a:spcBef>
                  <a:spcPts val="0"/>
                </a:spcBef>
                <a:defRPr sz="1300" b="0" i="0" spc="0">
                  <a:solidFill>
                    <a:srgbClr val="000000"/>
                  </a:solidFill>
                  <a:latin typeface="Helvetica"/>
                  <a:ea typeface="Helvetica"/>
                  <a:cs typeface="Helvetica"/>
                  <a:sym typeface="Helvetica"/>
                </a:defRPr>
              </a:lvl1pPr>
            </a:lstStyle>
            <a:p>
              <a:r>
                <a:t>Service Data Unit</a:t>
              </a:r>
            </a:p>
          </p:txBody>
        </p:sp>
        <p:sp>
          <p:nvSpPr>
            <p:cNvPr id="407" name="Encapsulation : ajout d’un Protocol Control Information"/>
            <p:cNvSpPr txBox="1"/>
            <p:nvPr/>
          </p:nvSpPr>
          <p:spPr>
            <a:xfrm>
              <a:off x="4556002" y="1827958"/>
              <a:ext cx="5152624" cy="30735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r>
                <a:rPr b="1"/>
                <a:t>Encapsulation</a:t>
              </a:r>
              <a:r>
                <a:t> : ajout d’un </a:t>
              </a:r>
              <a:r>
                <a:rPr b="1"/>
                <a:t>Protocol Control Information</a:t>
              </a:r>
            </a:p>
          </p:txBody>
        </p:sp>
        <p:sp>
          <p:nvSpPr>
            <p:cNvPr id="408" name="Protocol Data Unit"/>
            <p:cNvSpPr txBox="1"/>
            <p:nvPr/>
          </p:nvSpPr>
          <p:spPr>
            <a:xfrm>
              <a:off x="4556002" y="2639589"/>
              <a:ext cx="3308527" cy="30735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lvl1pPr defTabSz="450000">
                <a:lnSpc>
                  <a:spcPct val="100000"/>
                </a:lnSpc>
                <a:spcBef>
                  <a:spcPts val="0"/>
                </a:spcBef>
                <a:defRPr sz="1300" i="0" spc="0">
                  <a:solidFill>
                    <a:srgbClr val="000000"/>
                  </a:solidFill>
                  <a:latin typeface="Helvetica"/>
                  <a:ea typeface="Helvetica"/>
                  <a:cs typeface="Helvetica"/>
                  <a:sym typeface="Helvetica"/>
                </a:defRPr>
              </a:lvl1pPr>
            </a:lstStyle>
            <a:p>
              <a:r>
                <a:t>Protocol Data Unit</a:t>
              </a:r>
            </a:p>
          </p:txBody>
        </p:sp>
        <p:sp>
          <p:nvSpPr>
            <p:cNvPr id="409" name="Ligne"/>
            <p:cNvSpPr/>
            <p:nvPr/>
          </p:nvSpPr>
          <p:spPr>
            <a:xfrm>
              <a:off x="2827614" y="2893770"/>
              <a:ext cx="6135675" cy="1464734"/>
            </a:xfrm>
            <a:custGeom>
              <a:avLst/>
              <a:gdLst/>
              <a:ahLst/>
              <a:cxnLst>
                <a:cxn ang="0">
                  <a:pos x="wd2" y="hd2"/>
                </a:cxn>
                <a:cxn ang="5400000">
                  <a:pos x="wd2" y="hd2"/>
                </a:cxn>
                <a:cxn ang="10800000">
                  <a:pos x="wd2" y="hd2"/>
                </a:cxn>
                <a:cxn ang="16200000">
                  <a:pos x="wd2" y="hd2"/>
                </a:cxn>
              </a:cxnLst>
              <a:rect l="0" t="0" r="r" b="b"/>
              <a:pathLst>
                <a:path w="21600" h="9843" extrusionOk="0">
                  <a:moveTo>
                    <a:pt x="0" y="521"/>
                  </a:moveTo>
                  <a:cubicBezTo>
                    <a:pt x="0" y="521"/>
                    <a:pt x="9215" y="21600"/>
                    <a:pt x="21385" y="362"/>
                  </a:cubicBezTo>
                  <a:lnTo>
                    <a:pt x="21600" y="0"/>
                  </a:lnTo>
                </a:path>
              </a:pathLst>
            </a:custGeom>
            <a:noFill/>
            <a:ln w="12700" cap="flat">
              <a:solidFill>
                <a:srgbClr val="DC5B00"/>
              </a:solidFill>
              <a:custDash>
                <a:ds d="600000" sp="600000"/>
              </a:custDash>
              <a:miter lim="400000"/>
              <a:tailEnd type="triangle" w="med" len="med"/>
            </a:ln>
            <a:effectLst/>
          </p:spPr>
          <p:txBody>
            <a:bodyPr wrap="square" lIns="101600" tIns="101600" rIns="101600" bIns="101600" numCol="1" anchor="t">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410" name="échangé via une connexion de niveau (n-1)"/>
            <p:cNvSpPr txBox="1"/>
            <p:nvPr/>
          </p:nvSpPr>
          <p:spPr>
            <a:xfrm>
              <a:off x="4800074" y="3887066"/>
              <a:ext cx="4628322" cy="30735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lvl1pPr defTabSz="450000">
                <a:lnSpc>
                  <a:spcPct val="100000"/>
                </a:lnSpc>
                <a:spcBef>
                  <a:spcPts val="0"/>
                </a:spcBef>
                <a:defRPr sz="1200" b="0" spc="0">
                  <a:solidFill>
                    <a:srgbClr val="000000"/>
                  </a:solidFill>
                  <a:latin typeface="Helvetica"/>
                  <a:ea typeface="Helvetica"/>
                  <a:cs typeface="Helvetica"/>
                  <a:sym typeface="Helvetica"/>
                </a:defRPr>
              </a:lvl1pPr>
            </a:lstStyle>
            <a:p>
              <a:r>
                <a:t>échangé via une connexion de niveau (n-1)</a:t>
              </a:r>
            </a:p>
          </p:txBody>
        </p:sp>
        <p:sp>
          <p:nvSpPr>
            <p:cNvPr id="411" name="Interface (N+1) / N"/>
            <p:cNvSpPr txBox="1"/>
            <p:nvPr/>
          </p:nvSpPr>
          <p:spPr>
            <a:xfrm>
              <a:off x="0" y="361587"/>
              <a:ext cx="2079129" cy="3254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lvl1pPr defTabSz="450000">
                <a:lnSpc>
                  <a:spcPct val="100000"/>
                </a:lnSpc>
                <a:spcBef>
                  <a:spcPts val="0"/>
                </a:spcBef>
                <a:defRPr sz="1200" i="0" spc="0">
                  <a:solidFill>
                    <a:srgbClr val="FF2600"/>
                  </a:solidFill>
                  <a:latin typeface="Helvetica"/>
                  <a:ea typeface="Helvetica"/>
                  <a:cs typeface="Helvetica"/>
                  <a:sym typeface="Helvetica"/>
                </a:defRPr>
              </a:lvl1pPr>
            </a:lstStyle>
            <a:p>
              <a:r>
                <a:t>Interface (N+1) / N</a:t>
              </a:r>
            </a:p>
          </p:txBody>
        </p:sp>
        <p:sp>
          <p:nvSpPr>
            <p:cNvPr id="412" name="Interface N / (N-1)"/>
            <p:cNvSpPr txBox="1"/>
            <p:nvPr/>
          </p:nvSpPr>
          <p:spPr>
            <a:xfrm>
              <a:off x="0" y="2914395"/>
              <a:ext cx="2079129" cy="3254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lvl1pPr defTabSz="450000">
                <a:lnSpc>
                  <a:spcPct val="100000"/>
                </a:lnSpc>
                <a:spcBef>
                  <a:spcPts val="0"/>
                </a:spcBef>
                <a:defRPr sz="1200" i="0" spc="0">
                  <a:solidFill>
                    <a:srgbClr val="FF2600"/>
                  </a:solidFill>
                  <a:latin typeface="Helvetica"/>
                  <a:ea typeface="Helvetica"/>
                  <a:cs typeface="Helvetica"/>
                  <a:sym typeface="Helvetica"/>
                </a:defRPr>
              </a:lvl1pPr>
            </a:lstStyle>
            <a:p>
              <a:r>
                <a:t>Interface N / (N-1)</a:t>
              </a:r>
            </a:p>
          </p:txBody>
        </p:sp>
      </p:grpSp>
      <p:pic>
        <p:nvPicPr>
          <p:cNvPr id="414" name="OSIMODELET.png" descr="OSIMODELET.png"/>
          <p:cNvPicPr>
            <a:picLocks noChangeAspect="1"/>
          </p:cNvPicPr>
          <p:nvPr/>
        </p:nvPicPr>
        <p:blipFill>
          <a:blip r:embed="rId3"/>
          <a:stretch>
            <a:fillRect/>
          </a:stretch>
        </p:blipFill>
        <p:spPr>
          <a:xfrm>
            <a:off x="7299740" y="209593"/>
            <a:ext cx="1828801" cy="933407"/>
          </a:xfrm>
          <a:prstGeom prst="rect">
            <a:avLst/>
          </a:prstGeom>
          <a:ln w="12700">
            <a:miter lim="400000"/>
          </a:ln>
        </p:spPr>
      </p:pic>
      <p:sp>
        <p:nvSpPr>
          <p:cNvPr id="415"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421" name="Grouper"/>
          <p:cNvGrpSpPr/>
          <p:nvPr/>
        </p:nvGrpSpPr>
        <p:grpSpPr>
          <a:xfrm>
            <a:off x="317500" y="1270000"/>
            <a:ext cx="9525000" cy="38100"/>
            <a:chOff x="0" y="0"/>
            <a:chExt cx="9525000" cy="38100"/>
          </a:xfrm>
        </p:grpSpPr>
        <p:sp>
          <p:nvSpPr>
            <p:cNvPr id="419"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420"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422"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a:t>
            </a:fld>
            <a:endParaRPr/>
          </a:p>
        </p:txBody>
      </p:sp>
      <p:sp>
        <p:nvSpPr>
          <p:cNvPr id="423" name="Modèle OSI…"/>
          <p:cNvSpPr txBox="1">
            <a:spLocks noGrp="1"/>
          </p:cNvSpPr>
          <p:nvPr>
            <p:ph type="body" idx="1"/>
          </p:nvPr>
        </p:nvSpPr>
        <p:spPr>
          <a:xfrm>
            <a:off x="403626" y="1466034"/>
            <a:ext cx="9445745" cy="4791906"/>
          </a:xfrm>
          <a:prstGeom prst="rect">
            <a:avLst/>
          </a:prstGeom>
        </p:spPr>
        <p:txBody>
          <a:bodyPr lIns="25400" tIns="25400" rIns="25400" bIns="25400" anchor="t"/>
          <a:lstStyle/>
          <a:p>
            <a:pPr marL="230909" indent="-230909">
              <a:buClr>
                <a:srgbClr val="5C86B9"/>
              </a:buClr>
              <a:buSzPct val="50000"/>
              <a:buFont typeface="Zapf Dingbats"/>
              <a:buChar char="✤"/>
              <a:defRPr b="1"/>
            </a:pPr>
            <a:r>
              <a:t>Modèle OSI</a:t>
            </a:r>
          </a:p>
          <a:p>
            <a:pPr marL="571500" lvl="1" indent="-254000">
              <a:buSzPct val="75000"/>
              <a:buChar char="‣"/>
            </a:pPr>
            <a:r>
              <a:t>Modèle </a:t>
            </a:r>
            <a:r>
              <a:rPr b="1"/>
              <a:t>OSI</a:t>
            </a:r>
            <a:r>
              <a:t>, </a:t>
            </a:r>
            <a:r>
              <a:rPr i="1"/>
              <a:t>Open Systems Interconnection</a:t>
            </a:r>
            <a:r>
              <a:t> de l’ISO, </a:t>
            </a:r>
            <a:r>
              <a:rPr i="1"/>
              <a:t>International Standard Organization</a:t>
            </a:r>
          </a:p>
          <a:p>
            <a:pPr marL="571500" lvl="1" indent="-254000">
              <a:buSzPct val="75000"/>
              <a:buChar char="‣"/>
            </a:pPr>
            <a:endParaRPr i="1"/>
          </a:p>
          <a:p>
            <a:pPr marL="571500" lvl="1" indent="-254000">
              <a:buSzPct val="75000"/>
              <a:buChar char="‣"/>
            </a:pPr>
            <a:r>
              <a:t>Ce modèle de référence a </a:t>
            </a:r>
            <a:br/>
            <a:r>
              <a:t>été conçu par l’ISO (années </a:t>
            </a:r>
            <a:br/>
            <a:r>
              <a:t>1970) et a été normalisé en </a:t>
            </a:r>
            <a:br/>
            <a:r>
              <a:t>1984 et révisé en 1994.</a:t>
            </a:r>
          </a:p>
        </p:txBody>
      </p:sp>
      <p:sp>
        <p:nvSpPr>
          <p:cNvPr id="424" name="2 - Définitions"/>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Définitions</a:t>
            </a:r>
          </a:p>
        </p:txBody>
      </p:sp>
      <p:grpSp>
        <p:nvGrpSpPr>
          <p:cNvPr id="427" name="Modèle-OSI.png"/>
          <p:cNvGrpSpPr/>
          <p:nvPr/>
        </p:nvGrpSpPr>
        <p:grpSpPr>
          <a:xfrm>
            <a:off x="4342909" y="2740581"/>
            <a:ext cx="5568520" cy="4318700"/>
            <a:chOff x="0" y="0"/>
            <a:chExt cx="5568519" cy="4318699"/>
          </a:xfrm>
        </p:grpSpPr>
        <p:pic>
          <p:nvPicPr>
            <p:cNvPr id="426" name="Modèle-OSI.png" descr="Modèle-OSI.png"/>
            <p:cNvPicPr>
              <a:picLocks noChangeAspect="1"/>
            </p:cNvPicPr>
            <p:nvPr/>
          </p:nvPicPr>
          <p:blipFill>
            <a:blip r:embed="rId2"/>
            <a:srcRect/>
            <a:stretch>
              <a:fillRect/>
            </a:stretch>
          </p:blipFill>
          <p:spPr>
            <a:xfrm>
              <a:off x="127000" y="88900"/>
              <a:ext cx="5314520" cy="3988500"/>
            </a:xfrm>
            <a:prstGeom prst="rect">
              <a:avLst/>
            </a:prstGeom>
            <a:ln>
              <a:noFill/>
            </a:ln>
            <a:effectLst/>
          </p:spPr>
        </p:pic>
        <p:pic>
          <p:nvPicPr>
            <p:cNvPr id="425" name="Modèle-OSI.png" descr="Modèle-OSI.png"/>
            <p:cNvPicPr>
              <a:picLocks/>
            </p:cNvPicPr>
            <p:nvPr/>
          </p:nvPicPr>
          <p:blipFill>
            <a:blip r:embed="rId3"/>
            <a:stretch>
              <a:fillRect/>
            </a:stretch>
          </p:blipFill>
          <p:spPr>
            <a:xfrm>
              <a:off x="0" y="0"/>
              <a:ext cx="5568520" cy="4318700"/>
            </a:xfrm>
            <a:prstGeom prst="rect">
              <a:avLst/>
            </a:prstGeom>
            <a:effectLst/>
          </p:spPr>
        </p:pic>
      </p:grpSp>
      <p:sp>
        <p:nvSpPr>
          <p:cNvPr id="428" name="Fig 1.7 - Le modèle OSI"/>
          <p:cNvSpPr txBox="1"/>
          <p:nvPr/>
        </p:nvSpPr>
        <p:spPr>
          <a:xfrm>
            <a:off x="4087429" y="7018180"/>
            <a:ext cx="3098760"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1.7 - Le modèle OSI</a:t>
            </a:r>
          </a:p>
        </p:txBody>
      </p:sp>
      <p:pic>
        <p:nvPicPr>
          <p:cNvPr id="429" name="OSIMODELET.png" descr="OSIMODELET.png"/>
          <p:cNvPicPr>
            <a:picLocks noChangeAspect="1"/>
          </p:cNvPicPr>
          <p:nvPr/>
        </p:nvPicPr>
        <p:blipFill>
          <a:blip r:embed="rId4"/>
          <a:stretch>
            <a:fillRect/>
          </a:stretch>
        </p:blipFill>
        <p:spPr>
          <a:xfrm>
            <a:off x="7299740" y="209593"/>
            <a:ext cx="1828801" cy="933407"/>
          </a:xfrm>
          <a:prstGeom prst="rect">
            <a:avLst/>
          </a:prstGeom>
          <a:ln w="12700">
            <a:miter lim="400000"/>
          </a:ln>
        </p:spPr>
      </p:pic>
      <p:sp>
        <p:nvSpPr>
          <p:cNvPr id="430"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434" name="Grouper"/>
          <p:cNvGrpSpPr/>
          <p:nvPr/>
        </p:nvGrpSpPr>
        <p:grpSpPr>
          <a:xfrm>
            <a:off x="317500" y="1270000"/>
            <a:ext cx="9525000" cy="38100"/>
            <a:chOff x="0" y="0"/>
            <a:chExt cx="9525000" cy="38100"/>
          </a:xfrm>
        </p:grpSpPr>
        <p:sp>
          <p:nvSpPr>
            <p:cNvPr id="432"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433"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435"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a:t>
            </a:fld>
            <a:endParaRPr/>
          </a:p>
        </p:txBody>
      </p:sp>
      <p:sp>
        <p:nvSpPr>
          <p:cNvPr id="436" name="3 - Le modèle de référence OSI"/>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Le modèle de référence OSI</a:t>
            </a:r>
          </a:p>
        </p:txBody>
      </p:sp>
      <p:sp>
        <p:nvSpPr>
          <p:cNvPr id="437" name="Pour  Le  Réseau  Tout  Se Passe Automatiquement"/>
          <p:cNvSpPr txBox="1"/>
          <p:nvPr/>
        </p:nvSpPr>
        <p:spPr>
          <a:xfrm>
            <a:off x="177800" y="1597054"/>
            <a:ext cx="2634914" cy="56800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lstStyle/>
          <a:p>
            <a:pPr marL="228600" lvl="1" indent="-228600">
              <a:lnSpc>
                <a:spcPct val="140000"/>
              </a:lnSpc>
              <a:buClr>
                <a:srgbClr val="040F6A"/>
              </a:buClr>
              <a:buSzPct val="75000"/>
              <a:buFont typeface="Lucida Grande"/>
              <a:buChar char="‣"/>
              <a:defRPr>
                <a:solidFill>
                  <a:srgbClr val="000000"/>
                </a:solidFill>
              </a:defRPr>
            </a:pPr>
            <a:r>
              <a:t>P</a:t>
            </a:r>
            <a:r>
              <a:rPr b="0"/>
              <a:t>our</a:t>
            </a:r>
            <a:r>
              <a:t> </a:t>
            </a:r>
            <a:br/>
            <a:r>
              <a:t>L</a:t>
            </a:r>
            <a:r>
              <a:rPr b="0"/>
              <a:t>e</a:t>
            </a:r>
            <a:r>
              <a:t> </a:t>
            </a:r>
            <a:br/>
            <a:r>
              <a:t>R</a:t>
            </a:r>
            <a:r>
              <a:rPr b="0"/>
              <a:t>éseau</a:t>
            </a:r>
            <a:r>
              <a:t> </a:t>
            </a:r>
            <a:br/>
            <a:r>
              <a:t>T</a:t>
            </a:r>
            <a:r>
              <a:rPr b="0"/>
              <a:t>out </a:t>
            </a:r>
            <a:br>
              <a:rPr b="0"/>
            </a:br>
            <a:r>
              <a:t>S</a:t>
            </a:r>
            <a:r>
              <a:rPr b="0"/>
              <a:t>e</a:t>
            </a:r>
            <a:br>
              <a:rPr b="0"/>
            </a:br>
            <a:r>
              <a:t>P</a:t>
            </a:r>
            <a:r>
              <a:rPr b="0"/>
              <a:t>asse</a:t>
            </a:r>
            <a:br>
              <a:rPr b="0"/>
            </a:br>
            <a:r>
              <a:t>A</a:t>
            </a:r>
            <a:r>
              <a:rPr b="0"/>
              <a:t>utomatiquement</a:t>
            </a:r>
          </a:p>
        </p:txBody>
      </p:sp>
      <p:sp>
        <p:nvSpPr>
          <p:cNvPr id="438" name="Fig 1.8 - Schéma du modèle en couche OSI"/>
          <p:cNvSpPr txBox="1"/>
          <p:nvPr/>
        </p:nvSpPr>
        <p:spPr>
          <a:xfrm>
            <a:off x="601218" y="7214841"/>
            <a:ext cx="5133338"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1.8 - Schéma du modèle en couche OSI</a:t>
            </a:r>
          </a:p>
        </p:txBody>
      </p:sp>
      <p:pic>
        <p:nvPicPr>
          <p:cNvPr id="439" name="OSI.jpg" descr="OSI.jpg"/>
          <p:cNvPicPr>
            <a:picLocks noChangeAspect="1"/>
          </p:cNvPicPr>
          <p:nvPr/>
        </p:nvPicPr>
        <p:blipFill>
          <a:blip r:embed="rId3"/>
          <a:stretch>
            <a:fillRect/>
          </a:stretch>
        </p:blipFill>
        <p:spPr>
          <a:xfrm>
            <a:off x="2606200" y="1312830"/>
            <a:ext cx="7502237" cy="5967428"/>
          </a:xfrm>
          <a:prstGeom prst="rect">
            <a:avLst/>
          </a:prstGeom>
          <a:ln w="12700">
            <a:miter lim="400000"/>
          </a:ln>
        </p:spPr>
      </p:pic>
      <p:pic>
        <p:nvPicPr>
          <p:cNvPr id="440" name="OSIMODELET.png" descr="OSIMODELET.png"/>
          <p:cNvPicPr>
            <a:picLocks noChangeAspect="1"/>
          </p:cNvPicPr>
          <p:nvPr/>
        </p:nvPicPr>
        <p:blipFill>
          <a:blip r:embed="rId4"/>
          <a:stretch>
            <a:fillRect/>
          </a:stretch>
        </p:blipFill>
        <p:spPr>
          <a:xfrm>
            <a:off x="7299740" y="209593"/>
            <a:ext cx="1828801" cy="933407"/>
          </a:xfrm>
          <a:prstGeom prst="rect">
            <a:avLst/>
          </a:prstGeom>
          <a:ln w="12700">
            <a:miter lim="400000"/>
          </a:ln>
        </p:spPr>
      </p:pic>
      <p:sp>
        <p:nvSpPr>
          <p:cNvPr id="441"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437"/>
                                        </p:tgtEl>
                                        <p:attrNameLst>
                                          <p:attrName>style.visibility</p:attrName>
                                        </p:attrNameLst>
                                      </p:cBhvr>
                                      <p:to>
                                        <p:strVal val="visible"/>
                                      </p:to>
                                    </p:set>
                                    <p:animEffect transition="in" filter="fade">
                                      <p:cBhvr>
                                        <p:cTn id="7" dur="1000"/>
                                        <p:tgtEl>
                                          <p:spTgt spid="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 grpId="1"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447" name="Grouper"/>
          <p:cNvGrpSpPr/>
          <p:nvPr/>
        </p:nvGrpSpPr>
        <p:grpSpPr>
          <a:xfrm>
            <a:off x="317500" y="1270000"/>
            <a:ext cx="9525000" cy="38100"/>
            <a:chOff x="0" y="0"/>
            <a:chExt cx="9525000" cy="38100"/>
          </a:xfrm>
        </p:grpSpPr>
        <p:sp>
          <p:nvSpPr>
            <p:cNvPr id="445"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446"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448"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13</a:t>
            </a:fld>
            <a:endParaRPr/>
          </a:p>
        </p:txBody>
      </p:sp>
      <p:sp>
        <p:nvSpPr>
          <p:cNvPr id="449" name="Le modèle OSI (Open Systems Interconnection) est un cadre conceptuel développé par l'Organisation internationale de normalisation (ISO) pour standardiser la communication entre systèmes informatiques en réseau.…"/>
          <p:cNvSpPr txBox="1">
            <a:spLocks noGrp="1"/>
          </p:cNvSpPr>
          <p:nvPr>
            <p:ph type="body" idx="1"/>
          </p:nvPr>
        </p:nvSpPr>
        <p:spPr>
          <a:xfrm>
            <a:off x="304800" y="1772509"/>
            <a:ext cx="9601200" cy="4691791"/>
          </a:xfrm>
          <a:prstGeom prst="rect">
            <a:avLst/>
          </a:prstGeom>
        </p:spPr>
        <p:txBody>
          <a:bodyPr lIns="25400" tIns="25400" rIns="25400" bIns="25400"/>
          <a:lstStyle/>
          <a:p>
            <a:pPr marL="571500" lvl="1" indent="-254000">
              <a:buSzPct val="75000"/>
              <a:buChar char="‣"/>
            </a:pPr>
            <a:r>
              <a:t>Le modèle OSI (</a:t>
            </a:r>
            <a:r>
              <a:rPr i="1"/>
              <a:t>Open Systems Interconnection</a:t>
            </a:r>
            <a:r>
              <a:t>) est un cadre conceptuel développé par l'Organisation internationale de normalisation (ISO) pour standardiser la communication entre systèmes informatiques en réseau. </a:t>
            </a:r>
          </a:p>
          <a:p>
            <a:pPr marL="571500" lvl="1" indent="-254000">
              <a:buSzPct val="75000"/>
              <a:buChar char="‣"/>
            </a:pPr>
            <a:endParaRPr/>
          </a:p>
          <a:p>
            <a:pPr marL="571500" marR="4800600" lvl="1" indent="-254000">
              <a:buSzPct val="75000"/>
              <a:buChar char="‣"/>
            </a:pPr>
            <a:r>
              <a:t>Créé dans les années 1970 et publié en 1984, ce modèle divise le processus de communication en </a:t>
            </a:r>
            <a:r>
              <a:rPr b="1"/>
              <a:t>sept couches distinctes</a:t>
            </a:r>
            <a:r>
              <a:t>, chacune ayant des fonctions spécifiques et interagissant avec les couches adjacentes. </a:t>
            </a:r>
          </a:p>
          <a:p>
            <a:pPr marL="571500" marR="4800600" lvl="1" indent="-254000">
              <a:buSzPct val="75000"/>
              <a:buChar char="‣"/>
            </a:pPr>
            <a:endParaRPr/>
          </a:p>
          <a:p>
            <a:pPr marL="571500" marR="4800600" lvl="1" indent="-254000">
              <a:buSzPct val="75000"/>
              <a:buChar char="‣"/>
            </a:pPr>
            <a:r>
              <a:t>Cette division facilite la compréhension, la conception et le dépannage des réseaux complexes.</a:t>
            </a:r>
          </a:p>
        </p:txBody>
      </p:sp>
      <p:sp>
        <p:nvSpPr>
          <p:cNvPr id="450" name="3 - Le modèle de référence OSI"/>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Le modèle de référence OSI</a:t>
            </a:r>
          </a:p>
        </p:txBody>
      </p:sp>
      <p:pic>
        <p:nvPicPr>
          <p:cNvPr id="451" name="OSIMODELET.png" descr="OSIMODELET.png"/>
          <p:cNvPicPr>
            <a:picLocks noChangeAspect="1"/>
          </p:cNvPicPr>
          <p:nvPr/>
        </p:nvPicPr>
        <p:blipFill>
          <a:blip r:embed="rId2"/>
          <a:stretch>
            <a:fillRect/>
          </a:stretch>
        </p:blipFill>
        <p:spPr>
          <a:xfrm>
            <a:off x="7299740" y="209593"/>
            <a:ext cx="1828801" cy="933407"/>
          </a:xfrm>
          <a:prstGeom prst="rect">
            <a:avLst/>
          </a:prstGeom>
          <a:ln w="12700">
            <a:miter lim="400000"/>
          </a:ln>
        </p:spPr>
      </p:pic>
      <p:sp>
        <p:nvSpPr>
          <p:cNvPr id="452"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grpSp>
        <p:nvGrpSpPr>
          <p:cNvPr id="455" name="Modèle-OSI.png"/>
          <p:cNvGrpSpPr/>
          <p:nvPr/>
        </p:nvGrpSpPr>
        <p:grpSpPr>
          <a:xfrm>
            <a:off x="5184611" y="3187939"/>
            <a:ext cx="4769178" cy="3718800"/>
            <a:chOff x="0" y="0"/>
            <a:chExt cx="4769176" cy="3718799"/>
          </a:xfrm>
        </p:grpSpPr>
        <p:pic>
          <p:nvPicPr>
            <p:cNvPr id="454" name="Modèle-OSI.png" descr="Modèle-OSI.png"/>
            <p:cNvPicPr>
              <a:picLocks noChangeAspect="1"/>
            </p:cNvPicPr>
            <p:nvPr/>
          </p:nvPicPr>
          <p:blipFill>
            <a:blip r:embed="rId3"/>
            <a:stretch>
              <a:fillRect/>
            </a:stretch>
          </p:blipFill>
          <p:spPr>
            <a:xfrm>
              <a:off x="127000" y="88900"/>
              <a:ext cx="4515177" cy="3388600"/>
            </a:xfrm>
            <a:prstGeom prst="rect">
              <a:avLst/>
            </a:prstGeom>
            <a:ln>
              <a:noFill/>
            </a:ln>
            <a:effectLst/>
          </p:spPr>
        </p:pic>
        <p:pic>
          <p:nvPicPr>
            <p:cNvPr id="453" name="Modèle-OSI.png" descr="Modèle-OSI.png"/>
            <p:cNvPicPr>
              <a:picLocks/>
            </p:cNvPicPr>
            <p:nvPr/>
          </p:nvPicPr>
          <p:blipFill>
            <a:blip r:embed="rId4"/>
            <a:stretch>
              <a:fillRect/>
            </a:stretch>
          </p:blipFill>
          <p:spPr>
            <a:xfrm>
              <a:off x="0" y="0"/>
              <a:ext cx="4769177" cy="3718800"/>
            </a:xfrm>
            <a:prstGeom prst="rect">
              <a:avLst/>
            </a:prstGeom>
            <a:effectLst/>
          </p:spPr>
        </p:pic>
      </p:grpSp>
      <p:sp>
        <p:nvSpPr>
          <p:cNvPr id="456" name="Fig 1.9 - Le modèle OSI"/>
          <p:cNvSpPr txBox="1"/>
          <p:nvPr/>
        </p:nvSpPr>
        <p:spPr>
          <a:xfrm>
            <a:off x="5131264" y="6928709"/>
            <a:ext cx="3098760"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1.9 - Le modèle OSI</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460" name="Grouper"/>
          <p:cNvGrpSpPr/>
          <p:nvPr/>
        </p:nvGrpSpPr>
        <p:grpSpPr>
          <a:xfrm>
            <a:off x="317500" y="1270000"/>
            <a:ext cx="9525000" cy="38100"/>
            <a:chOff x="0" y="0"/>
            <a:chExt cx="9525000" cy="38100"/>
          </a:xfrm>
        </p:grpSpPr>
        <p:sp>
          <p:nvSpPr>
            <p:cNvPr id="458"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459"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461"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14</a:t>
            </a:fld>
            <a:endParaRPr/>
          </a:p>
        </p:txBody>
      </p:sp>
      <p:sp>
        <p:nvSpPr>
          <p:cNvPr id="462" name="Couche physique - Niveau physique - Physical layer - Couche 1…"/>
          <p:cNvSpPr txBox="1">
            <a:spLocks noGrp="1"/>
          </p:cNvSpPr>
          <p:nvPr>
            <p:ph type="body" idx="1"/>
          </p:nvPr>
        </p:nvSpPr>
        <p:spPr>
          <a:xfrm>
            <a:off x="304800" y="2044700"/>
            <a:ext cx="9601200" cy="4419600"/>
          </a:xfrm>
          <a:prstGeom prst="rect">
            <a:avLst/>
          </a:prstGeom>
        </p:spPr>
        <p:txBody>
          <a:bodyPr lIns="25400" tIns="25400" rIns="25400" bIns="25400" anchor="t"/>
          <a:lstStyle/>
          <a:p>
            <a:pPr>
              <a:spcBef>
                <a:spcPts val="1500"/>
              </a:spcBef>
              <a:defRPr b="1"/>
            </a:pPr>
            <a:r>
              <a:t>Couche physique - Niveau physique - </a:t>
            </a:r>
            <a:r>
              <a:rPr i="1"/>
              <a:t>Physical layer - </a:t>
            </a:r>
            <a:r>
              <a:t>Couche 1</a:t>
            </a:r>
          </a:p>
          <a:p>
            <a:pPr marL="571500" lvl="1" indent="-254000">
              <a:buSzPct val="75000"/>
              <a:buChar char="‣"/>
              <a:defRPr sz="800"/>
            </a:pPr>
            <a:endParaRPr/>
          </a:p>
          <a:p>
            <a:pPr marL="571500" marR="1625600" lvl="1" indent="-254000">
              <a:buSzPct val="75000"/>
              <a:buChar char="‣"/>
            </a:pPr>
            <a:r>
              <a:t>Elle concerne le transfert de </a:t>
            </a:r>
            <a:r>
              <a:rPr b="1"/>
              <a:t>train de bits</a:t>
            </a:r>
            <a:r>
              <a:t> d’information sur le support physique</a:t>
            </a:r>
          </a:p>
          <a:p>
            <a:pPr marL="571500" marR="1625600" lvl="1" indent="-254000">
              <a:buSzPct val="75000"/>
              <a:buChar char="‣"/>
              <a:defRPr sz="800"/>
            </a:pPr>
            <a:endParaRPr/>
          </a:p>
          <a:p>
            <a:pPr marL="571500" lvl="1" indent="-254000">
              <a:buSzPct val="75000"/>
              <a:buChar char="‣"/>
            </a:pPr>
            <a:r>
              <a:t>Unité de PDU : </a:t>
            </a:r>
            <a:r>
              <a:rPr b="1"/>
              <a:t>bit</a:t>
            </a:r>
          </a:p>
          <a:p>
            <a:pPr marL="889000" lvl="2" indent="-254000">
              <a:buSzPct val="75000"/>
            </a:pPr>
            <a:r>
              <a:t>Unité d’information</a:t>
            </a:r>
          </a:p>
          <a:p>
            <a:pPr marL="889000" lvl="2" indent="-254000">
              <a:buSzPct val="75000"/>
            </a:pPr>
            <a:r>
              <a:rPr b="1">
                <a:solidFill>
                  <a:schemeClr val="accent5">
                    <a:lumOff val="-6018"/>
                  </a:schemeClr>
                </a:solidFill>
                <a:latin typeface="Consolas"/>
                <a:ea typeface="Consolas"/>
                <a:cs typeface="Consolas"/>
                <a:sym typeface="Consolas"/>
              </a:rPr>
              <a:t>0 | 1</a:t>
            </a:r>
          </a:p>
          <a:p>
            <a:pPr marL="571500" marR="1625600" lvl="1" indent="-254000">
              <a:buSzPct val="75000"/>
              <a:buChar char="‣"/>
              <a:defRPr sz="800"/>
            </a:pPr>
            <a:endParaRPr b="1">
              <a:solidFill>
                <a:schemeClr val="accent5">
                  <a:lumOff val="-6018"/>
                </a:schemeClr>
              </a:solidFill>
              <a:latin typeface="Consolas"/>
              <a:ea typeface="Consolas"/>
              <a:cs typeface="Consolas"/>
              <a:sym typeface="Consolas"/>
            </a:endParaRPr>
          </a:p>
          <a:p>
            <a:pPr marL="571500" lvl="1" indent="-254000">
              <a:buSzPct val="75000"/>
              <a:buChar char="‣"/>
            </a:pPr>
            <a:r>
              <a:t>Les </a:t>
            </a:r>
            <a:r>
              <a:rPr b="1"/>
              <a:t>supports physiques</a:t>
            </a:r>
            <a:r>
              <a:t> véhiculent des </a:t>
            </a:r>
            <a:r>
              <a:rPr b="1"/>
              <a:t>signaux</a:t>
            </a:r>
            <a:r>
              <a:t> qui représentent les informations transmises</a:t>
            </a:r>
          </a:p>
          <a:p>
            <a:pPr marL="889000" lvl="2" indent="-254000">
              <a:buSzPct val="75000"/>
            </a:pPr>
            <a:r>
              <a:t>Support métallique =&gt; signaux électriques</a:t>
            </a:r>
          </a:p>
          <a:p>
            <a:pPr marL="889000" lvl="2" indent="-254000">
              <a:buSzPct val="75000"/>
            </a:pPr>
            <a:r>
              <a:t>Ondes radio</a:t>
            </a:r>
          </a:p>
          <a:p>
            <a:pPr marL="889000" lvl="2" indent="-254000">
              <a:buSzPct val="75000"/>
            </a:pPr>
            <a:r>
              <a:t>Infrarouge</a:t>
            </a:r>
          </a:p>
          <a:p>
            <a:pPr marL="889000" lvl="2" indent="-254000">
              <a:buSzPct val="75000"/>
            </a:pPr>
            <a:r>
              <a:t>Fibre optique =&gt; ondes optiques</a:t>
            </a:r>
          </a:p>
        </p:txBody>
      </p:sp>
      <p:sp>
        <p:nvSpPr>
          <p:cNvPr id="463" name="3 - Le modèle de référence OSI"/>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Le modèle de référence OSI</a:t>
            </a:r>
          </a:p>
        </p:txBody>
      </p:sp>
      <p:sp>
        <p:nvSpPr>
          <p:cNvPr id="464" name="Les sept couches du modèle OSI"/>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Les sept couches du modèle OSI</a:t>
            </a:r>
          </a:p>
        </p:txBody>
      </p:sp>
      <p:pic>
        <p:nvPicPr>
          <p:cNvPr id="465" name="Pkuczynski_RJ-45_patchcord-400.png" descr="Pkuczynski_RJ-45_patchcord-400.png"/>
          <p:cNvPicPr>
            <a:picLocks noChangeAspect="1"/>
          </p:cNvPicPr>
          <p:nvPr/>
        </p:nvPicPr>
        <p:blipFill>
          <a:blip r:embed="rId2"/>
          <a:stretch>
            <a:fillRect/>
          </a:stretch>
        </p:blipFill>
        <p:spPr>
          <a:xfrm>
            <a:off x="8105246" y="2379133"/>
            <a:ext cx="1828801" cy="1330453"/>
          </a:xfrm>
          <a:prstGeom prst="rect">
            <a:avLst/>
          </a:prstGeom>
          <a:ln w="12700">
            <a:miter lim="400000"/>
          </a:ln>
        </p:spPr>
      </p:pic>
      <p:pic>
        <p:nvPicPr>
          <p:cNvPr id="466" name="OSIMODELET.png" descr="OSIMODELET.png"/>
          <p:cNvPicPr>
            <a:picLocks noChangeAspect="1"/>
          </p:cNvPicPr>
          <p:nvPr/>
        </p:nvPicPr>
        <p:blipFill>
          <a:blip r:embed="rId3"/>
          <a:stretch>
            <a:fillRect/>
          </a:stretch>
        </p:blipFill>
        <p:spPr>
          <a:xfrm>
            <a:off x="7299740" y="209593"/>
            <a:ext cx="1828801" cy="933407"/>
          </a:xfrm>
          <a:prstGeom prst="rect">
            <a:avLst/>
          </a:prstGeom>
          <a:ln w="12700">
            <a:miter lim="400000"/>
          </a:ln>
        </p:spPr>
      </p:pic>
      <p:sp>
        <p:nvSpPr>
          <p:cNvPr id="467"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471" name="Grouper"/>
          <p:cNvGrpSpPr/>
          <p:nvPr/>
        </p:nvGrpSpPr>
        <p:grpSpPr>
          <a:xfrm>
            <a:off x="317500" y="1270000"/>
            <a:ext cx="9525000" cy="38100"/>
            <a:chOff x="0" y="0"/>
            <a:chExt cx="9525000" cy="38100"/>
          </a:xfrm>
        </p:grpSpPr>
        <p:sp>
          <p:nvSpPr>
            <p:cNvPr id="469"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470"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472"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15</a:t>
            </a:fld>
            <a:endParaRPr/>
          </a:p>
        </p:txBody>
      </p:sp>
      <p:sp>
        <p:nvSpPr>
          <p:cNvPr id="473" name="Couche physique (suite)…"/>
          <p:cNvSpPr txBox="1">
            <a:spLocks noGrp="1"/>
          </p:cNvSpPr>
          <p:nvPr>
            <p:ph type="body" idx="1"/>
          </p:nvPr>
        </p:nvSpPr>
        <p:spPr>
          <a:xfrm>
            <a:off x="304800" y="2044700"/>
            <a:ext cx="9601200" cy="4419600"/>
          </a:xfrm>
          <a:prstGeom prst="rect">
            <a:avLst/>
          </a:prstGeom>
        </p:spPr>
        <p:txBody>
          <a:bodyPr lIns="25400" tIns="25400" rIns="25400" bIns="25400" anchor="t"/>
          <a:lstStyle/>
          <a:p>
            <a:pPr>
              <a:spcBef>
                <a:spcPts val="1500"/>
              </a:spcBef>
              <a:defRPr b="1"/>
            </a:pPr>
            <a:r>
              <a:t>Couche physique </a:t>
            </a:r>
            <a:r>
              <a:rPr b="0"/>
              <a:t>(suite)</a:t>
            </a:r>
            <a:br>
              <a:rPr b="0"/>
            </a:br>
            <a:endParaRPr b="0"/>
          </a:p>
          <a:p>
            <a:pPr marL="571500" lvl="1" indent="-254000">
              <a:buSzPct val="75000"/>
              <a:buChar char="‣"/>
            </a:pPr>
            <a:r>
              <a:t>La transformation de trains de bits en </a:t>
            </a:r>
            <a:r>
              <a:rPr b="1"/>
              <a:t>signaux </a:t>
            </a:r>
            <a:r>
              <a:t>adaptés au support passe par des techniques de </a:t>
            </a:r>
            <a:r>
              <a:rPr b="1"/>
              <a:t>codage en bande de base</a:t>
            </a:r>
            <a:r>
              <a:t> ou de </a:t>
            </a:r>
            <a:r>
              <a:rPr b="1"/>
              <a:t>modulation</a:t>
            </a:r>
            <a:r>
              <a:t>.</a:t>
            </a:r>
          </a:p>
          <a:p>
            <a:pPr marL="571500" lvl="1" indent="-254000">
              <a:buSzPct val="75000"/>
              <a:buChar char="‣"/>
              <a:defRPr sz="1000"/>
            </a:pPr>
            <a:endParaRPr/>
          </a:p>
          <a:p>
            <a:pPr marL="571500" lvl="1" indent="-254000">
              <a:buSzPct val="75000"/>
              <a:buChar char="‣"/>
              <a:defRPr b="1"/>
            </a:pPr>
            <a:r>
              <a:t>Débit binaire </a:t>
            </a:r>
            <a:r>
              <a:rPr b="0" i="1"/>
              <a:t>(bitrate </a:t>
            </a:r>
            <a:r>
              <a:rPr b="0"/>
              <a:t>ou</a:t>
            </a:r>
            <a:r>
              <a:rPr b="0" i="1"/>
              <a:t> bit rate)</a:t>
            </a:r>
            <a:endParaRPr b="0"/>
          </a:p>
          <a:p>
            <a:pPr marL="889000" lvl="2" indent="-254000">
              <a:buSzPct val="75000"/>
            </a:pPr>
            <a:r>
              <a:t>Nombre de bits par seconde émis sur le support de transmission</a:t>
            </a:r>
          </a:p>
          <a:p>
            <a:pPr marL="889000" lvl="2" indent="-254000">
              <a:buSzPct val="75000"/>
            </a:pPr>
            <a:r>
              <a:t>Quantité de données transmises dans un intervalle de temps fixé</a:t>
            </a:r>
            <a:br/>
            <a:br/>
            <a:br/>
            <a:br/>
            <a:br/>
            <a:br/>
            <a:br/>
            <a:endParaRPr sz="1500"/>
          </a:p>
          <a:p>
            <a:pPr marL="889000" lvl="2" indent="-254000">
              <a:buSzPct val="75000"/>
            </a:pPr>
            <a:r>
              <a:t>Un débit s’exprime en </a:t>
            </a:r>
            <a:r>
              <a:rPr b="1"/>
              <a:t>bit/s</a:t>
            </a:r>
            <a:r>
              <a:t> (ou ses multiples : kbit/s ; Mbit/s ; Gbit/s…)</a:t>
            </a:r>
          </a:p>
        </p:txBody>
      </p:sp>
      <p:sp>
        <p:nvSpPr>
          <p:cNvPr id="474" name="3 - Le modèle de référence OSI"/>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Le modèle de référence OSI</a:t>
            </a:r>
          </a:p>
        </p:txBody>
      </p:sp>
      <p:sp>
        <p:nvSpPr>
          <p:cNvPr id="475" name="Les sept couches du modèle OSI"/>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Les sept couches du modèle OSI</a:t>
            </a:r>
          </a:p>
        </p:txBody>
      </p:sp>
      <p:pic>
        <p:nvPicPr>
          <p:cNvPr id="476" name="OSIMODELET.png" descr="OSIMODELET.png"/>
          <p:cNvPicPr>
            <a:picLocks noChangeAspect="1"/>
          </p:cNvPicPr>
          <p:nvPr/>
        </p:nvPicPr>
        <p:blipFill>
          <a:blip r:embed="rId2"/>
          <a:stretch>
            <a:fillRect/>
          </a:stretch>
        </p:blipFill>
        <p:spPr>
          <a:xfrm>
            <a:off x="7299740" y="209593"/>
            <a:ext cx="1828801" cy="933407"/>
          </a:xfrm>
          <a:prstGeom prst="rect">
            <a:avLst/>
          </a:prstGeom>
          <a:ln w="12700">
            <a:miter lim="400000"/>
          </a:ln>
        </p:spPr>
      </p:pic>
      <p:sp>
        <p:nvSpPr>
          <p:cNvPr id="477"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grpSp>
        <p:nvGrpSpPr>
          <p:cNvPr id="482" name="Grouper"/>
          <p:cNvGrpSpPr/>
          <p:nvPr/>
        </p:nvGrpSpPr>
        <p:grpSpPr>
          <a:xfrm>
            <a:off x="2163233" y="4334933"/>
            <a:ext cx="7505704" cy="1574801"/>
            <a:chOff x="0" y="0"/>
            <a:chExt cx="7505703" cy="1574800"/>
          </a:xfrm>
        </p:grpSpPr>
        <p:sp>
          <p:nvSpPr>
            <p:cNvPr id="478" name="Rectangle"/>
            <p:cNvSpPr/>
            <p:nvPr/>
          </p:nvSpPr>
          <p:spPr>
            <a:xfrm>
              <a:off x="46331" y="0"/>
              <a:ext cx="7428486" cy="1559362"/>
            </a:xfrm>
            <a:prstGeom prst="rect">
              <a:avLst/>
            </a:prstGeom>
            <a:solidFill>
              <a:srgbClr val="FFFFFF"/>
            </a:solidFill>
            <a:ln w="12700" cap="flat">
              <a:solidFill>
                <a:srgbClr val="C0C0C0"/>
              </a:solidFill>
              <a:prstDash val="solid"/>
              <a:miter lim="400000"/>
            </a:ln>
            <a:effectLst>
              <a:outerShdw blurRad="127000" dist="50800" dir="2700000" rotWithShape="0">
                <a:srgbClr val="000000">
                  <a:alpha val="75000"/>
                </a:srgbClr>
              </a:outerShdw>
            </a:effectLst>
          </p:spPr>
          <p:txBody>
            <a:bodyPr wrap="square" lIns="0" tIns="0" rIns="0" bIns="0" numCol="1" anchor="t">
              <a:noAutofit/>
            </a:bodyPr>
            <a:lstStyle/>
            <a:p>
              <a:pPr defTabSz="450000">
                <a:lnSpc>
                  <a:spcPct val="100000"/>
                </a:lnSpc>
                <a:spcBef>
                  <a:spcPts val="0"/>
                </a:spcBef>
                <a:defRPr sz="1200" i="0" spc="0">
                  <a:solidFill>
                    <a:srgbClr val="000000"/>
                  </a:solidFill>
                  <a:latin typeface="Helvetica"/>
                  <a:ea typeface="Helvetica"/>
                  <a:cs typeface="Helvetica"/>
                  <a:sym typeface="Helvetica"/>
                </a:defRPr>
              </a:pPr>
              <a:endParaRPr/>
            </a:p>
          </p:txBody>
        </p:sp>
        <p:grpSp>
          <p:nvGrpSpPr>
            <p:cNvPr id="481" name="Grouper"/>
            <p:cNvGrpSpPr/>
            <p:nvPr/>
          </p:nvGrpSpPr>
          <p:grpSpPr>
            <a:xfrm>
              <a:off x="-1" y="30878"/>
              <a:ext cx="7505705" cy="1543923"/>
              <a:chOff x="0" y="0"/>
              <a:chExt cx="7505702" cy="1543921"/>
            </a:xfrm>
          </p:grpSpPr>
          <p:sp>
            <p:nvSpPr>
              <p:cNvPr id="479" name="V…"/>
              <p:cNvSpPr/>
              <p:nvPr/>
            </p:nvSpPr>
            <p:spPr>
              <a:xfrm>
                <a:off x="0" y="0"/>
                <a:ext cx="1745155" cy="154392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p>
                <a:pPr marL="139699" lvl="2" indent="0" defTabSz="450000">
                  <a:lnSpc>
                    <a:spcPct val="70000"/>
                  </a:lnSpc>
                  <a:spcBef>
                    <a:spcPts val="100"/>
                  </a:spcBef>
                  <a:buClr>
                    <a:srgbClr val="040F6A"/>
                  </a:buClr>
                  <a:buFont typeface="Lucida Grande"/>
                  <a:tabLst>
                    <a:tab pos="1016000" algn="ctr"/>
                  </a:tabLst>
                  <a:defRPr sz="2000" i="0" spc="0">
                    <a:solidFill>
                      <a:srgbClr val="000000"/>
                    </a:solidFill>
                    <a:latin typeface="Lucida Sans Regular"/>
                    <a:ea typeface="Lucida Sans Regular"/>
                    <a:cs typeface="Lucida Sans Regular"/>
                    <a:sym typeface="Lucida Sans Regular"/>
                  </a:defRPr>
                </a:pPr>
                <a:r>
                  <a:t>	</a:t>
                </a:r>
                <a:r>
                  <a:rPr>
                    <a:solidFill>
                      <a:schemeClr val="accent2">
                        <a:satOff val="10782"/>
                        <a:lumOff val="-18924"/>
                      </a:schemeClr>
                    </a:solidFill>
                  </a:rPr>
                  <a:t>V</a:t>
                </a:r>
              </a:p>
              <a:p>
                <a:pPr marL="139699" lvl="2" indent="0" defTabSz="450000">
                  <a:spcBef>
                    <a:spcPts val="100"/>
                  </a:spcBef>
                  <a:buClr>
                    <a:srgbClr val="040F6A"/>
                  </a:buClr>
                  <a:buFont typeface="Lucida Grande"/>
                  <a:tabLst>
                    <a:tab pos="1016000" algn="ctr"/>
                  </a:tabLst>
                  <a:defRPr sz="2000" i="0" spc="0">
                    <a:solidFill>
                      <a:srgbClr val="000000"/>
                    </a:solidFill>
                    <a:latin typeface="Lucida Sans Regular"/>
                    <a:ea typeface="Lucida Sans Regular"/>
                    <a:cs typeface="Lucida Sans Regular"/>
                    <a:sym typeface="Lucida Sans Regular"/>
                  </a:defRPr>
                </a:pPr>
                <a:r>
                  <a:rPr>
                    <a:solidFill>
                      <a:schemeClr val="accent5">
                        <a:satOff val="8112"/>
                        <a:lumOff val="-14630"/>
                      </a:schemeClr>
                    </a:solidFill>
                  </a:rPr>
                  <a:t>D</a:t>
                </a:r>
                <a:r>
                  <a:t> =	—</a:t>
                </a:r>
              </a:p>
              <a:p>
                <a:pPr marL="139699" lvl="2" indent="0" defTabSz="450000">
                  <a:lnSpc>
                    <a:spcPct val="70000"/>
                  </a:lnSpc>
                  <a:spcBef>
                    <a:spcPts val="100"/>
                  </a:spcBef>
                  <a:buClr>
                    <a:srgbClr val="040F6A"/>
                  </a:buClr>
                  <a:buFont typeface="Lucida Grande"/>
                  <a:tabLst>
                    <a:tab pos="1016000" algn="ctr"/>
                  </a:tabLst>
                  <a:defRPr sz="2000" i="0" spc="0">
                    <a:solidFill>
                      <a:srgbClr val="000000"/>
                    </a:solidFill>
                    <a:latin typeface="Lucida Sans Regular"/>
                    <a:ea typeface="Lucida Sans Regular"/>
                    <a:cs typeface="Lucida Sans Regular"/>
                    <a:sym typeface="Lucida Sans Regular"/>
                  </a:defRPr>
                </a:pPr>
                <a:r>
                  <a:t>	</a:t>
                </a:r>
                <a:r>
                  <a:rPr>
                    <a:solidFill>
                      <a:schemeClr val="accent1">
                        <a:hueOff val="54751"/>
                        <a:satOff val="-1697"/>
                        <a:lumOff val="-18038"/>
                      </a:schemeClr>
                    </a:solidFill>
                  </a:rPr>
                  <a:t>T</a:t>
                </a:r>
              </a:p>
            </p:txBody>
          </p:sp>
          <p:sp>
            <p:nvSpPr>
              <p:cNvPr id="480" name="D : débit binaire en bit/s…"/>
              <p:cNvSpPr/>
              <p:nvPr/>
            </p:nvSpPr>
            <p:spPr>
              <a:xfrm>
                <a:off x="2625453" y="0"/>
                <a:ext cx="4880250" cy="154392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p>
                <a:pPr lvl="2" indent="0" defTabSz="450000">
                  <a:lnSpc>
                    <a:spcPct val="120000"/>
                  </a:lnSpc>
                  <a:spcBef>
                    <a:spcPts val="0"/>
                  </a:spcBef>
                  <a:buClr>
                    <a:srgbClr val="040F6A"/>
                  </a:buClr>
                  <a:buFont typeface="Lucida Grande"/>
                  <a:tabLst>
                    <a:tab pos="1079500" algn="ctr"/>
                  </a:tabLst>
                  <a:defRPr i="0" spc="0">
                    <a:solidFill>
                      <a:schemeClr val="accent5">
                        <a:satOff val="8112"/>
                        <a:lumOff val="-14630"/>
                      </a:schemeClr>
                    </a:solidFill>
                    <a:latin typeface="Lucida Sans Regular"/>
                    <a:ea typeface="Lucida Sans Regular"/>
                    <a:cs typeface="Lucida Sans Regular"/>
                    <a:sym typeface="Lucida Sans Regular"/>
                  </a:defRPr>
                </a:pPr>
                <a:r>
                  <a:t>D : débit binaire en bit/s</a:t>
                </a:r>
              </a:p>
              <a:p>
                <a:pPr lvl="2" indent="0" defTabSz="450000">
                  <a:lnSpc>
                    <a:spcPct val="120000"/>
                  </a:lnSpc>
                  <a:spcBef>
                    <a:spcPts val="100"/>
                  </a:spcBef>
                  <a:buClr>
                    <a:srgbClr val="040F6A"/>
                  </a:buClr>
                  <a:buFont typeface="Lucida Grande"/>
                  <a:tabLst>
                    <a:tab pos="1079500" algn="ctr"/>
                  </a:tabLst>
                  <a:defRPr i="0" spc="0">
                    <a:solidFill>
                      <a:schemeClr val="accent2">
                        <a:satOff val="10782"/>
                        <a:lumOff val="-18924"/>
                      </a:schemeClr>
                    </a:solidFill>
                    <a:latin typeface="Lucida Sans Regular"/>
                    <a:ea typeface="Lucida Sans Regular"/>
                    <a:cs typeface="Lucida Sans Regular"/>
                    <a:sym typeface="Lucida Sans Regular"/>
                  </a:defRPr>
                </a:pPr>
                <a:r>
                  <a:t>V : Volume d’information en bit</a:t>
                </a:r>
              </a:p>
              <a:p>
                <a:pPr lvl="2" indent="0" defTabSz="450000">
                  <a:lnSpc>
                    <a:spcPct val="120000"/>
                  </a:lnSpc>
                  <a:spcBef>
                    <a:spcPts val="100"/>
                  </a:spcBef>
                  <a:buClr>
                    <a:srgbClr val="040F6A"/>
                  </a:buClr>
                  <a:buFont typeface="Lucida Grande"/>
                  <a:tabLst>
                    <a:tab pos="1079500" algn="ctr"/>
                  </a:tabLst>
                  <a:defRPr i="0" spc="0">
                    <a:solidFill>
                      <a:schemeClr val="accent1">
                        <a:hueOff val="54751"/>
                        <a:satOff val="-1697"/>
                        <a:lumOff val="-18038"/>
                      </a:schemeClr>
                    </a:solidFill>
                    <a:latin typeface="Lucida Sans Regular"/>
                    <a:ea typeface="Lucida Sans Regular"/>
                    <a:cs typeface="Lucida Sans Regular"/>
                    <a:sym typeface="Lucida Sans Regular"/>
                  </a:defRPr>
                </a:pPr>
                <a:r>
                  <a:t>T : durée d’émission</a:t>
                </a:r>
              </a:p>
            </p:txBody>
          </p:sp>
        </p:grpSp>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486" name="Grouper"/>
          <p:cNvGrpSpPr/>
          <p:nvPr/>
        </p:nvGrpSpPr>
        <p:grpSpPr>
          <a:xfrm>
            <a:off x="317500" y="1270000"/>
            <a:ext cx="9525000" cy="38100"/>
            <a:chOff x="0" y="0"/>
            <a:chExt cx="9525000" cy="38100"/>
          </a:xfrm>
        </p:grpSpPr>
        <p:sp>
          <p:nvSpPr>
            <p:cNvPr id="484"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485"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487"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16</a:t>
            </a:fld>
            <a:endParaRPr/>
          </a:p>
        </p:txBody>
      </p:sp>
      <p:sp>
        <p:nvSpPr>
          <p:cNvPr id="488" name="Couche physique (suite)…"/>
          <p:cNvSpPr txBox="1">
            <a:spLocks noGrp="1"/>
          </p:cNvSpPr>
          <p:nvPr>
            <p:ph type="body" idx="1"/>
          </p:nvPr>
        </p:nvSpPr>
        <p:spPr>
          <a:xfrm>
            <a:off x="304800" y="2044700"/>
            <a:ext cx="9601200" cy="4419600"/>
          </a:xfrm>
          <a:prstGeom prst="rect">
            <a:avLst/>
          </a:prstGeom>
        </p:spPr>
        <p:txBody>
          <a:bodyPr lIns="25400" tIns="25400" rIns="25400" bIns="25400" anchor="t"/>
          <a:lstStyle/>
          <a:p>
            <a:pPr>
              <a:spcBef>
                <a:spcPts val="1500"/>
              </a:spcBef>
              <a:defRPr b="1"/>
            </a:pPr>
            <a:r>
              <a:t>Couche physique </a:t>
            </a:r>
            <a:r>
              <a:rPr b="0"/>
              <a:t>(suite)</a:t>
            </a:r>
          </a:p>
          <a:p>
            <a:pPr>
              <a:defRPr b="1"/>
            </a:pPr>
            <a:endParaRPr b="0"/>
          </a:p>
          <a:p>
            <a:pPr marL="571500" lvl="1" indent="-254000">
              <a:buSzPct val="75000"/>
              <a:buChar char="‣"/>
            </a:pPr>
            <a:r>
              <a:rPr b="1"/>
              <a:t>Latence</a:t>
            </a:r>
            <a:r>
              <a:t> </a:t>
            </a:r>
            <a:r>
              <a:rPr i="1"/>
              <a:t>(lag) : </a:t>
            </a:r>
            <a:r>
              <a:t>Temps de transit entre l’émission d’un bit et sa réception</a:t>
            </a:r>
          </a:p>
          <a:p>
            <a:pPr marL="571500" lvl="1" indent="-254000">
              <a:buSzPct val="75000"/>
              <a:buChar char="‣"/>
              <a:defRPr sz="1000"/>
            </a:pPr>
            <a:endParaRPr/>
          </a:p>
          <a:p>
            <a:pPr marL="571500" lvl="1" indent="-254000">
              <a:buSzPct val="75000"/>
              <a:buChar char="‣"/>
            </a:pPr>
            <a:r>
              <a:rPr b="1"/>
              <a:t>Gigue</a:t>
            </a:r>
            <a:r>
              <a:t> </a:t>
            </a:r>
            <a:r>
              <a:rPr i="1"/>
              <a:t>(jitter) : </a:t>
            </a:r>
            <a:r>
              <a:rPr b="1"/>
              <a:t>Variation</a:t>
            </a:r>
            <a:r>
              <a:t> de la latence dans le temps. Une gigue faible indique une connexion stable</a:t>
            </a:r>
          </a:p>
          <a:p>
            <a:pPr marL="571500" lvl="1" indent="-254000">
              <a:buSzPct val="75000"/>
              <a:buChar char="‣"/>
              <a:defRPr sz="1000"/>
            </a:pPr>
            <a:endParaRPr/>
          </a:p>
          <a:p>
            <a:pPr marL="571500" lvl="1" indent="-254000">
              <a:buSzPct val="75000"/>
              <a:buChar char="‣"/>
              <a:defRPr b="1"/>
            </a:pPr>
            <a:r>
              <a:t>Bande passante </a:t>
            </a:r>
            <a:r>
              <a:rPr b="0"/>
              <a:t>(</a:t>
            </a:r>
            <a:r>
              <a:rPr b="0" i="1"/>
              <a:t>bandwidth</a:t>
            </a:r>
            <a:r>
              <a:rPr b="0"/>
              <a:t>)</a:t>
            </a:r>
            <a:r>
              <a:t> </a:t>
            </a:r>
          </a:p>
          <a:p>
            <a:pPr marL="889000" lvl="2" indent="-254000">
              <a:buSzPct val="75000"/>
            </a:pPr>
            <a:r>
              <a:t>C’est une caractéristique physique d’un </a:t>
            </a:r>
            <a:r>
              <a:rPr b="1"/>
              <a:t>support de transmission</a:t>
            </a:r>
            <a:r>
              <a:t>, mesurée en hertz (Hz)</a:t>
            </a:r>
          </a:p>
          <a:p>
            <a:pPr marL="889000" lvl="2" indent="-254000">
              <a:buSzPct val="75000"/>
            </a:pPr>
            <a:r>
              <a:t>Largeur de la bande de fréquences des signaux qui sont transmis correctement (sans affaiblissement dommageable)</a:t>
            </a:r>
          </a:p>
        </p:txBody>
      </p:sp>
      <p:sp>
        <p:nvSpPr>
          <p:cNvPr id="489" name="3 - Le modèle de référence OSI"/>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Le modèle de référence OSI</a:t>
            </a:r>
          </a:p>
        </p:txBody>
      </p:sp>
      <p:sp>
        <p:nvSpPr>
          <p:cNvPr id="490" name="Les sept couches du modèle OSI"/>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Les sept couches du modèle OSI</a:t>
            </a:r>
          </a:p>
        </p:txBody>
      </p:sp>
      <p:pic>
        <p:nvPicPr>
          <p:cNvPr id="491" name="OSIMODELET.png" descr="OSIMODELET.png"/>
          <p:cNvPicPr>
            <a:picLocks noChangeAspect="1"/>
          </p:cNvPicPr>
          <p:nvPr/>
        </p:nvPicPr>
        <p:blipFill>
          <a:blip r:embed="rId3"/>
          <a:stretch>
            <a:fillRect/>
          </a:stretch>
        </p:blipFill>
        <p:spPr>
          <a:xfrm>
            <a:off x="7299740" y="209593"/>
            <a:ext cx="1828801" cy="933407"/>
          </a:xfrm>
          <a:prstGeom prst="rect">
            <a:avLst/>
          </a:prstGeom>
          <a:ln w="12700">
            <a:miter lim="400000"/>
          </a:ln>
        </p:spPr>
      </p:pic>
      <p:sp>
        <p:nvSpPr>
          <p:cNvPr id="492"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498" name="Grouper"/>
          <p:cNvGrpSpPr/>
          <p:nvPr/>
        </p:nvGrpSpPr>
        <p:grpSpPr>
          <a:xfrm>
            <a:off x="317500" y="1270000"/>
            <a:ext cx="9525000" cy="38100"/>
            <a:chOff x="0" y="0"/>
            <a:chExt cx="9525000" cy="38100"/>
          </a:xfrm>
        </p:grpSpPr>
        <p:sp>
          <p:nvSpPr>
            <p:cNvPr id="496"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497"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499"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17</a:t>
            </a:fld>
            <a:endParaRPr/>
          </a:p>
        </p:txBody>
      </p:sp>
      <p:sp>
        <p:nvSpPr>
          <p:cNvPr id="500" name="Couche liaison de données - Niveau trame - Data Link layer - Couche 2…"/>
          <p:cNvSpPr txBox="1">
            <a:spLocks noGrp="1"/>
          </p:cNvSpPr>
          <p:nvPr>
            <p:ph type="body" idx="1"/>
          </p:nvPr>
        </p:nvSpPr>
        <p:spPr>
          <a:xfrm>
            <a:off x="304800" y="2044700"/>
            <a:ext cx="9601200" cy="4419600"/>
          </a:xfrm>
          <a:prstGeom prst="rect">
            <a:avLst/>
          </a:prstGeom>
        </p:spPr>
        <p:txBody>
          <a:bodyPr lIns="25400" tIns="25400" rIns="25400" bIns="25400" anchor="t"/>
          <a:lstStyle/>
          <a:p>
            <a:pPr>
              <a:spcBef>
                <a:spcPts val="1500"/>
              </a:spcBef>
              <a:defRPr b="1"/>
            </a:pPr>
            <a:r>
              <a:t>Couche liaison de données - Niveau trame - </a:t>
            </a:r>
            <a:r>
              <a:rPr i="1"/>
              <a:t>Data Link layer - </a:t>
            </a:r>
            <a:r>
              <a:t>Couche 2</a:t>
            </a:r>
          </a:p>
          <a:p>
            <a:pPr marL="571500" lvl="1" indent="-254000">
              <a:buSzPct val="75000"/>
              <a:buChar char="‣"/>
              <a:defRPr sz="800"/>
            </a:pPr>
            <a:endParaRPr/>
          </a:p>
          <a:p>
            <a:pPr marL="571500" lvl="1" indent="-254000">
              <a:buSzPct val="75000"/>
              <a:buChar char="‣"/>
            </a:pPr>
            <a:r>
              <a:t>Transfert de </a:t>
            </a:r>
            <a:r>
              <a:rPr b="1"/>
              <a:t>trames</a:t>
            </a:r>
            <a:r>
              <a:t> entre deux systèmes adjacents</a:t>
            </a:r>
          </a:p>
          <a:p>
            <a:pPr marL="571500" lvl="1" indent="-254000">
              <a:buSzPct val="75000"/>
              <a:buChar char="‣"/>
            </a:pPr>
            <a:r>
              <a:t>Établissement, maintient, contrôle et libération du </a:t>
            </a:r>
            <a:r>
              <a:rPr b="1"/>
              <a:t>lien logique</a:t>
            </a:r>
            <a:r>
              <a:t> entre les deux entités</a:t>
            </a:r>
          </a:p>
          <a:p>
            <a:pPr marL="571500" lvl="1" indent="-254000">
              <a:buSzPct val="75000"/>
              <a:buChar char="‣"/>
            </a:pPr>
            <a:r>
              <a:t>Constitution et transmission de trames </a:t>
            </a:r>
            <a:r>
              <a:rPr b="1"/>
              <a:t>bien délimitées</a:t>
            </a:r>
          </a:p>
          <a:p>
            <a:pPr marL="571500" lvl="1" indent="-254000">
              <a:buSzPct val="75000"/>
              <a:buChar char="‣"/>
            </a:pPr>
            <a:r>
              <a:rPr b="1"/>
              <a:t>Détection</a:t>
            </a:r>
            <a:r>
              <a:t> et correction d’erreurs</a:t>
            </a:r>
          </a:p>
          <a:p>
            <a:pPr marL="571500" lvl="1" indent="-254000">
              <a:buSzPct val="75000"/>
              <a:buChar char="‣"/>
            </a:pPr>
            <a:r>
              <a:t>[Pour un réseau à diffusion] : </a:t>
            </a:r>
            <a:r>
              <a:rPr b="1"/>
              <a:t>Sous-couche MAC</a:t>
            </a:r>
            <a:r>
              <a:t> pour gérer et arbitrer les accès multiples au canal de transmission partagé</a:t>
            </a:r>
          </a:p>
        </p:txBody>
      </p:sp>
      <p:sp>
        <p:nvSpPr>
          <p:cNvPr id="501" name="3 - Le modèle de référence OSI"/>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Le modèle de référence OSI</a:t>
            </a:r>
          </a:p>
        </p:txBody>
      </p:sp>
      <p:sp>
        <p:nvSpPr>
          <p:cNvPr id="502" name="Les sept couches du modèle OSI"/>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Les sept couches du modèle OSI</a:t>
            </a:r>
          </a:p>
        </p:txBody>
      </p:sp>
      <p:pic>
        <p:nvPicPr>
          <p:cNvPr id="503" name="OSIMODELET.png" descr="OSIMODELET.png"/>
          <p:cNvPicPr>
            <a:picLocks noChangeAspect="1"/>
          </p:cNvPicPr>
          <p:nvPr/>
        </p:nvPicPr>
        <p:blipFill>
          <a:blip r:embed="rId2"/>
          <a:stretch>
            <a:fillRect/>
          </a:stretch>
        </p:blipFill>
        <p:spPr>
          <a:xfrm>
            <a:off x="7299740" y="209593"/>
            <a:ext cx="1828801" cy="933407"/>
          </a:xfrm>
          <a:prstGeom prst="rect">
            <a:avLst/>
          </a:prstGeom>
          <a:ln w="12700">
            <a:miter lim="400000"/>
          </a:ln>
        </p:spPr>
      </p:pic>
      <p:sp>
        <p:nvSpPr>
          <p:cNvPr id="504"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pic>
        <p:nvPicPr>
          <p:cNvPr id="505" name="1400px-Ethernet_Type_II_Frame_format.svg.png" descr="1400px-Ethernet_Type_II_Frame_format.svg.png"/>
          <p:cNvPicPr>
            <a:picLocks noChangeAspect="1"/>
          </p:cNvPicPr>
          <p:nvPr/>
        </p:nvPicPr>
        <p:blipFill>
          <a:blip r:embed="rId3"/>
          <a:stretch>
            <a:fillRect/>
          </a:stretch>
        </p:blipFill>
        <p:spPr>
          <a:xfrm>
            <a:off x="1154355" y="4674284"/>
            <a:ext cx="8342357" cy="1471831"/>
          </a:xfrm>
          <a:prstGeom prst="rect">
            <a:avLst/>
          </a:prstGeom>
          <a:ln w="12700">
            <a:miter lim="400000"/>
          </a:ln>
        </p:spPr>
      </p:pic>
      <p:sp>
        <p:nvSpPr>
          <p:cNvPr id="506" name="Fig 1.10 - Trame Ethernet type II"/>
          <p:cNvSpPr txBox="1"/>
          <p:nvPr/>
        </p:nvSpPr>
        <p:spPr>
          <a:xfrm>
            <a:off x="1160018" y="6270808"/>
            <a:ext cx="4086399"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1.10 - Trame Ethernet type II</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508" name="Rectangle"/>
          <p:cNvSpPr/>
          <p:nvPr/>
        </p:nvSpPr>
        <p:spPr>
          <a:xfrm>
            <a:off x="584200" y="2534920"/>
            <a:ext cx="6970659" cy="3817715"/>
          </a:xfrm>
          <a:prstGeom prst="rect">
            <a:avLst/>
          </a:prstGeom>
          <a:solidFill>
            <a:srgbClr val="FFFFFF"/>
          </a:solidFill>
          <a:ln w="12700">
            <a:miter lim="400000"/>
          </a:ln>
          <a:effectLst>
            <a:outerShdw blurRad="190500" dist="25400" dir="5400000" rotWithShape="0">
              <a:srgbClr val="000000"/>
            </a:outerShdw>
          </a:effectLst>
        </p:spPr>
        <p:txBody>
          <a:bodyPr lIns="50800" tIns="50800" rIns="50800" bIns="50800" anchor="ct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grpSp>
        <p:nvGrpSpPr>
          <p:cNvPr id="511" name="Grouper"/>
          <p:cNvGrpSpPr/>
          <p:nvPr/>
        </p:nvGrpSpPr>
        <p:grpSpPr>
          <a:xfrm>
            <a:off x="317500" y="1270000"/>
            <a:ext cx="9525000" cy="38100"/>
            <a:chOff x="0" y="0"/>
            <a:chExt cx="9525000" cy="38100"/>
          </a:xfrm>
        </p:grpSpPr>
        <p:sp>
          <p:nvSpPr>
            <p:cNvPr id="509"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510"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512"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18</a:t>
            </a:fld>
            <a:endParaRPr/>
          </a:p>
        </p:txBody>
      </p:sp>
      <p:sp>
        <p:nvSpPr>
          <p:cNvPr id="513" name="3 - Le modèle de référence OSI"/>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Le modèle de référence OSI</a:t>
            </a:r>
          </a:p>
        </p:txBody>
      </p:sp>
      <p:sp>
        <p:nvSpPr>
          <p:cNvPr id="514" name="Couche liaison de données (suite)"/>
          <p:cNvSpPr txBox="1">
            <a:spLocks noGrp="1"/>
          </p:cNvSpPr>
          <p:nvPr>
            <p:ph type="body" idx="1"/>
          </p:nvPr>
        </p:nvSpPr>
        <p:spPr>
          <a:xfrm>
            <a:off x="304800" y="2044700"/>
            <a:ext cx="9596305" cy="5041239"/>
          </a:xfrm>
          <a:prstGeom prst="rect">
            <a:avLst/>
          </a:prstGeom>
        </p:spPr>
        <p:txBody>
          <a:bodyPr lIns="25400" tIns="25400" rIns="25400" bIns="25400" anchor="t"/>
          <a:lstStyle/>
          <a:p>
            <a:pPr>
              <a:spcBef>
                <a:spcPts val="1500"/>
              </a:spcBef>
              <a:defRPr b="1"/>
            </a:pPr>
            <a:r>
              <a:t>Couche liaison de données </a:t>
            </a:r>
            <a:r>
              <a:rPr b="0"/>
              <a:t>(suite)</a:t>
            </a:r>
          </a:p>
        </p:txBody>
      </p:sp>
      <p:sp>
        <p:nvSpPr>
          <p:cNvPr id="515" name="Les sept couches du modèle OSI"/>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Les sept couches du modèle OSI</a:t>
            </a:r>
          </a:p>
        </p:txBody>
      </p:sp>
      <p:pic>
        <p:nvPicPr>
          <p:cNvPr id="516" name="OSIMODELET.png" descr="OSIMODELET.png"/>
          <p:cNvPicPr>
            <a:picLocks noChangeAspect="1"/>
          </p:cNvPicPr>
          <p:nvPr/>
        </p:nvPicPr>
        <p:blipFill>
          <a:blip r:embed="rId2"/>
          <a:stretch>
            <a:fillRect/>
          </a:stretch>
        </p:blipFill>
        <p:spPr>
          <a:xfrm>
            <a:off x="7299740" y="209593"/>
            <a:ext cx="1828801" cy="933407"/>
          </a:xfrm>
          <a:prstGeom prst="rect">
            <a:avLst/>
          </a:prstGeom>
          <a:ln w="12700">
            <a:miter lim="400000"/>
          </a:ln>
        </p:spPr>
      </p:pic>
      <p:sp>
        <p:nvSpPr>
          <p:cNvPr id="517"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sp>
        <p:nvSpPr>
          <p:cNvPr id="518" name="Fig 1.11 - Couches PHY, MAC et LLC"/>
          <p:cNvSpPr txBox="1"/>
          <p:nvPr/>
        </p:nvSpPr>
        <p:spPr>
          <a:xfrm>
            <a:off x="639657" y="6612466"/>
            <a:ext cx="4181580"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1.11 - Couches PHY, MAC et LLC</a:t>
            </a:r>
          </a:p>
        </p:txBody>
      </p:sp>
      <p:grpSp>
        <p:nvGrpSpPr>
          <p:cNvPr id="534" name="Grouper"/>
          <p:cNvGrpSpPr/>
          <p:nvPr/>
        </p:nvGrpSpPr>
        <p:grpSpPr>
          <a:xfrm>
            <a:off x="800100" y="2649220"/>
            <a:ext cx="6486126" cy="3560063"/>
            <a:chOff x="0" y="0"/>
            <a:chExt cx="6486125" cy="3560062"/>
          </a:xfrm>
        </p:grpSpPr>
        <p:sp>
          <p:nvSpPr>
            <p:cNvPr id="519" name="PHY"/>
            <p:cNvSpPr/>
            <p:nvPr/>
          </p:nvSpPr>
          <p:spPr>
            <a:xfrm>
              <a:off x="1787272" y="2759084"/>
              <a:ext cx="798135" cy="800979"/>
            </a:xfrm>
            <a:prstGeom prst="rect">
              <a:avLst/>
            </a:prstGeom>
            <a:solidFill>
              <a:srgbClr val="64B3DF"/>
            </a:soli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450000">
                <a:lnSpc>
                  <a:spcPct val="100000"/>
                </a:lnSpc>
                <a:spcBef>
                  <a:spcPts val="0"/>
                </a:spcBef>
                <a:defRPr sz="11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lvl1pPr>
            </a:lstStyle>
            <a:p>
              <a:r>
                <a:t>PHY</a:t>
              </a:r>
            </a:p>
          </p:txBody>
        </p:sp>
        <p:sp>
          <p:nvSpPr>
            <p:cNvPr id="520" name="MAC"/>
            <p:cNvSpPr/>
            <p:nvPr/>
          </p:nvSpPr>
          <p:spPr>
            <a:xfrm>
              <a:off x="1787272" y="2349200"/>
              <a:ext cx="798135" cy="379414"/>
            </a:xfrm>
            <a:prstGeom prst="rect">
              <a:avLst/>
            </a:prstGeom>
            <a:solidFill>
              <a:srgbClr val="6EC038"/>
            </a:soli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450000">
                <a:lnSpc>
                  <a:spcPct val="100000"/>
                </a:lnSpc>
                <a:spcBef>
                  <a:spcPts val="0"/>
                </a:spcBef>
                <a:defRPr sz="11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lvl1pPr>
            </a:lstStyle>
            <a:p>
              <a:r>
                <a:t>MAC</a:t>
              </a:r>
            </a:p>
          </p:txBody>
        </p:sp>
        <p:sp>
          <p:nvSpPr>
            <p:cNvPr id="521" name="LLC"/>
            <p:cNvSpPr/>
            <p:nvPr/>
          </p:nvSpPr>
          <p:spPr>
            <a:xfrm>
              <a:off x="1787272" y="1929772"/>
              <a:ext cx="798135" cy="379414"/>
            </a:xfrm>
            <a:prstGeom prst="rect">
              <a:avLst/>
            </a:prstGeom>
            <a:solidFill>
              <a:srgbClr val="FFA93A"/>
            </a:soli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defTabSz="450000">
                <a:lnSpc>
                  <a:spcPct val="100000"/>
                </a:lnSpc>
                <a:spcBef>
                  <a:spcPts val="0"/>
                </a:spcBef>
                <a:defRPr sz="11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lvl1pPr>
            </a:lstStyle>
            <a:p>
              <a:r>
                <a:t>LLC</a:t>
              </a:r>
            </a:p>
          </p:txBody>
        </p:sp>
        <p:sp>
          <p:nvSpPr>
            <p:cNvPr id="522" name="Physique"/>
            <p:cNvSpPr/>
            <p:nvPr/>
          </p:nvSpPr>
          <p:spPr>
            <a:xfrm>
              <a:off x="0" y="2759084"/>
              <a:ext cx="1480443" cy="800979"/>
            </a:xfrm>
            <a:prstGeom prst="rect">
              <a:avLst/>
            </a:prstGeom>
            <a:solidFill>
              <a:srgbClr val="64B3DF"/>
            </a:soli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100" i="0" spc="0">
                  <a:solidFill>
                    <a:srgbClr val="000000"/>
                  </a:solidFill>
                  <a:latin typeface="Helvetica"/>
                  <a:ea typeface="Helvetica"/>
                  <a:cs typeface="Helvetica"/>
                  <a:sym typeface="Helvetica"/>
                </a:defRPr>
              </a:lvl1pPr>
            </a:lstStyle>
            <a:p>
              <a:r>
                <a:t>Physique</a:t>
              </a:r>
            </a:p>
          </p:txBody>
        </p:sp>
        <p:sp>
          <p:nvSpPr>
            <p:cNvPr id="523" name="Liaison"/>
            <p:cNvSpPr/>
            <p:nvPr/>
          </p:nvSpPr>
          <p:spPr>
            <a:xfrm>
              <a:off x="0" y="1904763"/>
              <a:ext cx="1480443" cy="829313"/>
            </a:xfrm>
            <a:prstGeom prst="rect">
              <a:avLst/>
            </a:prstGeom>
            <a:gradFill flip="none" rotWithShape="1">
              <a:gsLst>
                <a:gs pos="0">
                  <a:srgbClr val="5EB437"/>
                </a:gs>
                <a:gs pos="100000">
                  <a:srgbClr val="FC9A3A"/>
                </a:gs>
              </a:gsLst>
              <a:lin ang="16200000" scaled="0"/>
            </a:gra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100" i="0" spc="0">
                  <a:solidFill>
                    <a:srgbClr val="000000"/>
                  </a:solidFill>
                  <a:latin typeface="Helvetica"/>
                  <a:ea typeface="Helvetica"/>
                  <a:cs typeface="Helvetica"/>
                  <a:sym typeface="Helvetica"/>
                </a:defRPr>
              </a:lvl1pPr>
            </a:lstStyle>
            <a:p>
              <a:r>
                <a:t>Liaison</a:t>
              </a:r>
            </a:p>
          </p:txBody>
        </p:sp>
        <p:sp>
          <p:nvSpPr>
            <p:cNvPr id="524" name="Réseau"/>
            <p:cNvSpPr/>
            <p:nvPr/>
          </p:nvSpPr>
          <p:spPr>
            <a:xfrm>
              <a:off x="0" y="1459505"/>
              <a:ext cx="1480443" cy="425358"/>
            </a:xfrm>
            <a:prstGeom prst="rect">
              <a:avLst/>
            </a:prstGeom>
            <a:solidFill>
              <a:srgbClr val="FF867F"/>
            </a:soli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100" i="0" spc="0">
                  <a:solidFill>
                    <a:srgbClr val="000000"/>
                  </a:solidFill>
                  <a:latin typeface="Helvetica"/>
                  <a:ea typeface="Helvetica"/>
                  <a:cs typeface="Helvetica"/>
                  <a:sym typeface="Helvetica"/>
                </a:defRPr>
              </a:lvl1pPr>
            </a:lstStyle>
            <a:p>
              <a:r>
                <a:t>Réseau</a:t>
              </a:r>
            </a:p>
          </p:txBody>
        </p:sp>
        <p:sp>
          <p:nvSpPr>
            <p:cNvPr id="525" name="Transport"/>
            <p:cNvSpPr/>
            <p:nvPr/>
          </p:nvSpPr>
          <p:spPr>
            <a:xfrm>
              <a:off x="0" y="1044585"/>
              <a:ext cx="1480443" cy="389912"/>
            </a:xfrm>
            <a:prstGeom prst="rect">
              <a:avLst/>
            </a:prstGeom>
            <a:solidFill>
              <a:srgbClr val="FFAAD5"/>
            </a:soli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100" i="0" spc="0">
                  <a:solidFill>
                    <a:srgbClr val="000000"/>
                  </a:solidFill>
                  <a:latin typeface="Helvetica"/>
                  <a:ea typeface="Helvetica"/>
                  <a:cs typeface="Helvetica"/>
                  <a:sym typeface="Helvetica"/>
                </a:defRPr>
              </a:lvl1pPr>
            </a:lstStyle>
            <a:p>
              <a:r>
                <a:t>Transport</a:t>
              </a:r>
            </a:p>
          </p:txBody>
        </p:sp>
        <p:sp>
          <p:nvSpPr>
            <p:cNvPr id="526" name="Session"/>
            <p:cNvSpPr/>
            <p:nvPr/>
          </p:nvSpPr>
          <p:spPr>
            <a:xfrm>
              <a:off x="0" y="665112"/>
              <a:ext cx="1480443" cy="354465"/>
            </a:xfrm>
            <a:prstGeom prst="rect">
              <a:avLst/>
            </a:prstGeom>
            <a:solidFill>
              <a:srgbClr val="D4B1E5"/>
            </a:soli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100" i="0" spc="0">
                  <a:solidFill>
                    <a:srgbClr val="000000"/>
                  </a:solidFill>
                  <a:latin typeface="Helvetica"/>
                  <a:ea typeface="Helvetica"/>
                  <a:cs typeface="Helvetica"/>
                  <a:sym typeface="Helvetica"/>
                </a:defRPr>
              </a:lvl1pPr>
            </a:lstStyle>
            <a:p>
              <a:r>
                <a:t>Session</a:t>
              </a:r>
            </a:p>
          </p:txBody>
        </p:sp>
        <p:sp>
          <p:nvSpPr>
            <p:cNvPr id="527" name="Présentation"/>
            <p:cNvSpPr/>
            <p:nvPr/>
          </p:nvSpPr>
          <p:spPr>
            <a:xfrm>
              <a:off x="0" y="321085"/>
              <a:ext cx="1480443" cy="319018"/>
            </a:xfrm>
            <a:prstGeom prst="rect">
              <a:avLst/>
            </a:prstGeom>
            <a:solidFill>
              <a:srgbClr val="72CBE5"/>
            </a:soli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100" i="0" spc="0">
                  <a:solidFill>
                    <a:srgbClr val="000000"/>
                  </a:solidFill>
                  <a:latin typeface="Helvetica"/>
                  <a:ea typeface="Helvetica"/>
                  <a:cs typeface="Helvetica"/>
                  <a:sym typeface="Helvetica"/>
                </a:defRPr>
              </a:lvl1pPr>
            </a:lstStyle>
            <a:p>
              <a:r>
                <a:t>Présentation</a:t>
              </a:r>
            </a:p>
          </p:txBody>
        </p:sp>
        <p:sp>
          <p:nvSpPr>
            <p:cNvPr id="528" name="Application"/>
            <p:cNvSpPr/>
            <p:nvPr/>
          </p:nvSpPr>
          <p:spPr>
            <a:xfrm>
              <a:off x="0" y="0"/>
              <a:ext cx="1480177" cy="283572"/>
            </a:xfrm>
            <a:prstGeom prst="rect">
              <a:avLst/>
            </a:prstGeom>
            <a:solidFill>
              <a:srgbClr val="F1D130"/>
            </a:solidFill>
            <a:ln w="12700" cap="flat">
              <a:no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100" i="0" spc="0">
                  <a:solidFill>
                    <a:srgbClr val="000000"/>
                  </a:solidFill>
                  <a:latin typeface="Helvetica"/>
                  <a:ea typeface="Helvetica"/>
                  <a:cs typeface="Helvetica"/>
                  <a:sym typeface="Helvetica"/>
                </a:defRPr>
              </a:lvl1pPr>
            </a:lstStyle>
            <a:p>
              <a:r>
                <a:t>Application</a:t>
              </a:r>
            </a:p>
          </p:txBody>
        </p:sp>
        <p:sp>
          <p:nvSpPr>
            <p:cNvPr id="529" name="802.2 Logical Link Control (LLC)"/>
            <p:cNvSpPr/>
            <p:nvPr/>
          </p:nvSpPr>
          <p:spPr>
            <a:xfrm>
              <a:off x="2875999" y="1929772"/>
              <a:ext cx="3606972" cy="379414"/>
            </a:xfrm>
            <a:prstGeom prst="rect">
              <a:avLst/>
            </a:prstGeom>
            <a:noFill/>
            <a:ln w="12700" cap="flat">
              <a:solidFill>
                <a:srgbClr val="53585F">
                  <a:alpha val="71000"/>
                </a:srgbClr>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200" i="0" spc="0">
                  <a:solidFill>
                    <a:srgbClr val="000000"/>
                  </a:solidFill>
                  <a:latin typeface="Helvetica"/>
                  <a:ea typeface="Helvetica"/>
                  <a:cs typeface="Helvetica"/>
                  <a:sym typeface="Helvetica"/>
                </a:defRPr>
              </a:lvl1pPr>
            </a:lstStyle>
            <a:p>
              <a:r>
                <a:t>802.2 Logical Link Control (LLC)</a:t>
              </a:r>
            </a:p>
          </p:txBody>
        </p:sp>
        <p:sp>
          <p:nvSpPr>
            <p:cNvPr id="530" name="802.3 Ethernet"/>
            <p:cNvSpPr/>
            <p:nvPr/>
          </p:nvSpPr>
          <p:spPr>
            <a:xfrm>
              <a:off x="2875999" y="2360914"/>
              <a:ext cx="873002" cy="1192896"/>
            </a:xfrm>
            <a:prstGeom prst="rect">
              <a:avLst/>
            </a:prstGeom>
            <a:noFill/>
            <a:ln w="12700" cap="flat">
              <a:solidFill>
                <a:srgbClr val="53585F">
                  <a:alpha val="71000"/>
                </a:srgbClr>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200" i="0" spc="0">
                  <a:solidFill>
                    <a:srgbClr val="000000"/>
                  </a:solidFill>
                  <a:latin typeface="Helvetica"/>
                  <a:ea typeface="Helvetica"/>
                  <a:cs typeface="Helvetica"/>
                  <a:sym typeface="Helvetica"/>
                </a:defRPr>
              </a:lvl1pPr>
            </a:lstStyle>
            <a:p>
              <a:r>
                <a:t>802.3 Ethernet</a:t>
              </a:r>
            </a:p>
          </p:txBody>
        </p:sp>
        <p:sp>
          <p:nvSpPr>
            <p:cNvPr id="531" name="802.5 Token Ring"/>
            <p:cNvSpPr/>
            <p:nvPr/>
          </p:nvSpPr>
          <p:spPr>
            <a:xfrm>
              <a:off x="3800085" y="2360914"/>
              <a:ext cx="873001" cy="1192897"/>
            </a:xfrm>
            <a:prstGeom prst="rect">
              <a:avLst/>
            </a:prstGeom>
            <a:noFill/>
            <a:ln w="12700" cap="flat">
              <a:solidFill>
                <a:srgbClr val="53585F">
                  <a:alpha val="71000"/>
                </a:srgbClr>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200" i="0" spc="0">
                  <a:solidFill>
                    <a:srgbClr val="000000"/>
                  </a:solidFill>
                  <a:latin typeface="Helvetica"/>
                  <a:ea typeface="Helvetica"/>
                  <a:cs typeface="Helvetica"/>
                  <a:sym typeface="Helvetica"/>
                </a:defRPr>
              </a:lvl1pPr>
            </a:lstStyle>
            <a:p>
              <a:r>
                <a:t>802.5 Token Ring</a:t>
              </a:r>
            </a:p>
          </p:txBody>
        </p:sp>
        <p:sp>
          <p:nvSpPr>
            <p:cNvPr id="532" name="802.11  Wi-Fi"/>
            <p:cNvSpPr/>
            <p:nvPr/>
          </p:nvSpPr>
          <p:spPr>
            <a:xfrm>
              <a:off x="4703605" y="2360914"/>
              <a:ext cx="873002" cy="1192896"/>
            </a:xfrm>
            <a:prstGeom prst="rect">
              <a:avLst/>
            </a:prstGeom>
            <a:noFill/>
            <a:ln w="12700" cap="flat">
              <a:solidFill>
                <a:srgbClr val="53585F">
                  <a:alpha val="71000"/>
                </a:srgbClr>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p>
              <a:pPr algn="ctr" defTabSz="457200">
                <a:lnSpc>
                  <a:spcPct val="100000"/>
                </a:lnSpc>
                <a:spcBef>
                  <a:spcPts val="0"/>
                </a:spcBef>
                <a:defRPr sz="1200" i="0" spc="0">
                  <a:solidFill>
                    <a:srgbClr val="000000"/>
                  </a:solidFill>
                  <a:latin typeface="Helvetica"/>
                  <a:ea typeface="Helvetica"/>
                  <a:cs typeface="Helvetica"/>
                  <a:sym typeface="Helvetica"/>
                </a:defRPr>
              </a:pPr>
              <a:r>
                <a:t>802.11 </a:t>
              </a:r>
              <a:br/>
              <a:r>
                <a:t>Wi-Fi</a:t>
              </a:r>
            </a:p>
          </p:txBody>
        </p:sp>
        <p:sp>
          <p:nvSpPr>
            <p:cNvPr id="533" name="…"/>
            <p:cNvSpPr/>
            <p:nvPr/>
          </p:nvSpPr>
          <p:spPr>
            <a:xfrm>
              <a:off x="5615433" y="2360914"/>
              <a:ext cx="870693" cy="1192896"/>
            </a:xfrm>
            <a:prstGeom prst="rect">
              <a:avLst/>
            </a:prstGeom>
            <a:noFill/>
            <a:ln w="6350" cap="flat">
              <a:solidFill>
                <a:srgbClr val="53585F">
                  <a:alpha val="71000"/>
                </a:srgbClr>
              </a:solidFill>
              <a:prstDash val="sysDot"/>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200" i="0" spc="0">
                  <a:solidFill>
                    <a:srgbClr val="000000"/>
                  </a:solidFill>
                  <a:latin typeface="Helvetica"/>
                  <a:ea typeface="Helvetica"/>
                  <a:cs typeface="Helvetica"/>
                  <a:sym typeface="Helvetica"/>
                </a:defRPr>
              </a:lvl1pPr>
            </a:lstStyle>
            <a:p>
              <a:r>
                <a:t>…</a:t>
              </a:r>
            </a:p>
          </p:txBody>
        </p:sp>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538" name="Grouper"/>
          <p:cNvGrpSpPr/>
          <p:nvPr/>
        </p:nvGrpSpPr>
        <p:grpSpPr>
          <a:xfrm>
            <a:off x="317500" y="1270000"/>
            <a:ext cx="9525000" cy="38100"/>
            <a:chOff x="0" y="0"/>
            <a:chExt cx="9525000" cy="38100"/>
          </a:xfrm>
        </p:grpSpPr>
        <p:sp>
          <p:nvSpPr>
            <p:cNvPr id="536"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537"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539"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19</a:t>
            </a:fld>
            <a:endParaRPr/>
          </a:p>
        </p:txBody>
      </p:sp>
      <p:sp>
        <p:nvSpPr>
          <p:cNvPr id="540" name="Couche réseau - Niveau paquet - Network layer - Couche 3…"/>
          <p:cNvSpPr txBox="1">
            <a:spLocks noGrp="1"/>
          </p:cNvSpPr>
          <p:nvPr>
            <p:ph type="body" idx="1"/>
          </p:nvPr>
        </p:nvSpPr>
        <p:spPr>
          <a:xfrm>
            <a:off x="304800" y="2044700"/>
            <a:ext cx="9601200" cy="4419600"/>
          </a:xfrm>
          <a:prstGeom prst="rect">
            <a:avLst/>
          </a:prstGeom>
        </p:spPr>
        <p:txBody>
          <a:bodyPr lIns="25400" tIns="25400" rIns="25400" bIns="25400"/>
          <a:lstStyle/>
          <a:p>
            <a:pPr>
              <a:spcBef>
                <a:spcPts val="1500"/>
              </a:spcBef>
              <a:defRPr b="1"/>
            </a:pPr>
            <a:r>
              <a:t>Couche réseau - Niveau paquet - </a:t>
            </a:r>
            <a:r>
              <a:rPr i="1"/>
              <a:t>Network layer - </a:t>
            </a:r>
            <a:r>
              <a:t>Couche 3</a:t>
            </a:r>
          </a:p>
          <a:p>
            <a:pPr marL="571500" lvl="1" indent="-254000">
              <a:buSzPct val="75000"/>
              <a:buChar char="‣"/>
              <a:defRPr sz="800"/>
            </a:pPr>
            <a:endParaRPr/>
          </a:p>
          <a:p>
            <a:pPr marL="571500" marR="3911600" lvl="1" indent="-254000">
              <a:buSzPct val="75000"/>
              <a:buChar char="‣"/>
            </a:pPr>
            <a:r>
              <a:t>Responsable du </a:t>
            </a:r>
            <a:r>
              <a:rPr b="1"/>
              <a:t>routage</a:t>
            </a:r>
            <a:r>
              <a:t> des paquets à travers le réseau, elle gère l'adressage logique et le choix des chemins.</a:t>
            </a:r>
          </a:p>
          <a:p>
            <a:pPr marL="571500" marR="1625600" lvl="1" indent="-254000">
              <a:buSzPct val="75000"/>
              <a:buChar char="‣"/>
            </a:pPr>
            <a:endParaRPr/>
          </a:p>
          <a:p>
            <a:pPr marL="571500" marR="1625600" lvl="1" indent="-254000">
              <a:buSzPct val="75000"/>
              <a:buChar char="‣"/>
            </a:pPr>
            <a:endParaRPr/>
          </a:p>
          <a:p>
            <a:pPr marL="571500" lvl="1" indent="-254000">
              <a:buSzPct val="75000"/>
              <a:buChar char="‣"/>
            </a:pPr>
            <a:endParaRPr/>
          </a:p>
          <a:p>
            <a:pPr marL="571500" lvl="1" indent="-254000">
              <a:buSzPct val="75000"/>
              <a:buChar char="‣"/>
            </a:pPr>
            <a:endParaRPr/>
          </a:p>
          <a:p>
            <a:pPr marL="571500" lvl="1" indent="-254000">
              <a:buSzPct val="75000"/>
              <a:buChar char="‣"/>
            </a:pPr>
            <a:endParaRPr/>
          </a:p>
          <a:p>
            <a:pPr marL="571500" lvl="1" indent="-254000">
              <a:buSzPct val="75000"/>
              <a:buChar char="‣"/>
            </a:pPr>
            <a:endParaRPr/>
          </a:p>
          <a:p>
            <a:pPr marL="571500" lvl="1" indent="-254000">
              <a:spcBef>
                <a:spcPts val="1500"/>
              </a:spcBef>
              <a:buSzPct val="75000"/>
              <a:buChar char="‣"/>
              <a:defRPr b="1"/>
            </a:pPr>
            <a:endParaRPr/>
          </a:p>
          <a:p>
            <a:pPr marL="571500" lvl="1" indent="-254000">
              <a:spcBef>
                <a:spcPts val="1500"/>
              </a:spcBef>
              <a:buSzPct val="75000"/>
              <a:buChar char="‣"/>
              <a:defRPr b="1"/>
            </a:pPr>
            <a:endParaRPr/>
          </a:p>
        </p:txBody>
      </p:sp>
      <p:sp>
        <p:nvSpPr>
          <p:cNvPr id="541" name="3 - Le modèle de référence OSI"/>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Le modèle de référence OSI</a:t>
            </a:r>
          </a:p>
        </p:txBody>
      </p:sp>
      <p:sp>
        <p:nvSpPr>
          <p:cNvPr id="542" name="Les sept couches du modèle OSI"/>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Les sept couches du modèle OSI</a:t>
            </a:r>
          </a:p>
        </p:txBody>
      </p:sp>
      <p:pic>
        <p:nvPicPr>
          <p:cNvPr id="543" name="OSIMODELET.png" descr="OSIMODELET.png"/>
          <p:cNvPicPr>
            <a:picLocks noChangeAspect="1"/>
          </p:cNvPicPr>
          <p:nvPr/>
        </p:nvPicPr>
        <p:blipFill>
          <a:blip r:embed="rId2"/>
          <a:stretch>
            <a:fillRect/>
          </a:stretch>
        </p:blipFill>
        <p:spPr>
          <a:xfrm>
            <a:off x="7299740" y="209593"/>
            <a:ext cx="1828801" cy="933407"/>
          </a:xfrm>
          <a:prstGeom prst="rect">
            <a:avLst/>
          </a:prstGeom>
          <a:ln w="12700">
            <a:miter lim="400000"/>
          </a:ln>
        </p:spPr>
      </p:pic>
      <p:sp>
        <p:nvSpPr>
          <p:cNvPr id="544"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sp>
        <p:nvSpPr>
          <p:cNvPr id="545" name="Fig 1.12 - Système de relais"/>
          <p:cNvSpPr txBox="1"/>
          <p:nvPr/>
        </p:nvSpPr>
        <p:spPr>
          <a:xfrm>
            <a:off x="5804322" y="4774769"/>
            <a:ext cx="2965808"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1.12 - Système de relais</a:t>
            </a:r>
          </a:p>
        </p:txBody>
      </p:sp>
      <p:sp>
        <p:nvSpPr>
          <p:cNvPr id="546" name="Fig 1.13 - Fonction de routage"/>
          <p:cNvSpPr txBox="1"/>
          <p:nvPr/>
        </p:nvSpPr>
        <p:spPr>
          <a:xfrm>
            <a:off x="584733" y="6955725"/>
            <a:ext cx="3847668"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1.13 - Fonction de routage</a:t>
            </a:r>
          </a:p>
        </p:txBody>
      </p:sp>
      <p:grpSp>
        <p:nvGrpSpPr>
          <p:cNvPr id="549" name="Grouper"/>
          <p:cNvGrpSpPr/>
          <p:nvPr/>
        </p:nvGrpSpPr>
        <p:grpSpPr>
          <a:xfrm>
            <a:off x="590583" y="3632213"/>
            <a:ext cx="4565108" cy="3264394"/>
            <a:chOff x="0" y="0"/>
            <a:chExt cx="4565107" cy="3264392"/>
          </a:xfrm>
        </p:grpSpPr>
        <p:sp>
          <p:nvSpPr>
            <p:cNvPr id="547" name="Rectangle"/>
            <p:cNvSpPr/>
            <p:nvPr/>
          </p:nvSpPr>
          <p:spPr>
            <a:xfrm>
              <a:off x="0" y="11926"/>
              <a:ext cx="4565108" cy="3252467"/>
            </a:xfrm>
            <a:prstGeom prst="rect">
              <a:avLst/>
            </a:prstGeom>
            <a:solidFill>
              <a:srgbClr val="FFFFFF"/>
            </a:solidFill>
            <a:ln w="12700" cap="flat">
              <a:noFill/>
              <a:miter lim="400000"/>
            </a:ln>
            <a:effectLst>
              <a:outerShdw blurRad="190500" dist="12700" dir="5400000" rotWithShape="0">
                <a:srgbClr val="000000">
                  <a:alpha val="49807"/>
                </a:srgbClr>
              </a:outerShdw>
            </a:effectLst>
          </p:spPr>
          <p:txBody>
            <a:bodyPr wrap="square" lIns="50800" tIns="50800" rIns="50800" bIns="50800" numCol="1" anchor="ctr">
              <a:noAutofit/>
            </a:bodyP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pic>
          <p:nvPicPr>
            <p:cNvPr id="548" name="pasted-image.tiff" descr="pasted-image.tiff"/>
            <p:cNvPicPr>
              <a:picLocks noChangeAspect="1"/>
            </p:cNvPicPr>
            <p:nvPr/>
          </p:nvPicPr>
          <p:blipFill>
            <a:blip r:embed="rId3"/>
            <a:stretch>
              <a:fillRect/>
            </a:stretch>
          </p:blipFill>
          <p:spPr>
            <a:xfrm>
              <a:off x="199324" y="0"/>
              <a:ext cx="4239937" cy="3175796"/>
            </a:xfrm>
            <a:prstGeom prst="rect">
              <a:avLst/>
            </a:prstGeom>
            <a:ln w="12700" cap="flat">
              <a:noFill/>
              <a:miter lim="400000"/>
            </a:ln>
            <a:effectLst/>
          </p:spPr>
        </p:pic>
      </p:grpSp>
      <p:grpSp>
        <p:nvGrpSpPr>
          <p:cNvPr id="560" name="Grouper"/>
          <p:cNvGrpSpPr/>
          <p:nvPr/>
        </p:nvGrpSpPr>
        <p:grpSpPr>
          <a:xfrm>
            <a:off x="5819449" y="2655147"/>
            <a:ext cx="4100491" cy="2081106"/>
            <a:chOff x="0" y="0"/>
            <a:chExt cx="4100490" cy="2081105"/>
          </a:xfrm>
        </p:grpSpPr>
        <p:sp>
          <p:nvSpPr>
            <p:cNvPr id="550" name="Rectangle"/>
            <p:cNvSpPr/>
            <p:nvPr/>
          </p:nvSpPr>
          <p:spPr>
            <a:xfrm>
              <a:off x="0" y="0"/>
              <a:ext cx="4100491" cy="2081106"/>
            </a:xfrm>
            <a:prstGeom prst="rect">
              <a:avLst/>
            </a:prstGeom>
            <a:solidFill>
              <a:srgbClr val="FFFFFF"/>
            </a:solidFill>
            <a:ln w="12700" cap="flat">
              <a:noFill/>
              <a:miter lim="400000"/>
            </a:ln>
            <a:effectLst>
              <a:outerShdw blurRad="190500" dist="12700" dir="5400000" rotWithShape="0">
                <a:srgbClr val="000000">
                  <a:alpha val="49807"/>
                </a:srgbClr>
              </a:outerShdw>
            </a:effectLst>
          </p:spPr>
          <p:txBody>
            <a:bodyPr wrap="square" lIns="50800" tIns="50800" rIns="50800" bIns="50800" numCol="1" anchor="ctr">
              <a:noAutofit/>
            </a:bodyP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pic>
          <p:nvPicPr>
            <p:cNvPr id="551" name="Network-png-4379380.png" descr="Network-png-4379380.png"/>
            <p:cNvPicPr>
              <a:picLocks noChangeAspect="1"/>
            </p:cNvPicPr>
            <p:nvPr/>
          </p:nvPicPr>
          <p:blipFill>
            <a:blip r:embed="rId4"/>
            <a:stretch>
              <a:fillRect/>
            </a:stretch>
          </p:blipFill>
          <p:spPr>
            <a:xfrm>
              <a:off x="319872" y="120985"/>
              <a:ext cx="3598017" cy="1839135"/>
            </a:xfrm>
            <a:prstGeom prst="rect">
              <a:avLst/>
            </a:prstGeom>
            <a:ln w="12700" cap="flat">
              <a:noFill/>
              <a:miter lim="400000"/>
            </a:ln>
            <a:effectLst/>
          </p:spPr>
        </p:pic>
        <p:pic>
          <p:nvPicPr>
            <p:cNvPr id="552" name="laptop-300.png" descr="laptop-300.png"/>
            <p:cNvPicPr>
              <a:picLocks noChangeAspect="1"/>
            </p:cNvPicPr>
            <p:nvPr/>
          </p:nvPicPr>
          <p:blipFill>
            <a:blip r:embed="rId5"/>
            <a:stretch>
              <a:fillRect/>
            </a:stretch>
          </p:blipFill>
          <p:spPr>
            <a:xfrm>
              <a:off x="90492" y="1040552"/>
              <a:ext cx="492645" cy="420390"/>
            </a:xfrm>
            <a:prstGeom prst="rect">
              <a:avLst/>
            </a:prstGeom>
            <a:ln w="12700" cap="flat">
              <a:noFill/>
              <a:miter lim="400000"/>
            </a:ln>
            <a:effectLst/>
          </p:spPr>
        </p:pic>
        <p:pic>
          <p:nvPicPr>
            <p:cNvPr id="553" name="Computer-100.png" descr="Computer-100.png"/>
            <p:cNvPicPr>
              <a:picLocks noChangeAspect="1"/>
            </p:cNvPicPr>
            <p:nvPr/>
          </p:nvPicPr>
          <p:blipFill>
            <a:blip r:embed="rId6"/>
            <a:stretch>
              <a:fillRect/>
            </a:stretch>
          </p:blipFill>
          <p:spPr>
            <a:xfrm>
              <a:off x="3753794" y="537202"/>
              <a:ext cx="307373" cy="476428"/>
            </a:xfrm>
            <a:prstGeom prst="rect">
              <a:avLst/>
            </a:prstGeom>
            <a:ln w="12700" cap="flat">
              <a:noFill/>
              <a:miter lim="400000"/>
            </a:ln>
            <a:effectLst/>
          </p:spPr>
        </p:pic>
        <p:grpSp>
          <p:nvGrpSpPr>
            <p:cNvPr id="556" name="Grouper"/>
            <p:cNvGrpSpPr/>
            <p:nvPr/>
          </p:nvGrpSpPr>
          <p:grpSpPr>
            <a:xfrm rot="20460000">
              <a:off x="3628004" y="986137"/>
              <a:ext cx="283971" cy="268976"/>
              <a:chOff x="0" y="7497"/>
              <a:chExt cx="283970" cy="268975"/>
            </a:xfrm>
          </p:grpSpPr>
          <p:sp>
            <p:nvSpPr>
              <p:cNvPr id="554" name="Ligne"/>
              <p:cNvSpPr/>
              <p:nvPr/>
            </p:nvSpPr>
            <p:spPr>
              <a:xfrm flipV="1">
                <a:off x="0" y="7497"/>
                <a:ext cx="283971" cy="268977"/>
              </a:xfrm>
              <a:prstGeom prst="line">
                <a:avLst/>
              </a:prstGeom>
              <a:noFill/>
              <a:ln w="25400" cap="flat">
                <a:solidFill>
                  <a:srgbClr val="EE220C"/>
                </a:solidFill>
                <a:prstDash val="sysDot"/>
                <a:miter lim="400000"/>
              </a:ln>
              <a:effectLst/>
            </p:spPr>
            <p:txBody>
              <a:bodyPr wrap="square" lIns="101600" tIns="101600" rIns="101600" bIns="101600" numCol="1" anchor="ctr">
                <a:noAutofit/>
              </a:bodyPr>
              <a:lstStyle/>
              <a:p>
                <a:pPr algn="ctr" defTabSz="457200">
                  <a:lnSpc>
                    <a:spcPct val="100000"/>
                  </a:lnSpc>
                  <a:spcBef>
                    <a:spcPts val="0"/>
                  </a:spcBef>
                  <a:defRPr sz="1200" b="0" i="0" spc="0">
                    <a:solidFill>
                      <a:srgbClr val="FFFFFF"/>
                    </a:solidFill>
                    <a:latin typeface="Helvetica Neue"/>
                    <a:ea typeface="Helvetica Neue"/>
                    <a:cs typeface="Helvetica Neue"/>
                    <a:sym typeface="Helvetica Neue"/>
                  </a:defRPr>
                </a:pPr>
                <a:endParaRPr/>
              </a:p>
            </p:txBody>
          </p:sp>
          <p:sp>
            <p:nvSpPr>
              <p:cNvPr id="555" name="Ligne"/>
              <p:cNvSpPr/>
              <p:nvPr/>
            </p:nvSpPr>
            <p:spPr>
              <a:xfrm flipV="1">
                <a:off x="-1" y="110720"/>
                <a:ext cx="174995" cy="165754"/>
              </a:xfrm>
              <a:prstGeom prst="line">
                <a:avLst/>
              </a:prstGeom>
              <a:noFill/>
              <a:ln w="25400" cap="flat">
                <a:solidFill>
                  <a:srgbClr val="EE220C"/>
                </a:solidFill>
                <a:prstDash val="sysDot"/>
                <a:miter lim="400000"/>
                <a:tailEnd type="triangle" w="med" len="med"/>
              </a:ln>
              <a:effectLst/>
            </p:spPr>
            <p:txBody>
              <a:bodyPr wrap="square" lIns="101600" tIns="101600" rIns="101600" bIns="101600" numCol="1" anchor="ctr">
                <a:noAutofit/>
              </a:bodyPr>
              <a:lstStyle/>
              <a:p>
                <a:pPr algn="ctr" defTabSz="457200">
                  <a:lnSpc>
                    <a:spcPct val="100000"/>
                  </a:lnSpc>
                  <a:spcBef>
                    <a:spcPts val="0"/>
                  </a:spcBef>
                  <a:defRPr sz="1200" b="0" i="0" spc="0">
                    <a:solidFill>
                      <a:srgbClr val="FFFFFF"/>
                    </a:solidFill>
                    <a:latin typeface="Helvetica Neue"/>
                    <a:ea typeface="Helvetica Neue"/>
                    <a:cs typeface="Helvetica Neue"/>
                    <a:sym typeface="Helvetica Neue"/>
                  </a:defRPr>
                </a:pPr>
                <a:endParaRPr/>
              </a:p>
            </p:txBody>
          </p:sp>
        </p:grpSp>
        <p:grpSp>
          <p:nvGrpSpPr>
            <p:cNvPr id="559" name="Grouper"/>
            <p:cNvGrpSpPr/>
            <p:nvPr/>
          </p:nvGrpSpPr>
          <p:grpSpPr>
            <a:xfrm>
              <a:off x="530743" y="866167"/>
              <a:ext cx="211527" cy="415145"/>
              <a:chOff x="0" y="0"/>
              <a:chExt cx="211526" cy="415144"/>
            </a:xfrm>
          </p:grpSpPr>
          <p:sp>
            <p:nvSpPr>
              <p:cNvPr id="557" name="Ligne"/>
              <p:cNvSpPr/>
              <p:nvPr/>
            </p:nvSpPr>
            <p:spPr>
              <a:xfrm flipV="1">
                <a:off x="0" y="0"/>
                <a:ext cx="211527" cy="415145"/>
              </a:xfrm>
              <a:prstGeom prst="line">
                <a:avLst/>
              </a:prstGeom>
              <a:noFill/>
              <a:ln w="25400" cap="flat">
                <a:solidFill>
                  <a:srgbClr val="EE220C"/>
                </a:solidFill>
                <a:prstDash val="sysDot"/>
                <a:miter lim="400000"/>
              </a:ln>
              <a:effectLst/>
            </p:spPr>
            <p:txBody>
              <a:bodyPr wrap="square" lIns="101600" tIns="101600" rIns="101600" bIns="101600" numCol="1" anchor="ctr">
                <a:noAutofit/>
              </a:bodyPr>
              <a:lstStyle/>
              <a:p>
                <a:pPr algn="ctr" defTabSz="457200">
                  <a:lnSpc>
                    <a:spcPct val="100000"/>
                  </a:lnSpc>
                  <a:spcBef>
                    <a:spcPts val="0"/>
                  </a:spcBef>
                  <a:defRPr sz="1200" b="0" i="0" spc="0">
                    <a:solidFill>
                      <a:srgbClr val="FFFFFF"/>
                    </a:solidFill>
                    <a:latin typeface="Helvetica Neue"/>
                    <a:ea typeface="Helvetica Neue"/>
                    <a:cs typeface="Helvetica Neue"/>
                    <a:sym typeface="Helvetica Neue"/>
                  </a:defRPr>
                </a:pPr>
                <a:endParaRPr/>
              </a:p>
            </p:txBody>
          </p:sp>
          <p:sp>
            <p:nvSpPr>
              <p:cNvPr id="558" name="Ligne"/>
              <p:cNvSpPr/>
              <p:nvPr/>
            </p:nvSpPr>
            <p:spPr>
              <a:xfrm flipV="1">
                <a:off x="0" y="140228"/>
                <a:ext cx="140077" cy="274917"/>
              </a:xfrm>
              <a:prstGeom prst="line">
                <a:avLst/>
              </a:prstGeom>
              <a:noFill/>
              <a:ln w="25400" cap="flat">
                <a:solidFill>
                  <a:srgbClr val="EE220C"/>
                </a:solidFill>
                <a:prstDash val="sysDot"/>
                <a:miter lim="400000"/>
                <a:tailEnd type="triangle" w="med" len="med"/>
              </a:ln>
              <a:effectLst/>
            </p:spPr>
            <p:txBody>
              <a:bodyPr wrap="square" lIns="101600" tIns="101600" rIns="101600" bIns="101600" numCol="1" anchor="ctr">
                <a:noAutofit/>
              </a:bodyPr>
              <a:lstStyle/>
              <a:p>
                <a:pPr algn="ctr" defTabSz="457200">
                  <a:lnSpc>
                    <a:spcPct val="100000"/>
                  </a:lnSpc>
                  <a:spcBef>
                    <a:spcPts val="0"/>
                  </a:spcBef>
                  <a:defRPr sz="1200" b="0" i="0" spc="0">
                    <a:solidFill>
                      <a:srgbClr val="FFFFFF"/>
                    </a:solidFill>
                    <a:latin typeface="Helvetica Neue"/>
                    <a:ea typeface="Helvetica Neue"/>
                    <a:cs typeface="Helvetica Neue"/>
                    <a:sym typeface="Helvetica Neue"/>
                  </a:defRPr>
                </a:pPr>
                <a:endParaRPr/>
              </a:p>
            </p:txBody>
          </p:sp>
        </p:grpSp>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564" name="Grouper"/>
          <p:cNvGrpSpPr/>
          <p:nvPr/>
        </p:nvGrpSpPr>
        <p:grpSpPr>
          <a:xfrm>
            <a:off x="317500" y="1270000"/>
            <a:ext cx="9525000" cy="38100"/>
            <a:chOff x="0" y="0"/>
            <a:chExt cx="9525000" cy="38100"/>
          </a:xfrm>
        </p:grpSpPr>
        <p:sp>
          <p:nvSpPr>
            <p:cNvPr id="562"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563"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565"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20</a:t>
            </a:fld>
            <a:endParaRPr/>
          </a:p>
        </p:txBody>
      </p:sp>
      <p:sp>
        <p:nvSpPr>
          <p:cNvPr id="566" name="Couche transport - Niveau message - Transport layer - Couche 4…"/>
          <p:cNvSpPr txBox="1">
            <a:spLocks noGrp="1"/>
          </p:cNvSpPr>
          <p:nvPr>
            <p:ph type="body" idx="1"/>
          </p:nvPr>
        </p:nvSpPr>
        <p:spPr>
          <a:xfrm>
            <a:off x="304800" y="2044700"/>
            <a:ext cx="9601200" cy="4419600"/>
          </a:xfrm>
          <a:prstGeom prst="rect">
            <a:avLst/>
          </a:prstGeom>
        </p:spPr>
        <p:txBody>
          <a:bodyPr lIns="25400" tIns="25400" rIns="25400" bIns="25400"/>
          <a:lstStyle/>
          <a:p>
            <a:pPr>
              <a:spcBef>
                <a:spcPts val="1500"/>
              </a:spcBef>
              <a:defRPr b="1"/>
            </a:pPr>
            <a:r>
              <a:t>Couche transport - Niveau message - </a:t>
            </a:r>
            <a:r>
              <a:rPr i="1"/>
              <a:t>Transport layer </a:t>
            </a:r>
            <a:r>
              <a:t>- Couche 4</a:t>
            </a:r>
          </a:p>
          <a:p>
            <a:pPr marL="571500" lvl="1" indent="-254000">
              <a:buSzPct val="75000"/>
              <a:buChar char="‣"/>
              <a:defRPr sz="800"/>
            </a:pPr>
            <a:endParaRPr/>
          </a:p>
          <a:p>
            <a:pPr marL="571500" marR="4927600" lvl="1" indent="-254000">
              <a:buSzPct val="75000"/>
              <a:buChar char="‣"/>
            </a:pPr>
            <a:r>
              <a:t>Elle garantit un transfert de données fiable </a:t>
            </a:r>
            <a:r>
              <a:rPr b="1"/>
              <a:t>entre systèmes finaux</a:t>
            </a:r>
            <a:r>
              <a:t>, contrôlant le flux et la correction d’erreurs</a:t>
            </a:r>
          </a:p>
          <a:p>
            <a:pPr marL="571500" lvl="1" indent="-254000">
              <a:buSzPct val="75000"/>
              <a:buChar char="‣"/>
              <a:defRPr sz="800"/>
            </a:pPr>
            <a:endParaRPr/>
          </a:p>
          <a:p>
            <a:pPr>
              <a:spcBef>
                <a:spcPts val="1500"/>
              </a:spcBef>
              <a:defRPr b="1"/>
            </a:pPr>
            <a:r>
              <a:t>Couche session - Niveau session - </a:t>
            </a:r>
            <a:br/>
            <a:r>
              <a:rPr i="1"/>
              <a:t>Session layer</a:t>
            </a:r>
            <a:r>
              <a:t> - Couche 5</a:t>
            </a:r>
          </a:p>
          <a:p>
            <a:pPr marL="571500" lvl="1" indent="-254000">
              <a:buSzPct val="75000"/>
              <a:buChar char="‣"/>
              <a:defRPr sz="800"/>
            </a:pPr>
            <a:endParaRPr/>
          </a:p>
          <a:p>
            <a:pPr marL="571500" marR="5181600" lvl="1" indent="-254000">
              <a:buSzPct val="75000"/>
              <a:buChar char="‣"/>
            </a:pPr>
            <a:r>
              <a:t>Elle gère les sessions de communication entre applications, incluant l'établissement, la gestion et la terminaison des connexions.</a:t>
            </a:r>
          </a:p>
        </p:txBody>
      </p:sp>
      <p:sp>
        <p:nvSpPr>
          <p:cNvPr id="567" name="3 - Le modèle de référence OSI"/>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Le modèle de référence OSI</a:t>
            </a:r>
          </a:p>
        </p:txBody>
      </p:sp>
      <p:sp>
        <p:nvSpPr>
          <p:cNvPr id="568" name="Les sept couches du modèle OSI"/>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Les sept couches du modèle OSI</a:t>
            </a:r>
          </a:p>
        </p:txBody>
      </p:sp>
      <p:pic>
        <p:nvPicPr>
          <p:cNvPr id="569" name="OSIMODELET.png" descr="OSIMODELET.png"/>
          <p:cNvPicPr>
            <a:picLocks noChangeAspect="1"/>
          </p:cNvPicPr>
          <p:nvPr/>
        </p:nvPicPr>
        <p:blipFill>
          <a:blip r:embed="rId2"/>
          <a:stretch>
            <a:fillRect/>
          </a:stretch>
        </p:blipFill>
        <p:spPr>
          <a:xfrm>
            <a:off x="7299740" y="209593"/>
            <a:ext cx="1828801" cy="933407"/>
          </a:xfrm>
          <a:prstGeom prst="rect">
            <a:avLst/>
          </a:prstGeom>
          <a:ln w="12700">
            <a:miter lim="400000"/>
          </a:ln>
        </p:spPr>
      </p:pic>
      <p:sp>
        <p:nvSpPr>
          <p:cNvPr id="570"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grpSp>
        <p:nvGrpSpPr>
          <p:cNvPr id="573" name="Grouper"/>
          <p:cNvGrpSpPr/>
          <p:nvPr/>
        </p:nvGrpSpPr>
        <p:grpSpPr>
          <a:xfrm>
            <a:off x="4690550" y="2670228"/>
            <a:ext cx="5341087" cy="2773027"/>
            <a:chOff x="0" y="0"/>
            <a:chExt cx="5341085" cy="2773026"/>
          </a:xfrm>
        </p:grpSpPr>
        <p:sp>
          <p:nvSpPr>
            <p:cNvPr id="571" name="Rectangle"/>
            <p:cNvSpPr/>
            <p:nvPr/>
          </p:nvSpPr>
          <p:spPr>
            <a:xfrm>
              <a:off x="0" y="0"/>
              <a:ext cx="5338392" cy="2773027"/>
            </a:xfrm>
            <a:prstGeom prst="rect">
              <a:avLst/>
            </a:prstGeom>
            <a:solidFill>
              <a:srgbClr val="FFFFFF"/>
            </a:solidFill>
            <a:ln w="12700" cap="flat">
              <a:noFill/>
              <a:miter lim="400000"/>
            </a:ln>
            <a:effectLst>
              <a:outerShdw blurRad="190500" dist="12700" dir="5400000" rotWithShape="0">
                <a:srgbClr val="000000">
                  <a:alpha val="49807"/>
                </a:srgbClr>
              </a:outerShdw>
            </a:effectLst>
          </p:spPr>
          <p:txBody>
            <a:bodyPr wrap="square" lIns="50800" tIns="50800" rIns="50800" bIns="50800" numCol="1" anchor="ctr">
              <a:noAutofit/>
            </a:bodyP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pic>
          <p:nvPicPr>
            <p:cNvPr id="572" name="modelisation-osi.png" descr="modelisation-osi.png"/>
            <p:cNvPicPr>
              <a:picLocks noChangeAspect="1"/>
            </p:cNvPicPr>
            <p:nvPr/>
          </p:nvPicPr>
          <p:blipFill>
            <a:blip r:embed="rId3"/>
            <a:stretch>
              <a:fillRect/>
            </a:stretch>
          </p:blipFill>
          <p:spPr>
            <a:xfrm>
              <a:off x="77678" y="70661"/>
              <a:ext cx="5263408" cy="2631705"/>
            </a:xfrm>
            <a:prstGeom prst="rect">
              <a:avLst/>
            </a:prstGeom>
            <a:ln w="12700" cap="flat">
              <a:noFill/>
              <a:miter lim="400000"/>
            </a:ln>
            <a:effectLst/>
          </p:spPr>
        </p:pic>
      </p:grpSp>
      <p:sp>
        <p:nvSpPr>
          <p:cNvPr id="574" name="Fig 1.14 - Place de la couche transport dans  le modèle OSI"/>
          <p:cNvSpPr txBox="1"/>
          <p:nvPr/>
        </p:nvSpPr>
        <p:spPr>
          <a:xfrm>
            <a:off x="4666566" y="5501898"/>
            <a:ext cx="4708625" cy="558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r>
              <a:t>Fig 1.14 - Place de la couche transport dans </a:t>
            </a:r>
            <a:br/>
            <a:r>
              <a:t>le modèle OSI</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578" name="Grouper"/>
          <p:cNvGrpSpPr/>
          <p:nvPr/>
        </p:nvGrpSpPr>
        <p:grpSpPr>
          <a:xfrm>
            <a:off x="317500" y="1270000"/>
            <a:ext cx="9525000" cy="38100"/>
            <a:chOff x="0" y="0"/>
            <a:chExt cx="9525000" cy="38100"/>
          </a:xfrm>
        </p:grpSpPr>
        <p:sp>
          <p:nvSpPr>
            <p:cNvPr id="576"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577"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579"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21</a:t>
            </a:fld>
            <a:endParaRPr/>
          </a:p>
        </p:txBody>
      </p:sp>
      <p:sp>
        <p:nvSpPr>
          <p:cNvPr id="580" name="Couche présentation - Niveau présentation - Presentation layer - Couche 6…"/>
          <p:cNvSpPr txBox="1">
            <a:spLocks noGrp="1"/>
          </p:cNvSpPr>
          <p:nvPr>
            <p:ph type="body" idx="1"/>
          </p:nvPr>
        </p:nvSpPr>
        <p:spPr>
          <a:xfrm>
            <a:off x="304800" y="2044700"/>
            <a:ext cx="9601200" cy="4419600"/>
          </a:xfrm>
          <a:prstGeom prst="rect">
            <a:avLst/>
          </a:prstGeom>
        </p:spPr>
        <p:txBody>
          <a:bodyPr lIns="25400" tIns="25400" rIns="25400" bIns="25400"/>
          <a:lstStyle/>
          <a:p>
            <a:pPr marR="101600">
              <a:spcBef>
                <a:spcPts val="1500"/>
              </a:spcBef>
              <a:defRPr b="1"/>
            </a:pPr>
            <a:r>
              <a:t>Couche présentation - Niveau présentation - </a:t>
            </a:r>
            <a:r>
              <a:rPr i="1"/>
              <a:t>Presentation layer</a:t>
            </a:r>
            <a:r>
              <a:t> - Couche 6</a:t>
            </a:r>
          </a:p>
          <a:p>
            <a:pPr marL="571500" marR="101600" lvl="1" indent="-254000">
              <a:buSzPct val="75000"/>
              <a:buChar char="‣"/>
              <a:defRPr sz="800"/>
            </a:pPr>
            <a:endParaRPr/>
          </a:p>
          <a:p>
            <a:pPr marL="571500" marR="101600" lvl="1" indent="-254000">
              <a:buSzPct val="75000"/>
              <a:buChar char="‣"/>
            </a:pPr>
            <a:r>
              <a:t> Elle s'occupe de la traduction des données entre le format du réseau et celui des applications, assurant également l'encodage/décodage et la compression/décompression.</a:t>
            </a:r>
          </a:p>
          <a:p>
            <a:pPr marL="571500" marR="101600" lvl="1" indent="-254000">
              <a:buSzPct val="75000"/>
              <a:buChar char="‣"/>
              <a:defRPr sz="800"/>
            </a:pPr>
            <a:endParaRPr/>
          </a:p>
          <a:p>
            <a:pPr>
              <a:spcBef>
                <a:spcPts val="1500"/>
              </a:spcBef>
              <a:defRPr b="1"/>
            </a:pPr>
            <a:r>
              <a:t>Couche application - Niveau application - </a:t>
            </a:r>
            <a:r>
              <a:rPr i="1"/>
              <a:t>Application layer</a:t>
            </a:r>
            <a:r>
              <a:t> - Couche 7</a:t>
            </a:r>
          </a:p>
          <a:p>
            <a:pPr marL="571500" marR="101600" lvl="1" indent="-254000">
              <a:buSzPct val="75000"/>
              <a:buChar char="‣"/>
              <a:defRPr sz="800"/>
            </a:pPr>
            <a:endParaRPr/>
          </a:p>
          <a:p>
            <a:pPr marL="571500" marR="101600" lvl="1" indent="-254000">
              <a:buSzPct val="75000"/>
              <a:buChar char="‣"/>
            </a:pPr>
            <a:r>
              <a:t>Elle fournit des services réseau aux applications utilisateur, comme le courrier électronique ou le transfert de fichiers.</a:t>
            </a:r>
          </a:p>
          <a:p>
            <a:pPr marR="101600" lvl="1" indent="317500">
              <a:spcBef>
                <a:spcPts val="1500"/>
              </a:spcBef>
              <a:buSzTx/>
              <a:buNone/>
              <a:defRPr b="1"/>
            </a:pPr>
            <a:endParaRPr/>
          </a:p>
          <a:p>
            <a:pPr marR="101600" lvl="1" indent="317500">
              <a:spcBef>
                <a:spcPts val="1500"/>
              </a:spcBef>
              <a:buSzTx/>
              <a:buNone/>
              <a:defRPr b="1"/>
            </a:pPr>
            <a:endParaRPr/>
          </a:p>
          <a:p>
            <a:pPr marR="101600" lvl="1" indent="317500">
              <a:spcBef>
                <a:spcPts val="1500"/>
              </a:spcBef>
              <a:buSzTx/>
              <a:buNone/>
              <a:defRPr b="1"/>
            </a:pPr>
            <a:endParaRPr/>
          </a:p>
        </p:txBody>
      </p:sp>
      <p:sp>
        <p:nvSpPr>
          <p:cNvPr id="581" name="3 - Le modèle de référence OSI"/>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Le modèle de référence OSI</a:t>
            </a:r>
          </a:p>
        </p:txBody>
      </p:sp>
      <p:sp>
        <p:nvSpPr>
          <p:cNvPr id="582" name="Les sept couches du modèle OSI"/>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Les sept couches du modèle OSI</a:t>
            </a:r>
          </a:p>
        </p:txBody>
      </p:sp>
      <p:pic>
        <p:nvPicPr>
          <p:cNvPr id="583" name="OSIMODELET.png" descr="OSIMODELET.png"/>
          <p:cNvPicPr>
            <a:picLocks noChangeAspect="1"/>
          </p:cNvPicPr>
          <p:nvPr/>
        </p:nvPicPr>
        <p:blipFill>
          <a:blip r:embed="rId2"/>
          <a:stretch>
            <a:fillRect/>
          </a:stretch>
        </p:blipFill>
        <p:spPr>
          <a:xfrm>
            <a:off x="7299740" y="209593"/>
            <a:ext cx="1828801" cy="933407"/>
          </a:xfrm>
          <a:prstGeom prst="rect">
            <a:avLst/>
          </a:prstGeom>
          <a:ln w="12700">
            <a:miter lim="400000"/>
          </a:ln>
        </p:spPr>
      </p:pic>
      <p:sp>
        <p:nvSpPr>
          <p:cNvPr id="584"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grpSp>
        <p:nvGrpSpPr>
          <p:cNvPr id="587" name="Grouper"/>
          <p:cNvGrpSpPr/>
          <p:nvPr/>
        </p:nvGrpSpPr>
        <p:grpSpPr>
          <a:xfrm>
            <a:off x="685324" y="5018085"/>
            <a:ext cx="6813239" cy="1589234"/>
            <a:chOff x="0" y="0"/>
            <a:chExt cx="6813237" cy="1589233"/>
          </a:xfrm>
        </p:grpSpPr>
        <p:sp>
          <p:nvSpPr>
            <p:cNvPr id="585" name="Rectangle"/>
            <p:cNvSpPr/>
            <p:nvPr/>
          </p:nvSpPr>
          <p:spPr>
            <a:xfrm>
              <a:off x="0" y="0"/>
              <a:ext cx="6813238" cy="1589234"/>
            </a:xfrm>
            <a:prstGeom prst="rect">
              <a:avLst/>
            </a:prstGeom>
            <a:solidFill>
              <a:srgbClr val="FFFFFF"/>
            </a:solidFill>
            <a:ln w="12700" cap="flat">
              <a:noFill/>
              <a:miter lim="400000"/>
            </a:ln>
            <a:effectLst>
              <a:outerShdw blurRad="190500" dist="12700" dir="5400000" rotWithShape="0">
                <a:srgbClr val="000000">
                  <a:alpha val="49807"/>
                </a:srgbClr>
              </a:outerShdw>
            </a:effectLst>
          </p:spPr>
          <p:txBody>
            <a:bodyPr wrap="square" lIns="50800" tIns="50800" rIns="50800" bIns="50800" numCol="1" anchor="ctr">
              <a:noAutofit/>
            </a:bodyP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pic>
          <p:nvPicPr>
            <p:cNvPr id="586" name="pasted-image.tif" descr="pasted-image.tif"/>
            <p:cNvPicPr>
              <a:picLocks noChangeAspect="1"/>
            </p:cNvPicPr>
            <p:nvPr/>
          </p:nvPicPr>
          <p:blipFill>
            <a:blip r:embed="rId3"/>
            <a:stretch>
              <a:fillRect/>
            </a:stretch>
          </p:blipFill>
          <p:spPr>
            <a:xfrm>
              <a:off x="36356" y="46213"/>
              <a:ext cx="6740526" cy="1496808"/>
            </a:xfrm>
            <a:prstGeom prst="rect">
              <a:avLst/>
            </a:prstGeom>
            <a:ln w="12700" cap="flat">
              <a:noFill/>
              <a:miter lim="400000"/>
            </a:ln>
            <a:effectLst/>
          </p:spPr>
        </p:pic>
      </p:grpSp>
      <p:sp>
        <p:nvSpPr>
          <p:cNvPr id="588" name="Fig 1.15 - Quelques protocoles de la couche application"/>
          <p:cNvSpPr txBox="1"/>
          <p:nvPr/>
        </p:nvSpPr>
        <p:spPr>
          <a:xfrm>
            <a:off x="675498" y="6699250"/>
            <a:ext cx="6217382"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1.15 - Quelques protocoles de la couche application</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590" name="Rectangle"/>
          <p:cNvSpPr/>
          <p:nvPr/>
        </p:nvSpPr>
        <p:spPr>
          <a:xfrm>
            <a:off x="5970261" y="2320349"/>
            <a:ext cx="3860801" cy="3868342"/>
          </a:xfrm>
          <a:prstGeom prst="rect">
            <a:avLst/>
          </a:prstGeom>
          <a:solidFill>
            <a:srgbClr val="FFFFFF"/>
          </a:solidFill>
          <a:ln w="12700">
            <a:solidFill>
              <a:srgbClr val="C0C0C0"/>
            </a:solidFill>
            <a:miter lim="400000"/>
          </a:ln>
          <a:effectLst>
            <a:outerShdw blurRad="127000" dist="50800" dir="2700000" rotWithShape="0">
              <a:srgbClr val="000000">
                <a:alpha val="75000"/>
              </a:srgbClr>
            </a:outerShdw>
          </a:effectLst>
        </p:spPr>
        <p:txBody>
          <a:bodyPr lIns="0" tIns="0" rIns="0" bIns="0"/>
          <a:lstStyle/>
          <a:p>
            <a:pPr defTabSz="450000">
              <a:lnSpc>
                <a:spcPct val="100000"/>
              </a:lnSpc>
              <a:spcBef>
                <a:spcPts val="0"/>
              </a:spcBef>
              <a:defRPr sz="1200" i="0" spc="0">
                <a:solidFill>
                  <a:srgbClr val="000000"/>
                </a:solidFill>
                <a:latin typeface="Helvetica"/>
                <a:ea typeface="Helvetica"/>
                <a:cs typeface="Helvetica"/>
                <a:sym typeface="Helvetica"/>
              </a:defRPr>
            </a:pPr>
            <a:endParaRPr/>
          </a:p>
        </p:txBody>
      </p:sp>
      <p:grpSp>
        <p:nvGrpSpPr>
          <p:cNvPr id="593" name="Grouper"/>
          <p:cNvGrpSpPr/>
          <p:nvPr/>
        </p:nvGrpSpPr>
        <p:grpSpPr>
          <a:xfrm>
            <a:off x="317500" y="1270000"/>
            <a:ext cx="9525000" cy="38100"/>
            <a:chOff x="0" y="0"/>
            <a:chExt cx="9525000" cy="38100"/>
          </a:xfrm>
        </p:grpSpPr>
        <p:sp>
          <p:nvSpPr>
            <p:cNvPr id="591"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592"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594"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22</a:t>
            </a:fld>
            <a:endParaRPr/>
          </a:p>
        </p:txBody>
      </p:sp>
      <p:sp>
        <p:nvSpPr>
          <p:cNvPr id="595" name="ARPANET - Internet…"/>
          <p:cNvSpPr txBox="1">
            <a:spLocks noGrp="1"/>
          </p:cNvSpPr>
          <p:nvPr>
            <p:ph type="body" idx="1"/>
          </p:nvPr>
        </p:nvSpPr>
        <p:spPr>
          <a:xfrm>
            <a:off x="304800" y="2044700"/>
            <a:ext cx="9601200" cy="5232400"/>
          </a:xfrm>
          <a:prstGeom prst="rect">
            <a:avLst/>
          </a:prstGeom>
        </p:spPr>
        <p:txBody>
          <a:bodyPr lIns="25400" tIns="25400" rIns="25400" bIns="25400"/>
          <a:lstStyle/>
          <a:p>
            <a:pPr>
              <a:spcBef>
                <a:spcPts val="1500"/>
              </a:spcBef>
              <a:defRPr b="1"/>
            </a:pPr>
            <a:r>
              <a:t>ARPANET - Internet</a:t>
            </a:r>
          </a:p>
          <a:p>
            <a:pPr>
              <a:spcBef>
                <a:spcPts val="1500"/>
              </a:spcBef>
              <a:defRPr b="1"/>
            </a:pPr>
            <a:r>
              <a:t>Une architecture [ou un modèle ?] à 4 couches</a:t>
            </a:r>
            <a:br/>
            <a:endParaRPr/>
          </a:p>
          <a:p>
            <a:pPr marL="571500" lvl="1" indent="-254000">
              <a:buSzPct val="75000"/>
              <a:buChar char="‣"/>
            </a:pPr>
            <a:r>
              <a:t>Accès au sous-réseau</a:t>
            </a:r>
          </a:p>
          <a:p>
            <a:pPr marL="571500" lvl="1" indent="-254000">
              <a:buSzPct val="75000"/>
              <a:buChar char="‣"/>
            </a:pPr>
            <a:r>
              <a:t>Couche internet</a:t>
            </a:r>
          </a:p>
          <a:p>
            <a:pPr marL="571500" lvl="1" indent="-254000">
              <a:buSzPct val="75000"/>
              <a:buChar char="‣"/>
            </a:pPr>
            <a:r>
              <a:t>Couche transport</a:t>
            </a:r>
          </a:p>
          <a:p>
            <a:pPr marL="571500" lvl="1" indent="-254000">
              <a:buSzPct val="75000"/>
              <a:buChar char="‣"/>
            </a:pPr>
            <a:r>
              <a:t>Couche application</a:t>
            </a:r>
            <a:br/>
            <a:br/>
            <a:br/>
            <a:br/>
            <a:br/>
            <a:br/>
            <a:endParaRPr/>
          </a:p>
        </p:txBody>
      </p:sp>
      <p:sp>
        <p:nvSpPr>
          <p:cNvPr id="596" name="4 - L’architecture TCP/IP"/>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L’architecture TCP/IP</a:t>
            </a:r>
          </a:p>
        </p:txBody>
      </p:sp>
      <p:sp>
        <p:nvSpPr>
          <p:cNvPr id="597" name="Internet"/>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Internet</a:t>
            </a:r>
          </a:p>
        </p:txBody>
      </p:sp>
      <p:pic>
        <p:nvPicPr>
          <p:cNvPr id="598" name="Modèles_OSI_et_TCP_IP.png" descr="Modèles_OSI_et_TCP_IP.png"/>
          <p:cNvPicPr>
            <a:picLocks noChangeAspect="1"/>
          </p:cNvPicPr>
          <p:nvPr/>
        </p:nvPicPr>
        <p:blipFill>
          <a:blip r:embed="rId2"/>
          <a:stretch>
            <a:fillRect/>
          </a:stretch>
        </p:blipFill>
        <p:spPr>
          <a:xfrm>
            <a:off x="6042492" y="2339399"/>
            <a:ext cx="3716521" cy="3830202"/>
          </a:xfrm>
          <a:prstGeom prst="rect">
            <a:avLst/>
          </a:prstGeom>
          <a:ln w="12700">
            <a:miter lim="400000"/>
          </a:ln>
        </p:spPr>
      </p:pic>
      <p:sp>
        <p:nvSpPr>
          <p:cNvPr id="599" name="Fig 1.16 - Comparaison du modèle OSI et de l’architecture TCP/IP"/>
          <p:cNvSpPr txBox="1"/>
          <p:nvPr/>
        </p:nvSpPr>
        <p:spPr>
          <a:xfrm>
            <a:off x="2701646" y="6520150"/>
            <a:ext cx="7127925"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1.16 - Comparaison du modèle OSI et de l’architecture TCP/IP</a:t>
            </a:r>
          </a:p>
        </p:txBody>
      </p:sp>
      <p:pic>
        <p:nvPicPr>
          <p:cNvPr id="600" name="OSIMODELET.png" descr="OSIMODELET.png"/>
          <p:cNvPicPr>
            <a:picLocks noChangeAspect="1"/>
          </p:cNvPicPr>
          <p:nvPr/>
        </p:nvPicPr>
        <p:blipFill>
          <a:blip r:embed="rId3"/>
          <a:stretch>
            <a:fillRect/>
          </a:stretch>
        </p:blipFill>
        <p:spPr>
          <a:xfrm>
            <a:off x="7299740" y="209593"/>
            <a:ext cx="1828801" cy="933407"/>
          </a:xfrm>
          <a:prstGeom prst="rect">
            <a:avLst/>
          </a:prstGeom>
          <a:ln w="12700">
            <a:miter lim="400000"/>
          </a:ln>
        </p:spPr>
      </p:pic>
      <p:sp>
        <p:nvSpPr>
          <p:cNvPr id="601"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605" name="Grouper"/>
          <p:cNvGrpSpPr/>
          <p:nvPr/>
        </p:nvGrpSpPr>
        <p:grpSpPr>
          <a:xfrm>
            <a:off x="317500" y="1270000"/>
            <a:ext cx="9525000" cy="38100"/>
            <a:chOff x="0" y="0"/>
            <a:chExt cx="9525000" cy="38100"/>
          </a:xfrm>
        </p:grpSpPr>
        <p:sp>
          <p:nvSpPr>
            <p:cNvPr id="603"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604"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606"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23</a:t>
            </a:fld>
            <a:endParaRPr/>
          </a:p>
        </p:txBody>
      </p:sp>
      <p:sp>
        <p:nvSpPr>
          <p:cNvPr id="607" name="Accès au sous-réseau (ou couche hôte-réseau)…"/>
          <p:cNvSpPr txBox="1">
            <a:spLocks noGrp="1"/>
          </p:cNvSpPr>
          <p:nvPr>
            <p:ph type="body" idx="1"/>
          </p:nvPr>
        </p:nvSpPr>
        <p:spPr>
          <a:xfrm>
            <a:off x="304800" y="2044700"/>
            <a:ext cx="9601200" cy="5232400"/>
          </a:xfrm>
          <a:prstGeom prst="rect">
            <a:avLst/>
          </a:prstGeom>
        </p:spPr>
        <p:txBody>
          <a:bodyPr lIns="25400" tIns="25400" rIns="25400" bIns="25400"/>
          <a:lstStyle/>
          <a:p>
            <a:pPr>
              <a:defRPr b="1"/>
            </a:pPr>
            <a:r>
              <a:t>Accès au sous-réseau (ou couche hôte-réseau)</a:t>
            </a:r>
          </a:p>
          <a:p>
            <a:pPr marL="571500" lvl="1" indent="-254000">
              <a:buSzPct val="75000"/>
              <a:buChar char="‣"/>
            </a:pPr>
            <a:r>
              <a:t>Non spécifiée par l’architecture TCP/IP</a:t>
            </a:r>
          </a:p>
          <a:p>
            <a:pPr marL="571500" lvl="1" indent="-254000">
              <a:buSzPct val="75000"/>
              <a:buChar char="‣"/>
            </a:pPr>
            <a:r>
              <a:t>Doit permettre le transfert de paquets entre hôte et routeur et entre routeurs</a:t>
            </a:r>
          </a:p>
          <a:p>
            <a:pPr marL="571500" lvl="1" indent="-254000">
              <a:buSzPct val="75000"/>
              <a:buChar char="‣"/>
            </a:pPr>
            <a:r>
              <a:t>Cette couche est liée au type de réseau utilisé (Ethernet, Wi-Fi, ATM…)</a:t>
            </a:r>
            <a:br/>
            <a:endParaRPr/>
          </a:p>
          <a:p>
            <a:pPr>
              <a:defRPr b="1"/>
            </a:pPr>
            <a:r>
              <a:t>Couche internet</a:t>
            </a:r>
          </a:p>
          <a:p>
            <a:pPr marL="571500" lvl="1" indent="-254000">
              <a:buSzPct val="75000"/>
              <a:buChar char="‣"/>
            </a:pPr>
            <a:r>
              <a:t>Au niveau de la couche réseau d’OSI, son objectif est de permettre :</a:t>
            </a:r>
          </a:p>
          <a:p>
            <a:pPr marL="889000" lvl="2" indent="-254000">
              <a:buSzPct val="75000"/>
            </a:pPr>
            <a:r>
              <a:t>l’injection de paquets nommés </a:t>
            </a:r>
            <a:r>
              <a:rPr b="1"/>
              <a:t>datagrammes</a:t>
            </a:r>
            <a:r>
              <a:t> dans n’importe quel réseau</a:t>
            </a:r>
          </a:p>
          <a:p>
            <a:pPr marL="889000" lvl="2" indent="-254000">
              <a:buSzPct val="75000"/>
            </a:pPr>
            <a:r>
              <a:t>l’acheminement de ces datagrammes indépendamment les uns des autres jusqu'à destination</a:t>
            </a:r>
          </a:p>
          <a:p>
            <a:pPr marL="571500" lvl="1" indent="-254000">
              <a:buSzPct val="75000"/>
              <a:buChar char="‣"/>
            </a:pPr>
            <a:r>
              <a:t>Le protocole IP (</a:t>
            </a:r>
            <a:r>
              <a:rPr i="1"/>
              <a:t>Internet Protocol</a:t>
            </a:r>
            <a:r>
              <a:t>) est non fiable, sans connexion </a:t>
            </a:r>
          </a:p>
          <a:p>
            <a:pPr marL="571500" lvl="1" indent="-254000">
              <a:buSzPct val="75000"/>
              <a:buChar char="‣"/>
            </a:pPr>
            <a:r>
              <a:t>La couche internet assure le routage des datagrammes et la gestion des congestions</a:t>
            </a:r>
          </a:p>
        </p:txBody>
      </p:sp>
      <p:sp>
        <p:nvSpPr>
          <p:cNvPr id="608" name="4 - L’architecture TCP/IP"/>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L’architecture TCP/IP</a:t>
            </a:r>
          </a:p>
        </p:txBody>
      </p:sp>
      <p:sp>
        <p:nvSpPr>
          <p:cNvPr id="609" name="Les couches de l’architecture TCP/IP"/>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Les couches de l’architecture TCP/IP</a:t>
            </a:r>
          </a:p>
        </p:txBody>
      </p:sp>
      <p:pic>
        <p:nvPicPr>
          <p:cNvPr id="610" name="OSIMODELET.png" descr="OSIMODELET.png"/>
          <p:cNvPicPr>
            <a:picLocks noChangeAspect="1"/>
          </p:cNvPicPr>
          <p:nvPr/>
        </p:nvPicPr>
        <p:blipFill>
          <a:blip r:embed="rId3"/>
          <a:stretch>
            <a:fillRect/>
          </a:stretch>
        </p:blipFill>
        <p:spPr>
          <a:xfrm>
            <a:off x="7299740" y="209593"/>
            <a:ext cx="1828801" cy="933407"/>
          </a:xfrm>
          <a:prstGeom prst="rect">
            <a:avLst/>
          </a:prstGeom>
          <a:ln w="12700">
            <a:miter lim="400000"/>
          </a:ln>
        </p:spPr>
      </p:pic>
      <p:sp>
        <p:nvSpPr>
          <p:cNvPr id="611"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615" name="Couche transport…"/>
          <p:cNvSpPr txBox="1">
            <a:spLocks noGrp="1"/>
          </p:cNvSpPr>
          <p:nvPr>
            <p:ph type="body" idx="1"/>
          </p:nvPr>
        </p:nvSpPr>
        <p:spPr>
          <a:xfrm>
            <a:off x="304800" y="2044700"/>
            <a:ext cx="9601200" cy="5232400"/>
          </a:xfrm>
          <a:prstGeom prst="rect">
            <a:avLst/>
          </a:prstGeom>
        </p:spPr>
        <p:txBody>
          <a:bodyPr lIns="25400" tIns="25400" rIns="25400" bIns="25400"/>
          <a:lstStyle/>
          <a:p>
            <a:pPr>
              <a:defRPr b="1"/>
            </a:pPr>
            <a:r>
              <a:t>Couche transport</a:t>
            </a:r>
          </a:p>
          <a:p>
            <a:pPr marL="571500" lvl="1" indent="-254000">
              <a:buSzPct val="75000"/>
              <a:buChar char="‣"/>
            </a:pPr>
            <a:r>
              <a:t>Au niveau de la couche transport d’OSI, elle définit principalement deux protocoles de bout en bout pour permettre le dialogue entre deux entités paires.</a:t>
            </a:r>
          </a:p>
          <a:p>
            <a:pPr marL="889000" lvl="2" indent="-254000">
              <a:buSzPct val="75000"/>
            </a:pPr>
            <a:r>
              <a:rPr b="1"/>
              <a:t>TCP</a:t>
            </a:r>
            <a:r>
              <a:t> : Transmission Control Protocol</a:t>
            </a:r>
          </a:p>
          <a:p>
            <a:pPr marL="889000" lvl="2" indent="-254000">
              <a:buSzPct val="75000"/>
            </a:pPr>
            <a:r>
              <a:rPr b="1"/>
              <a:t>UDP</a:t>
            </a:r>
            <a:r>
              <a:t> : User Datagram Protocol </a:t>
            </a:r>
          </a:p>
          <a:p>
            <a:pPr marL="571500" lvl="1" indent="-254000">
              <a:buSzPct val="75000"/>
              <a:buChar char="‣"/>
            </a:pPr>
            <a:endParaRPr/>
          </a:p>
          <a:p>
            <a:pPr marL="571500" lvl="1" indent="-254000">
              <a:buSzPct val="75000"/>
              <a:buChar char="‣"/>
            </a:pPr>
            <a:r>
              <a:t>TCP : </a:t>
            </a:r>
            <a:r>
              <a:rPr b="1"/>
              <a:t>Transmission Control Protocol</a:t>
            </a:r>
            <a:r>
              <a:t>, est un protocole fiable orienté connexion. Il permet de remettre sans erreur un flux d’octets d’un hôte à un autre en le fragmentant en segments qui sont encapsulés par le protocole IP.</a:t>
            </a:r>
          </a:p>
          <a:p>
            <a:pPr marL="571500" lvl="1" indent="-254000">
              <a:buSzPct val="75000"/>
              <a:buChar char="‣"/>
            </a:pPr>
            <a:r>
              <a:t>UDP : </a:t>
            </a:r>
            <a:r>
              <a:rPr b="1"/>
              <a:t>User Datagram Protocol</a:t>
            </a:r>
            <a:r>
              <a:t>, est un protocole plus simple, non fiable et sans connexion, utile lorsque ni contrôle de flux, ni ordonnancement de données n’est nécessaire.</a:t>
            </a:r>
            <a:br/>
            <a:endParaRPr/>
          </a:p>
        </p:txBody>
      </p:sp>
      <p:grpSp>
        <p:nvGrpSpPr>
          <p:cNvPr id="618" name="Grouper"/>
          <p:cNvGrpSpPr/>
          <p:nvPr/>
        </p:nvGrpSpPr>
        <p:grpSpPr>
          <a:xfrm>
            <a:off x="317500" y="1270000"/>
            <a:ext cx="9525000" cy="38100"/>
            <a:chOff x="0" y="0"/>
            <a:chExt cx="9525000" cy="38100"/>
          </a:xfrm>
        </p:grpSpPr>
        <p:sp>
          <p:nvSpPr>
            <p:cNvPr id="616"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617"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619"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24</a:t>
            </a:fld>
            <a:endParaRPr/>
          </a:p>
        </p:txBody>
      </p:sp>
      <p:sp>
        <p:nvSpPr>
          <p:cNvPr id="620" name="4 - L’architecture TCP/IP"/>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L’architecture TCP/IP</a:t>
            </a:r>
          </a:p>
        </p:txBody>
      </p:sp>
      <p:sp>
        <p:nvSpPr>
          <p:cNvPr id="621" name="Les couches de l’architecture TCP/IP"/>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Les couches de l’architecture TCP/IP</a:t>
            </a:r>
          </a:p>
        </p:txBody>
      </p:sp>
      <p:pic>
        <p:nvPicPr>
          <p:cNvPr id="622" name="OSIMODELET.png" descr="OSIMODELET.png"/>
          <p:cNvPicPr>
            <a:picLocks noChangeAspect="1"/>
          </p:cNvPicPr>
          <p:nvPr/>
        </p:nvPicPr>
        <p:blipFill>
          <a:blip r:embed="rId3"/>
          <a:stretch>
            <a:fillRect/>
          </a:stretch>
        </p:blipFill>
        <p:spPr>
          <a:xfrm>
            <a:off x="7299740" y="209593"/>
            <a:ext cx="1828801" cy="933407"/>
          </a:xfrm>
          <a:prstGeom prst="rect">
            <a:avLst/>
          </a:prstGeom>
          <a:ln w="12700">
            <a:miter lim="400000"/>
          </a:ln>
        </p:spPr>
      </p:pic>
      <p:sp>
        <p:nvSpPr>
          <p:cNvPr id="623"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sp>
        <p:nvSpPr>
          <p:cNvPr id="624" name="Couche transport…"/>
          <p:cNvSpPr txBox="1"/>
          <p:nvPr/>
        </p:nvSpPr>
        <p:spPr>
          <a:xfrm>
            <a:off x="304800" y="2044700"/>
            <a:ext cx="9601200" cy="5232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lstStyle/>
          <a:p>
            <a:pPr defTabSz="457200">
              <a:spcBef>
                <a:spcPts val="100"/>
              </a:spcBef>
              <a:buClr>
                <a:srgbClr val="040F6A"/>
              </a:buClr>
              <a:buFont typeface="Lucida Grande"/>
              <a:defRPr sz="2000" i="0" spc="0">
                <a:solidFill>
                  <a:srgbClr val="000000"/>
                </a:solidFill>
                <a:latin typeface="+mn-lt"/>
                <a:ea typeface="+mn-ea"/>
                <a:cs typeface="+mn-cs"/>
                <a:sym typeface="Book Antiqua"/>
              </a:defRPr>
            </a:pPr>
            <a:r>
              <a:t>Couche transport</a:t>
            </a:r>
          </a:p>
          <a:p>
            <a:pPr marL="571500" lvl="1"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Au niveau de la couche transport d’OSI, elle définit principalement deux protocoles de bout en bout pour permettre le dialogue entre deux entités paires.</a:t>
            </a:r>
          </a:p>
          <a:p>
            <a:pPr marL="889000" lvl="2"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rPr b="1"/>
              <a:t>TCP</a:t>
            </a:r>
            <a:r>
              <a:t> : Transmission Control Protocol</a:t>
            </a:r>
          </a:p>
          <a:p>
            <a:pPr marL="889000" lvl="2"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rPr b="1"/>
              <a:t>UDP</a:t>
            </a:r>
            <a:r>
              <a:t> : User Datagram Protocol </a:t>
            </a:r>
          </a:p>
          <a:p>
            <a:pPr marL="571500" lvl="1"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endParaRPr/>
          </a:p>
          <a:p>
            <a:pPr marL="571500" lvl="1"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TCP : </a:t>
            </a:r>
            <a:r>
              <a:rPr b="1"/>
              <a:t>Transmission Control Protocol</a:t>
            </a:r>
            <a:r>
              <a:t>, est un protocole fiable orienté connexion. Il permet de remettre sans erreur un flux d’octets d’un hôte à un autre en le fragmentant en segments qui sont encapsulés par le protocole IP.</a:t>
            </a:r>
          </a:p>
          <a:p>
            <a:pPr marL="571500" lvl="1"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UDP : </a:t>
            </a:r>
            <a:r>
              <a:rPr b="1"/>
              <a:t>User Datagram Protocol</a:t>
            </a:r>
            <a:r>
              <a:t>, est un protocole plus simple, non fiable et sans connexion, utile lorsque ni contrôle de flux, ni ordonnancement de données n’est nécessaire.</a:t>
            </a:r>
            <a:br/>
            <a:endParaRP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 grpId="1"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630" name="Grouper"/>
          <p:cNvGrpSpPr/>
          <p:nvPr/>
        </p:nvGrpSpPr>
        <p:grpSpPr>
          <a:xfrm>
            <a:off x="317500" y="1270000"/>
            <a:ext cx="9525000" cy="38100"/>
            <a:chOff x="0" y="0"/>
            <a:chExt cx="9525000" cy="38100"/>
          </a:xfrm>
        </p:grpSpPr>
        <p:sp>
          <p:nvSpPr>
            <p:cNvPr id="628"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629"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631"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25</a:t>
            </a:fld>
            <a:endParaRPr/>
          </a:p>
        </p:txBody>
      </p:sp>
      <p:sp>
        <p:nvSpPr>
          <p:cNvPr id="632" name="Couche application…"/>
          <p:cNvSpPr txBox="1">
            <a:spLocks noGrp="1"/>
          </p:cNvSpPr>
          <p:nvPr>
            <p:ph type="body" idx="1"/>
          </p:nvPr>
        </p:nvSpPr>
        <p:spPr>
          <a:xfrm>
            <a:off x="304800" y="2057400"/>
            <a:ext cx="9601200" cy="5232400"/>
          </a:xfrm>
          <a:prstGeom prst="rect">
            <a:avLst/>
          </a:prstGeom>
        </p:spPr>
        <p:txBody>
          <a:bodyPr lIns="25400" tIns="25400" rIns="25400" bIns="25400"/>
          <a:lstStyle/>
          <a:p>
            <a:pPr>
              <a:defRPr b="1"/>
            </a:pPr>
            <a:r>
              <a:t>Couche application</a:t>
            </a:r>
          </a:p>
          <a:p>
            <a:pPr marL="571500" lvl="1" indent="-254000">
              <a:buSzPct val="75000"/>
              <a:buChar char="‣"/>
            </a:pPr>
            <a:r>
              <a:t>Cette couche regroupe les niveaux session, présentation et application du modèle OSI. Elle contient les protocoles de haut-niveau utilisés par les logiciels pour leur besoin de communication.</a:t>
            </a:r>
          </a:p>
          <a:p>
            <a:pPr marL="571500" lvl="1" indent="-254000">
              <a:buSzPct val="75000"/>
              <a:buChar char="‣"/>
            </a:pPr>
            <a:r>
              <a:t>Exemples de protocoles :</a:t>
            </a:r>
          </a:p>
          <a:p>
            <a:pPr marL="889000" lvl="2" indent="-254000">
              <a:buSzPct val="75000"/>
              <a:buChar char="•"/>
              <a:defRPr sz="1800"/>
            </a:pPr>
            <a:r>
              <a:rPr b="1"/>
              <a:t>Transfert de fichiers</a:t>
            </a:r>
            <a:r>
              <a:t> : FTP, </a:t>
            </a:r>
            <a:r>
              <a:rPr i="1"/>
              <a:t>File Transfer Protocol ; </a:t>
            </a:r>
            <a:r>
              <a:t>SFTP, </a:t>
            </a:r>
            <a:r>
              <a:rPr i="1"/>
              <a:t>Secure File Transfer Protocol… </a:t>
            </a:r>
          </a:p>
          <a:p>
            <a:pPr marL="889000" lvl="2" indent="-254000">
              <a:buSzPct val="75000"/>
              <a:buChar char="•"/>
              <a:defRPr sz="1800"/>
            </a:pPr>
            <a:r>
              <a:rPr b="1"/>
              <a:t>Messagerie électronique</a:t>
            </a:r>
            <a:r>
              <a:t> : SMTP, </a:t>
            </a:r>
            <a:r>
              <a:rPr i="1"/>
              <a:t>Simple Mail Transfer Protocol </a:t>
            </a:r>
            <a:r>
              <a:t>; POP3, </a:t>
            </a:r>
            <a:r>
              <a:rPr i="1"/>
              <a:t>Post Office Prot.</a:t>
            </a:r>
            <a:r>
              <a:t>; IMAP, </a:t>
            </a:r>
            <a:r>
              <a:rPr i="1"/>
              <a:t>Internet Message Access Prot. </a:t>
            </a:r>
            <a:r>
              <a:t>; MIME, </a:t>
            </a:r>
            <a:r>
              <a:rPr i="1"/>
              <a:t>Multipurpose Internet Mail Extensions…</a:t>
            </a:r>
          </a:p>
          <a:p>
            <a:pPr marL="889000" lvl="2" indent="-254000">
              <a:buSzPct val="75000"/>
              <a:buChar char="•"/>
              <a:defRPr sz="1800"/>
            </a:pPr>
            <a:r>
              <a:rPr b="1"/>
              <a:t>Messagerie instantanée</a:t>
            </a:r>
            <a:r>
              <a:t> : XMPP, </a:t>
            </a:r>
            <a:r>
              <a:rPr i="1"/>
              <a:t>Extensible Messaging and Presence Protocol, </a:t>
            </a:r>
            <a:r>
              <a:t>alias</a:t>
            </a:r>
            <a:r>
              <a:rPr i="1"/>
              <a:t> Jabber</a:t>
            </a:r>
            <a:r>
              <a:rPr>
                <a:solidFill>
                  <a:srgbClr val="202123"/>
                </a:solidFill>
              </a:rPr>
              <a:t>…</a:t>
            </a:r>
          </a:p>
          <a:p>
            <a:pPr marL="889000" lvl="2" indent="-254000">
              <a:buSzPct val="75000"/>
              <a:buChar char="•"/>
              <a:defRPr sz="1800"/>
            </a:pPr>
            <a:r>
              <a:rPr b="1"/>
              <a:t>Travaux à distance</a:t>
            </a:r>
            <a:r>
              <a:t> : Telnet ; ssh, </a:t>
            </a:r>
            <a:r>
              <a:rPr i="1"/>
              <a:t>Secure shell</a:t>
            </a:r>
          </a:p>
          <a:p>
            <a:pPr marL="889000" lvl="2" indent="-254000">
              <a:buSzPct val="75000"/>
              <a:buChar char="•"/>
              <a:defRPr sz="1800" b="1"/>
            </a:pPr>
            <a:r>
              <a:t>Consultation et gestion d’annuaires : LDAP, </a:t>
            </a:r>
            <a:r>
              <a:rPr b="0" i="1"/>
              <a:t>Lightweight Directory Access Protocol</a:t>
            </a:r>
          </a:p>
          <a:p>
            <a:pPr marL="889000" lvl="2" indent="-254000">
              <a:buSzPct val="75000"/>
              <a:buChar char="•"/>
              <a:defRPr sz="1800" b="1"/>
            </a:pPr>
            <a:r>
              <a:t>Standards et outils du web : </a:t>
            </a:r>
            <a:r>
              <a:rPr b="0"/>
              <a:t>HTTP, </a:t>
            </a:r>
            <a:r>
              <a:rPr b="0" i="1"/>
              <a:t>HyperText Transfer Prot.</a:t>
            </a:r>
            <a:r>
              <a:rPr b="0"/>
              <a:t> ; URI, </a:t>
            </a:r>
            <a:r>
              <a:rPr b="0" i="1"/>
              <a:t>Uniform Resource Identifier</a:t>
            </a:r>
            <a:r>
              <a:rPr b="0"/>
              <a:t> ; HTML, </a:t>
            </a:r>
            <a:r>
              <a:rPr b="0" i="1"/>
              <a:t>HyperText Markup Language</a:t>
            </a:r>
            <a:r>
              <a:rPr b="0"/>
              <a:t> ; CGI, </a:t>
            </a:r>
            <a:r>
              <a:rPr b="0" i="1"/>
              <a:t>Common Gateway Interface…</a:t>
            </a:r>
          </a:p>
          <a:p>
            <a:pPr marL="889000" lvl="2" indent="-254000">
              <a:buSzPct val="75000"/>
              <a:buChar char="•"/>
              <a:defRPr sz="1800"/>
            </a:pPr>
            <a:r>
              <a:rPr b="1"/>
              <a:t>Traduction de nom de domaine en adresse IP</a:t>
            </a:r>
            <a:r>
              <a:rPr i="1"/>
              <a:t> : </a:t>
            </a:r>
            <a:r>
              <a:t>DNS</a:t>
            </a:r>
            <a:r>
              <a:rPr i="1"/>
              <a:t>, Domain Name System </a:t>
            </a:r>
          </a:p>
          <a:p>
            <a:pPr marL="889000" lvl="2" indent="-254000">
              <a:buSzPct val="75000"/>
              <a:buChar char="•"/>
              <a:defRPr sz="1800"/>
            </a:pPr>
            <a:r>
              <a:rPr b="1"/>
              <a:t>Autres</a:t>
            </a:r>
            <a:r>
              <a:t> : NFS, </a:t>
            </a:r>
            <a:r>
              <a:rPr i="1"/>
              <a:t>Network File System ; </a:t>
            </a:r>
            <a:r>
              <a:t>SNMP, </a:t>
            </a:r>
            <a:r>
              <a:rPr i="1"/>
              <a:t>Simple Network Management Protocol ; </a:t>
            </a:r>
            <a:r>
              <a:t>DHCP</a:t>
            </a:r>
            <a:r>
              <a:rPr i="1"/>
              <a:t>, Dynamic Host Configuration Protocol ; etc.</a:t>
            </a:r>
          </a:p>
        </p:txBody>
      </p:sp>
      <p:sp>
        <p:nvSpPr>
          <p:cNvPr id="633" name="4 - L’architecture TCP/IP"/>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L’architecture TCP/IP</a:t>
            </a:r>
          </a:p>
        </p:txBody>
      </p:sp>
      <p:sp>
        <p:nvSpPr>
          <p:cNvPr id="634" name="Les couches de l’architecture TCP/IP"/>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Les couches de l’architecture TCP/IP</a:t>
            </a:r>
          </a:p>
        </p:txBody>
      </p:sp>
      <p:pic>
        <p:nvPicPr>
          <p:cNvPr id="635" name="OSIMODELET.png" descr="OSIMODELET.png"/>
          <p:cNvPicPr>
            <a:picLocks noChangeAspect="1"/>
          </p:cNvPicPr>
          <p:nvPr/>
        </p:nvPicPr>
        <p:blipFill>
          <a:blip r:embed="rId2"/>
          <a:stretch>
            <a:fillRect/>
          </a:stretch>
        </p:blipFill>
        <p:spPr>
          <a:xfrm>
            <a:off x="7299740" y="209593"/>
            <a:ext cx="1828801" cy="933407"/>
          </a:xfrm>
          <a:prstGeom prst="rect">
            <a:avLst/>
          </a:prstGeom>
          <a:ln w="12700">
            <a:miter lim="400000"/>
          </a:ln>
        </p:spPr>
      </p:pic>
      <p:sp>
        <p:nvSpPr>
          <p:cNvPr id="636"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640" name="Grouper"/>
          <p:cNvGrpSpPr/>
          <p:nvPr/>
        </p:nvGrpSpPr>
        <p:grpSpPr>
          <a:xfrm>
            <a:off x="317500" y="1270000"/>
            <a:ext cx="9525000" cy="38100"/>
            <a:chOff x="0" y="0"/>
            <a:chExt cx="9525000" cy="38100"/>
          </a:xfrm>
        </p:grpSpPr>
        <p:sp>
          <p:nvSpPr>
            <p:cNvPr id="638"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639"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641"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26</a:t>
            </a:fld>
            <a:endParaRPr/>
          </a:p>
        </p:txBody>
      </p:sp>
      <p:sp>
        <p:nvSpPr>
          <p:cNvPr id="642" name="Exemple : Requête d’une page web…"/>
          <p:cNvSpPr txBox="1">
            <a:spLocks noGrp="1"/>
          </p:cNvSpPr>
          <p:nvPr>
            <p:ph type="body" idx="1"/>
          </p:nvPr>
        </p:nvSpPr>
        <p:spPr>
          <a:xfrm>
            <a:off x="304800" y="2057400"/>
            <a:ext cx="9601200" cy="5025489"/>
          </a:xfrm>
          <a:prstGeom prst="rect">
            <a:avLst/>
          </a:prstGeom>
        </p:spPr>
        <p:txBody>
          <a:bodyPr lIns="25400" tIns="25400" rIns="25400" bIns="25400" anchor="t"/>
          <a:lstStyle/>
          <a:p>
            <a:pPr>
              <a:defRPr b="1"/>
            </a:pPr>
            <a:r>
              <a:t>Exemple : Requête d’une page web</a:t>
            </a:r>
            <a:br/>
            <a:endParaRPr/>
          </a:p>
          <a:p>
            <a:pPr marL="571500" marR="6578600" lvl="1" indent="-254000">
              <a:buSzPct val="75000"/>
              <a:buChar char="‣"/>
            </a:pPr>
            <a:r>
              <a:t>L’internaute clique sur un lien </a:t>
            </a:r>
            <a:br/>
            <a:r>
              <a:rPr u="sng">
                <a:solidFill>
                  <a:srgbClr val="1A4291"/>
                </a:solidFill>
                <a:hlinkClick r:id="rId2"/>
              </a:rPr>
              <a:t>http://example.com</a:t>
            </a:r>
            <a:r>
              <a:t> pour afficher une page web </a:t>
            </a:r>
            <a:br/>
            <a:endParaRPr/>
          </a:p>
          <a:p>
            <a:pPr marL="571500" marR="6578600" lvl="1" indent="-254000">
              <a:buSzPct val="75000"/>
              <a:buChar char="‣"/>
            </a:pPr>
            <a:r>
              <a:t>De façon détaillée, </a:t>
            </a:r>
            <a:r>
              <a:rPr b="1"/>
              <a:t>qu’est-ce qu’il se passe ?</a:t>
            </a:r>
            <a:br/>
            <a:br/>
            <a:br/>
            <a:br/>
            <a:br/>
            <a:br/>
            <a:br/>
            <a:br/>
            <a:br/>
            <a:endParaRPr/>
          </a:p>
        </p:txBody>
      </p:sp>
      <p:sp>
        <p:nvSpPr>
          <p:cNvPr id="643" name="4 - L’architecture TCP/IP"/>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L’architecture TCP/IP</a:t>
            </a:r>
          </a:p>
        </p:txBody>
      </p:sp>
      <p:sp>
        <p:nvSpPr>
          <p:cNvPr id="644" name="La couche application"/>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La couche application</a:t>
            </a:r>
          </a:p>
        </p:txBody>
      </p:sp>
      <p:sp>
        <p:nvSpPr>
          <p:cNvPr id="645" name="Fig 1.17 - Requête d’une page web"/>
          <p:cNvSpPr txBox="1"/>
          <p:nvPr/>
        </p:nvSpPr>
        <p:spPr>
          <a:xfrm>
            <a:off x="2810704" y="7188200"/>
            <a:ext cx="6045201"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1.17 - Requête d’une page web</a:t>
            </a:r>
          </a:p>
        </p:txBody>
      </p:sp>
      <p:grpSp>
        <p:nvGrpSpPr>
          <p:cNvPr id="648" name="Rectangle"/>
          <p:cNvGrpSpPr/>
          <p:nvPr/>
        </p:nvGrpSpPr>
        <p:grpSpPr>
          <a:xfrm>
            <a:off x="3352833" y="2528002"/>
            <a:ext cx="6741425" cy="4659400"/>
            <a:chOff x="0" y="0"/>
            <a:chExt cx="6741424" cy="4659398"/>
          </a:xfrm>
        </p:grpSpPr>
        <p:sp>
          <p:nvSpPr>
            <p:cNvPr id="647" name="Rectangle"/>
            <p:cNvSpPr/>
            <p:nvPr/>
          </p:nvSpPr>
          <p:spPr>
            <a:xfrm>
              <a:off x="101600" y="76200"/>
              <a:ext cx="6538225" cy="4367299"/>
            </a:xfrm>
            <a:prstGeom prst="rect">
              <a:avLst/>
            </a:prstGeom>
            <a:solidFill>
              <a:srgbClr val="FFFFFF"/>
            </a:solidFill>
            <a:ln>
              <a:noFill/>
            </a:ln>
            <a:effectLst/>
          </p:spPr>
          <p:txBody>
            <a:bodyPr wrap="square" lIns="50800" tIns="50800" rIns="50800" bIns="50800" numCol="1" anchor="ctr">
              <a:noAutofit/>
            </a:bodyP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pic>
          <p:nvPicPr>
            <p:cNvPr id="646" name="Rectangle Rectangle" descr="Rectangle Rectangle"/>
            <p:cNvPicPr>
              <a:picLocks/>
            </p:cNvPicPr>
            <p:nvPr/>
          </p:nvPicPr>
          <p:blipFill>
            <a:blip r:embed="rId3"/>
            <a:stretch>
              <a:fillRect/>
            </a:stretch>
          </p:blipFill>
          <p:spPr>
            <a:xfrm>
              <a:off x="0" y="0"/>
              <a:ext cx="6741425" cy="4659399"/>
            </a:xfrm>
            <a:prstGeom prst="rect">
              <a:avLst/>
            </a:prstGeom>
            <a:effectLst/>
          </p:spPr>
        </p:pic>
      </p:grpSp>
      <p:grpSp>
        <p:nvGrpSpPr>
          <p:cNvPr id="684" name="Grouper"/>
          <p:cNvGrpSpPr/>
          <p:nvPr/>
        </p:nvGrpSpPr>
        <p:grpSpPr>
          <a:xfrm>
            <a:off x="3476779" y="2501900"/>
            <a:ext cx="6515185" cy="4437618"/>
            <a:chOff x="0" y="0"/>
            <a:chExt cx="6515184" cy="4437618"/>
          </a:xfrm>
        </p:grpSpPr>
        <p:sp>
          <p:nvSpPr>
            <p:cNvPr id="649" name="Requête HTTP"/>
            <p:cNvSpPr txBox="1"/>
            <p:nvPr/>
          </p:nvSpPr>
          <p:spPr>
            <a:xfrm>
              <a:off x="2355610" y="978155"/>
              <a:ext cx="2199091" cy="36020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300" spc="0">
                  <a:solidFill>
                    <a:srgbClr val="63859D"/>
                  </a:solidFill>
                  <a:latin typeface="Helvetica"/>
                  <a:ea typeface="Helvetica"/>
                  <a:cs typeface="Helvetica"/>
                  <a:sym typeface="Helvetica"/>
                </a:defRPr>
              </a:lvl1pPr>
            </a:lstStyle>
            <a:p>
              <a:r>
                <a:t>Requête HTTP</a:t>
              </a:r>
            </a:p>
          </p:txBody>
        </p:sp>
        <p:sp>
          <p:nvSpPr>
            <p:cNvPr id="650" name="Réponse HTTP"/>
            <p:cNvSpPr txBox="1"/>
            <p:nvPr/>
          </p:nvSpPr>
          <p:spPr>
            <a:xfrm>
              <a:off x="2355610" y="1407772"/>
              <a:ext cx="2199091" cy="36020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300" spc="0">
                  <a:solidFill>
                    <a:srgbClr val="63859D"/>
                  </a:solidFill>
                  <a:latin typeface="Helvetica"/>
                  <a:ea typeface="Helvetica"/>
                  <a:cs typeface="Helvetica"/>
                  <a:sym typeface="Helvetica"/>
                </a:defRPr>
              </a:lvl1pPr>
            </a:lstStyle>
            <a:p>
              <a:r>
                <a:t>Réponse HTTP</a:t>
              </a:r>
            </a:p>
          </p:txBody>
        </p:sp>
        <p:grpSp>
          <p:nvGrpSpPr>
            <p:cNvPr id="653" name="Protocole d'application HTTP"/>
            <p:cNvGrpSpPr/>
            <p:nvPr/>
          </p:nvGrpSpPr>
          <p:grpSpPr>
            <a:xfrm>
              <a:off x="395127" y="1051279"/>
              <a:ext cx="1960484" cy="640200"/>
              <a:chOff x="0" y="0"/>
              <a:chExt cx="1960483" cy="640199"/>
            </a:xfrm>
          </p:grpSpPr>
          <p:sp>
            <p:nvSpPr>
              <p:cNvPr id="652" name="Protocole d'application HTTP"/>
              <p:cNvSpPr txBox="1"/>
              <p:nvPr/>
            </p:nvSpPr>
            <p:spPr>
              <a:xfrm>
                <a:off x="19050" y="19050"/>
                <a:ext cx="1922384" cy="602100"/>
              </a:xfrm>
              <a:prstGeom prst="rect">
                <a:avLst/>
              </a:prstGeom>
              <a:noFill/>
              <a:ln>
                <a:noFill/>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300" i="0" spc="0">
                    <a:solidFill>
                      <a:srgbClr val="000000"/>
                    </a:solidFill>
                    <a:latin typeface="Helvetica"/>
                    <a:ea typeface="Helvetica"/>
                    <a:cs typeface="Helvetica"/>
                    <a:sym typeface="Helvetica"/>
                  </a:defRPr>
                </a:pPr>
                <a:r>
                  <a:rPr spc="-52"/>
                  <a:t>Protocole d'application</a:t>
                </a:r>
                <a:br/>
                <a:r>
                  <a:rPr b="0"/>
                  <a:t>HTTP</a:t>
                </a:r>
              </a:p>
            </p:txBody>
          </p:sp>
          <p:pic>
            <p:nvPicPr>
              <p:cNvPr id="651" name="Protocole d'application HTTP Protocole d'application HTTP" descr="Protocole d'application HTTP Protocole d'application HTTP"/>
              <p:cNvPicPr>
                <a:picLocks/>
              </p:cNvPicPr>
              <p:nvPr/>
            </p:nvPicPr>
            <p:blipFill>
              <a:blip r:embed="rId4"/>
              <a:stretch>
                <a:fillRect/>
              </a:stretch>
            </p:blipFill>
            <p:spPr>
              <a:xfrm>
                <a:off x="0" y="-1"/>
                <a:ext cx="1960484" cy="640201"/>
              </a:xfrm>
              <a:prstGeom prst="rect">
                <a:avLst/>
              </a:prstGeom>
              <a:effectLst/>
            </p:spPr>
          </p:pic>
        </p:grpSp>
        <p:grpSp>
          <p:nvGrpSpPr>
            <p:cNvPr id="656" name="Transport TCP"/>
            <p:cNvGrpSpPr/>
            <p:nvPr/>
          </p:nvGrpSpPr>
          <p:grpSpPr>
            <a:xfrm>
              <a:off x="395127" y="1742576"/>
              <a:ext cx="1960484" cy="640200"/>
              <a:chOff x="0" y="0"/>
              <a:chExt cx="1960483" cy="640199"/>
            </a:xfrm>
          </p:grpSpPr>
          <p:sp>
            <p:nvSpPr>
              <p:cNvPr id="655" name="Transport TCP"/>
              <p:cNvSpPr txBox="1"/>
              <p:nvPr/>
            </p:nvSpPr>
            <p:spPr>
              <a:xfrm>
                <a:off x="19050" y="19050"/>
                <a:ext cx="1922384" cy="602100"/>
              </a:xfrm>
              <a:prstGeom prst="rect">
                <a:avLst/>
              </a:prstGeom>
              <a:noFill/>
              <a:ln>
                <a:noFill/>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300" i="0" spc="0">
                    <a:solidFill>
                      <a:srgbClr val="000000"/>
                    </a:solidFill>
                    <a:latin typeface="Helvetica"/>
                    <a:ea typeface="Helvetica"/>
                    <a:cs typeface="Helvetica"/>
                    <a:sym typeface="Helvetica"/>
                  </a:defRPr>
                </a:pPr>
                <a:r>
                  <a:t>Transport</a:t>
                </a:r>
                <a:br/>
                <a:r>
                  <a:rPr b="0"/>
                  <a:t>TCP</a:t>
                </a:r>
              </a:p>
            </p:txBody>
          </p:sp>
          <p:pic>
            <p:nvPicPr>
              <p:cNvPr id="654" name="Transport TCP Transport TCP" descr="Transport TCP Transport TCP"/>
              <p:cNvPicPr>
                <a:picLocks/>
              </p:cNvPicPr>
              <p:nvPr/>
            </p:nvPicPr>
            <p:blipFill>
              <a:blip r:embed="rId4"/>
              <a:stretch>
                <a:fillRect/>
              </a:stretch>
            </p:blipFill>
            <p:spPr>
              <a:xfrm>
                <a:off x="0" y="-1"/>
                <a:ext cx="1960484" cy="640201"/>
              </a:xfrm>
              <a:prstGeom prst="rect">
                <a:avLst/>
              </a:prstGeom>
              <a:effectLst/>
            </p:spPr>
          </p:pic>
        </p:grpSp>
        <p:grpSp>
          <p:nvGrpSpPr>
            <p:cNvPr id="659" name="Accès réseau"/>
            <p:cNvGrpSpPr/>
            <p:nvPr/>
          </p:nvGrpSpPr>
          <p:grpSpPr>
            <a:xfrm>
              <a:off x="395127" y="3125171"/>
              <a:ext cx="1960484" cy="640200"/>
              <a:chOff x="0" y="0"/>
              <a:chExt cx="1960483" cy="640199"/>
            </a:xfrm>
          </p:grpSpPr>
          <p:sp>
            <p:nvSpPr>
              <p:cNvPr id="658" name="Accès réseau"/>
              <p:cNvSpPr txBox="1"/>
              <p:nvPr/>
            </p:nvSpPr>
            <p:spPr>
              <a:xfrm>
                <a:off x="19050" y="19050"/>
                <a:ext cx="1922384" cy="602100"/>
              </a:xfrm>
              <a:prstGeom prst="rect">
                <a:avLst/>
              </a:prstGeom>
              <a:noFill/>
              <a:ln>
                <a:noFill/>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300" i="0" spc="0">
                    <a:solidFill>
                      <a:srgbClr val="000000"/>
                    </a:solidFill>
                    <a:latin typeface="Helvetica"/>
                    <a:ea typeface="Helvetica"/>
                    <a:cs typeface="Helvetica"/>
                    <a:sym typeface="Helvetica"/>
                  </a:defRPr>
                </a:lvl1pPr>
              </a:lstStyle>
              <a:p>
                <a:r>
                  <a:t>Accès réseau</a:t>
                </a:r>
              </a:p>
            </p:txBody>
          </p:sp>
          <p:pic>
            <p:nvPicPr>
              <p:cNvPr id="657" name="Accès réseau Accès réseau" descr="Accès réseau Accès réseau"/>
              <p:cNvPicPr>
                <a:picLocks/>
              </p:cNvPicPr>
              <p:nvPr/>
            </p:nvPicPr>
            <p:blipFill>
              <a:blip r:embed="rId4"/>
              <a:stretch>
                <a:fillRect/>
              </a:stretch>
            </p:blipFill>
            <p:spPr>
              <a:xfrm>
                <a:off x="0" y="-1"/>
                <a:ext cx="1960484" cy="640201"/>
              </a:xfrm>
              <a:prstGeom prst="rect">
                <a:avLst/>
              </a:prstGeom>
              <a:effectLst/>
            </p:spPr>
          </p:pic>
        </p:grpSp>
        <p:sp>
          <p:nvSpPr>
            <p:cNvPr id="660" name="Ligne"/>
            <p:cNvSpPr/>
            <p:nvPr/>
          </p:nvSpPr>
          <p:spPr>
            <a:xfrm>
              <a:off x="2355610" y="1298552"/>
              <a:ext cx="2199091" cy="1"/>
            </a:xfrm>
            <a:prstGeom prst="line">
              <a:avLst/>
            </a:prstGeom>
            <a:noFill/>
            <a:ln w="25400" cap="flat">
              <a:solidFill>
                <a:srgbClr val="367DA2"/>
              </a:solidFill>
              <a:prstDash val="solid"/>
              <a:miter lim="400000"/>
              <a:tailEnd type="triangle"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661" name="Client"/>
            <p:cNvSpPr txBox="1"/>
            <p:nvPr/>
          </p:nvSpPr>
          <p:spPr>
            <a:xfrm>
              <a:off x="853204" y="0"/>
              <a:ext cx="922411" cy="36020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600" spc="0">
                  <a:solidFill>
                    <a:srgbClr val="000000"/>
                  </a:solidFill>
                  <a:latin typeface="Helvetica"/>
                  <a:ea typeface="Helvetica"/>
                  <a:cs typeface="Helvetica"/>
                  <a:sym typeface="Helvetica"/>
                </a:defRPr>
              </a:lvl1pPr>
            </a:lstStyle>
            <a:p>
              <a:r>
                <a:t>Client</a:t>
              </a:r>
            </a:p>
          </p:txBody>
        </p:sp>
        <p:sp>
          <p:nvSpPr>
            <p:cNvPr id="662" name="Logiciel client (Navigateur web)"/>
            <p:cNvSpPr txBox="1"/>
            <p:nvPr/>
          </p:nvSpPr>
          <p:spPr>
            <a:xfrm>
              <a:off x="414177" y="379031"/>
              <a:ext cx="1922384" cy="602100"/>
            </a:xfrm>
            <a:prstGeom prst="rect">
              <a:avLst/>
            </a:prstGeom>
            <a:noFill/>
            <a:ln w="38100" cap="flat">
              <a:solidFill>
                <a:srgbClr val="367DA2"/>
              </a:solidFill>
              <a:prstDash val="sysDot"/>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300" i="0" spc="0">
                  <a:solidFill>
                    <a:srgbClr val="000000"/>
                  </a:solidFill>
                  <a:latin typeface="Helvetica"/>
                  <a:ea typeface="Helvetica"/>
                  <a:cs typeface="Helvetica"/>
                  <a:sym typeface="Helvetica"/>
                </a:defRPr>
              </a:pPr>
              <a:r>
                <a:t>Logiciel client</a:t>
              </a:r>
              <a:br/>
              <a:r>
                <a:rPr b="0"/>
                <a:t>(Navigateur web)</a:t>
              </a:r>
            </a:p>
          </p:txBody>
        </p:sp>
        <p:grpSp>
          <p:nvGrpSpPr>
            <p:cNvPr id="665" name="Internet…"/>
            <p:cNvGrpSpPr/>
            <p:nvPr/>
          </p:nvGrpSpPr>
          <p:grpSpPr>
            <a:xfrm>
              <a:off x="395127" y="2433874"/>
              <a:ext cx="1960484" cy="640200"/>
              <a:chOff x="0" y="0"/>
              <a:chExt cx="1960483" cy="640199"/>
            </a:xfrm>
          </p:grpSpPr>
          <p:sp>
            <p:nvSpPr>
              <p:cNvPr id="664" name="Internet…"/>
              <p:cNvSpPr txBox="1"/>
              <p:nvPr/>
            </p:nvSpPr>
            <p:spPr>
              <a:xfrm>
                <a:off x="19050" y="19050"/>
                <a:ext cx="1922384" cy="602100"/>
              </a:xfrm>
              <a:prstGeom prst="rect">
                <a:avLst/>
              </a:prstGeom>
              <a:noFill/>
              <a:ln>
                <a:noFill/>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300" i="0" spc="0">
                    <a:solidFill>
                      <a:srgbClr val="000000"/>
                    </a:solidFill>
                    <a:latin typeface="Helvetica"/>
                    <a:ea typeface="Helvetica"/>
                    <a:cs typeface="Helvetica"/>
                    <a:sym typeface="Helvetica"/>
                  </a:defRPr>
                </a:pPr>
                <a:r>
                  <a:t>Internet</a:t>
                </a:r>
              </a:p>
              <a:p>
                <a:pPr algn="ctr" defTabSz="457200">
                  <a:lnSpc>
                    <a:spcPct val="100000"/>
                  </a:lnSpc>
                  <a:spcBef>
                    <a:spcPts val="0"/>
                  </a:spcBef>
                  <a:defRPr sz="1300" b="0" i="0" spc="0">
                    <a:solidFill>
                      <a:srgbClr val="000000"/>
                    </a:solidFill>
                    <a:latin typeface="Helvetica"/>
                    <a:ea typeface="Helvetica"/>
                    <a:cs typeface="Helvetica"/>
                    <a:sym typeface="Helvetica"/>
                  </a:defRPr>
                </a:pPr>
                <a:r>
                  <a:t>IP</a:t>
                </a:r>
              </a:p>
            </p:txBody>
          </p:sp>
          <p:pic>
            <p:nvPicPr>
              <p:cNvPr id="663" name="Internet… InternetIP" descr="Internet… InternetIP"/>
              <p:cNvPicPr>
                <a:picLocks/>
              </p:cNvPicPr>
              <p:nvPr/>
            </p:nvPicPr>
            <p:blipFill>
              <a:blip r:embed="rId4"/>
              <a:stretch>
                <a:fillRect/>
              </a:stretch>
            </p:blipFill>
            <p:spPr>
              <a:xfrm>
                <a:off x="0" y="-1"/>
                <a:ext cx="1960484" cy="640201"/>
              </a:xfrm>
              <a:prstGeom prst="rect">
                <a:avLst/>
              </a:prstGeom>
              <a:effectLst/>
            </p:spPr>
          </p:pic>
        </p:grpSp>
        <p:sp>
          <p:nvSpPr>
            <p:cNvPr id="666" name="Support physique Wi-Fi"/>
            <p:cNvSpPr txBox="1"/>
            <p:nvPr/>
          </p:nvSpPr>
          <p:spPr>
            <a:xfrm>
              <a:off x="414177" y="3835518"/>
              <a:ext cx="1922384" cy="602101"/>
            </a:xfrm>
            <a:prstGeom prst="rect">
              <a:avLst/>
            </a:prstGeom>
            <a:noFill/>
            <a:ln w="38100" cap="flat">
              <a:solidFill>
                <a:srgbClr val="6EC038"/>
              </a:solidFill>
              <a:prstDash val="sysDot"/>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300" i="0" spc="0">
                  <a:solidFill>
                    <a:srgbClr val="000000"/>
                  </a:solidFill>
                  <a:latin typeface="Helvetica"/>
                  <a:ea typeface="Helvetica"/>
                  <a:cs typeface="Helvetica"/>
                  <a:sym typeface="Helvetica"/>
                </a:defRPr>
              </a:pPr>
              <a:r>
                <a:t>Support physique</a:t>
              </a:r>
              <a:br/>
              <a:r>
                <a:rPr b="0"/>
                <a:t>Wi-Fi</a:t>
              </a:r>
            </a:p>
          </p:txBody>
        </p:sp>
        <p:grpSp>
          <p:nvGrpSpPr>
            <p:cNvPr id="669" name="Protocole d'application HTTP"/>
            <p:cNvGrpSpPr/>
            <p:nvPr/>
          </p:nvGrpSpPr>
          <p:grpSpPr>
            <a:xfrm>
              <a:off x="4554701" y="1051279"/>
              <a:ext cx="1960484" cy="640200"/>
              <a:chOff x="0" y="0"/>
              <a:chExt cx="1960483" cy="640199"/>
            </a:xfrm>
          </p:grpSpPr>
          <p:sp>
            <p:nvSpPr>
              <p:cNvPr id="668" name="Protocole d'application HTTP"/>
              <p:cNvSpPr txBox="1"/>
              <p:nvPr/>
            </p:nvSpPr>
            <p:spPr>
              <a:xfrm>
                <a:off x="19050" y="19050"/>
                <a:ext cx="1922384" cy="602100"/>
              </a:xfrm>
              <a:prstGeom prst="rect">
                <a:avLst/>
              </a:prstGeom>
              <a:noFill/>
              <a:ln>
                <a:noFill/>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300" i="0" spc="0">
                    <a:solidFill>
                      <a:srgbClr val="000000"/>
                    </a:solidFill>
                    <a:latin typeface="Helvetica"/>
                    <a:ea typeface="Helvetica"/>
                    <a:cs typeface="Helvetica"/>
                    <a:sym typeface="Helvetica"/>
                  </a:defRPr>
                </a:pPr>
                <a:r>
                  <a:rPr spc="-52"/>
                  <a:t>Protocole d'application</a:t>
                </a:r>
                <a:br/>
                <a:r>
                  <a:rPr b="0"/>
                  <a:t>HTTP</a:t>
                </a:r>
              </a:p>
            </p:txBody>
          </p:sp>
          <p:pic>
            <p:nvPicPr>
              <p:cNvPr id="667" name="Protocole d'application HTTP Protocole d'application HTTP" descr="Protocole d'application HTTP Protocole d'application HTTP"/>
              <p:cNvPicPr>
                <a:picLocks/>
              </p:cNvPicPr>
              <p:nvPr/>
            </p:nvPicPr>
            <p:blipFill>
              <a:blip r:embed="rId4"/>
              <a:stretch>
                <a:fillRect/>
              </a:stretch>
            </p:blipFill>
            <p:spPr>
              <a:xfrm>
                <a:off x="0" y="-1"/>
                <a:ext cx="1960484" cy="640201"/>
              </a:xfrm>
              <a:prstGeom prst="rect">
                <a:avLst/>
              </a:prstGeom>
              <a:effectLst/>
            </p:spPr>
          </p:pic>
        </p:grpSp>
        <p:grpSp>
          <p:nvGrpSpPr>
            <p:cNvPr id="672" name="Transport TCP"/>
            <p:cNvGrpSpPr/>
            <p:nvPr/>
          </p:nvGrpSpPr>
          <p:grpSpPr>
            <a:xfrm>
              <a:off x="4554701" y="1742576"/>
              <a:ext cx="1960484" cy="640200"/>
              <a:chOff x="0" y="0"/>
              <a:chExt cx="1960483" cy="640199"/>
            </a:xfrm>
          </p:grpSpPr>
          <p:sp>
            <p:nvSpPr>
              <p:cNvPr id="671" name="Transport TCP"/>
              <p:cNvSpPr txBox="1"/>
              <p:nvPr/>
            </p:nvSpPr>
            <p:spPr>
              <a:xfrm>
                <a:off x="19050" y="19050"/>
                <a:ext cx="1922384" cy="602100"/>
              </a:xfrm>
              <a:prstGeom prst="rect">
                <a:avLst/>
              </a:prstGeom>
              <a:noFill/>
              <a:ln>
                <a:noFill/>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300" i="0" spc="0">
                    <a:solidFill>
                      <a:srgbClr val="000000"/>
                    </a:solidFill>
                    <a:latin typeface="Helvetica"/>
                    <a:ea typeface="Helvetica"/>
                    <a:cs typeface="Helvetica"/>
                    <a:sym typeface="Helvetica"/>
                  </a:defRPr>
                </a:pPr>
                <a:r>
                  <a:t>Transport</a:t>
                </a:r>
                <a:br/>
                <a:r>
                  <a:rPr b="0"/>
                  <a:t>TCP</a:t>
                </a:r>
              </a:p>
            </p:txBody>
          </p:sp>
          <p:pic>
            <p:nvPicPr>
              <p:cNvPr id="670" name="Transport TCP Transport TCP" descr="Transport TCP Transport TCP"/>
              <p:cNvPicPr>
                <a:picLocks/>
              </p:cNvPicPr>
              <p:nvPr/>
            </p:nvPicPr>
            <p:blipFill>
              <a:blip r:embed="rId4"/>
              <a:stretch>
                <a:fillRect/>
              </a:stretch>
            </p:blipFill>
            <p:spPr>
              <a:xfrm>
                <a:off x="0" y="-1"/>
                <a:ext cx="1960484" cy="640201"/>
              </a:xfrm>
              <a:prstGeom prst="rect">
                <a:avLst/>
              </a:prstGeom>
              <a:effectLst/>
            </p:spPr>
          </p:pic>
        </p:grpSp>
        <p:grpSp>
          <p:nvGrpSpPr>
            <p:cNvPr id="675" name="Accès réseau"/>
            <p:cNvGrpSpPr/>
            <p:nvPr/>
          </p:nvGrpSpPr>
          <p:grpSpPr>
            <a:xfrm>
              <a:off x="4554701" y="3125171"/>
              <a:ext cx="1960484" cy="640200"/>
              <a:chOff x="0" y="0"/>
              <a:chExt cx="1960483" cy="640199"/>
            </a:xfrm>
          </p:grpSpPr>
          <p:sp>
            <p:nvSpPr>
              <p:cNvPr id="674" name="Accès réseau"/>
              <p:cNvSpPr txBox="1"/>
              <p:nvPr/>
            </p:nvSpPr>
            <p:spPr>
              <a:xfrm>
                <a:off x="19050" y="19050"/>
                <a:ext cx="1922384" cy="602100"/>
              </a:xfrm>
              <a:prstGeom prst="rect">
                <a:avLst/>
              </a:prstGeom>
              <a:noFill/>
              <a:ln>
                <a:noFill/>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300" i="0" spc="0">
                    <a:solidFill>
                      <a:srgbClr val="000000"/>
                    </a:solidFill>
                    <a:latin typeface="Helvetica"/>
                    <a:ea typeface="Helvetica"/>
                    <a:cs typeface="Helvetica"/>
                    <a:sym typeface="Helvetica"/>
                  </a:defRPr>
                </a:lvl1pPr>
              </a:lstStyle>
              <a:p>
                <a:r>
                  <a:t>Accès réseau</a:t>
                </a:r>
              </a:p>
            </p:txBody>
          </p:sp>
          <p:pic>
            <p:nvPicPr>
              <p:cNvPr id="673" name="Accès réseau Accès réseau" descr="Accès réseau Accès réseau"/>
              <p:cNvPicPr>
                <a:picLocks/>
              </p:cNvPicPr>
              <p:nvPr/>
            </p:nvPicPr>
            <p:blipFill>
              <a:blip r:embed="rId4"/>
              <a:stretch>
                <a:fillRect/>
              </a:stretch>
            </p:blipFill>
            <p:spPr>
              <a:xfrm>
                <a:off x="0" y="-1"/>
                <a:ext cx="1960484" cy="640201"/>
              </a:xfrm>
              <a:prstGeom prst="rect">
                <a:avLst/>
              </a:prstGeom>
              <a:effectLst/>
            </p:spPr>
          </p:pic>
        </p:grpSp>
        <p:sp>
          <p:nvSpPr>
            <p:cNvPr id="676" name="Serveur"/>
            <p:cNvSpPr txBox="1"/>
            <p:nvPr/>
          </p:nvSpPr>
          <p:spPr>
            <a:xfrm>
              <a:off x="5012778" y="0"/>
              <a:ext cx="922410" cy="36020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600" spc="0">
                  <a:solidFill>
                    <a:srgbClr val="000000"/>
                  </a:solidFill>
                  <a:latin typeface="Helvetica"/>
                  <a:ea typeface="Helvetica"/>
                  <a:cs typeface="Helvetica"/>
                  <a:sym typeface="Helvetica"/>
                </a:defRPr>
              </a:lvl1pPr>
            </a:lstStyle>
            <a:p>
              <a:r>
                <a:t>Serveur</a:t>
              </a:r>
            </a:p>
          </p:txBody>
        </p:sp>
        <p:sp>
          <p:nvSpPr>
            <p:cNvPr id="677" name="Logiciel serveur (Serveur web)"/>
            <p:cNvSpPr txBox="1"/>
            <p:nvPr/>
          </p:nvSpPr>
          <p:spPr>
            <a:xfrm>
              <a:off x="4573751" y="379031"/>
              <a:ext cx="1922384" cy="602100"/>
            </a:xfrm>
            <a:prstGeom prst="rect">
              <a:avLst/>
            </a:prstGeom>
            <a:noFill/>
            <a:ln w="38100" cap="flat">
              <a:solidFill>
                <a:srgbClr val="367DA2"/>
              </a:solidFill>
              <a:prstDash val="sysDot"/>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300" i="0" spc="0">
                  <a:solidFill>
                    <a:srgbClr val="000000"/>
                  </a:solidFill>
                  <a:latin typeface="Helvetica"/>
                  <a:ea typeface="Helvetica"/>
                  <a:cs typeface="Helvetica"/>
                  <a:sym typeface="Helvetica"/>
                </a:defRPr>
              </a:pPr>
              <a:r>
                <a:t>Logiciel serveur</a:t>
              </a:r>
              <a:br/>
              <a:r>
                <a:rPr b="0"/>
                <a:t>(Serveur web)</a:t>
              </a:r>
            </a:p>
          </p:txBody>
        </p:sp>
        <p:grpSp>
          <p:nvGrpSpPr>
            <p:cNvPr id="680" name="Internet…"/>
            <p:cNvGrpSpPr/>
            <p:nvPr/>
          </p:nvGrpSpPr>
          <p:grpSpPr>
            <a:xfrm>
              <a:off x="4554701" y="2433874"/>
              <a:ext cx="1960484" cy="640200"/>
              <a:chOff x="0" y="0"/>
              <a:chExt cx="1960483" cy="640199"/>
            </a:xfrm>
          </p:grpSpPr>
          <p:sp>
            <p:nvSpPr>
              <p:cNvPr id="679" name="Internet…"/>
              <p:cNvSpPr txBox="1"/>
              <p:nvPr/>
            </p:nvSpPr>
            <p:spPr>
              <a:xfrm>
                <a:off x="19050" y="19050"/>
                <a:ext cx="1922384" cy="602100"/>
              </a:xfrm>
              <a:prstGeom prst="rect">
                <a:avLst/>
              </a:prstGeom>
              <a:noFill/>
              <a:ln>
                <a:noFill/>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300" i="0" spc="0">
                    <a:solidFill>
                      <a:srgbClr val="000000"/>
                    </a:solidFill>
                    <a:latin typeface="Helvetica"/>
                    <a:ea typeface="Helvetica"/>
                    <a:cs typeface="Helvetica"/>
                    <a:sym typeface="Helvetica"/>
                  </a:defRPr>
                </a:pPr>
                <a:r>
                  <a:t>Internet</a:t>
                </a:r>
              </a:p>
              <a:p>
                <a:pPr algn="ctr" defTabSz="457200">
                  <a:lnSpc>
                    <a:spcPct val="100000"/>
                  </a:lnSpc>
                  <a:spcBef>
                    <a:spcPts val="0"/>
                  </a:spcBef>
                  <a:defRPr sz="1300" b="0" i="0" spc="0">
                    <a:solidFill>
                      <a:srgbClr val="000000"/>
                    </a:solidFill>
                    <a:latin typeface="Helvetica"/>
                    <a:ea typeface="Helvetica"/>
                    <a:cs typeface="Helvetica"/>
                    <a:sym typeface="Helvetica"/>
                  </a:defRPr>
                </a:pPr>
                <a:r>
                  <a:t>IP</a:t>
                </a:r>
              </a:p>
            </p:txBody>
          </p:sp>
          <p:pic>
            <p:nvPicPr>
              <p:cNvPr id="678" name="Internet… InternetIP" descr="Internet… InternetIP"/>
              <p:cNvPicPr>
                <a:picLocks/>
              </p:cNvPicPr>
              <p:nvPr/>
            </p:nvPicPr>
            <p:blipFill>
              <a:blip r:embed="rId4"/>
              <a:stretch>
                <a:fillRect/>
              </a:stretch>
            </p:blipFill>
            <p:spPr>
              <a:xfrm>
                <a:off x="0" y="-1"/>
                <a:ext cx="1960484" cy="640201"/>
              </a:xfrm>
              <a:prstGeom prst="rect">
                <a:avLst/>
              </a:prstGeom>
              <a:effectLst/>
            </p:spPr>
          </p:pic>
        </p:grpSp>
        <p:sp>
          <p:nvSpPr>
            <p:cNvPr id="681" name="Support physique Ethernet"/>
            <p:cNvSpPr txBox="1"/>
            <p:nvPr/>
          </p:nvSpPr>
          <p:spPr>
            <a:xfrm>
              <a:off x="4573751" y="3835518"/>
              <a:ext cx="1922384" cy="602101"/>
            </a:xfrm>
            <a:prstGeom prst="rect">
              <a:avLst/>
            </a:prstGeom>
            <a:noFill/>
            <a:ln w="38100" cap="flat">
              <a:solidFill>
                <a:srgbClr val="6EC038"/>
              </a:solidFill>
              <a:prstDash val="sysDot"/>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300" i="0" spc="0">
                  <a:solidFill>
                    <a:srgbClr val="000000"/>
                  </a:solidFill>
                  <a:latin typeface="Helvetica"/>
                  <a:ea typeface="Helvetica"/>
                  <a:cs typeface="Helvetica"/>
                  <a:sym typeface="Helvetica"/>
                </a:defRPr>
              </a:pPr>
              <a:r>
                <a:t>Support physique</a:t>
              </a:r>
              <a:br/>
              <a:r>
                <a:rPr b="0"/>
                <a:t>Ethernet</a:t>
              </a:r>
            </a:p>
          </p:txBody>
        </p:sp>
        <p:sp>
          <p:nvSpPr>
            <p:cNvPr id="682" name="Architecture TCP/IP"/>
            <p:cNvSpPr/>
            <p:nvPr/>
          </p:nvSpPr>
          <p:spPr>
            <a:xfrm rot="16206929">
              <a:off x="-1195569" y="2281125"/>
              <a:ext cx="2657399" cy="260907"/>
            </a:xfrm>
            <a:prstGeom prst="rect">
              <a:avLst/>
            </a:prstGeom>
            <a:noFill/>
            <a:ln w="12700" cap="flat">
              <a:solidFill>
                <a:srgbClr val="BF9532"/>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200" i="0" spc="0" baseline="41666">
                  <a:solidFill>
                    <a:srgbClr val="BE9531"/>
                  </a:solidFill>
                  <a:latin typeface="Helvetica"/>
                  <a:ea typeface="Helvetica"/>
                  <a:cs typeface="Helvetica"/>
                  <a:sym typeface="Helvetica"/>
                </a:defRPr>
              </a:lvl1pPr>
            </a:lstStyle>
            <a:p>
              <a:r>
                <a:t>Architecture TCP/IP</a:t>
              </a:r>
            </a:p>
          </p:txBody>
        </p:sp>
        <p:sp>
          <p:nvSpPr>
            <p:cNvPr id="683" name="Ligne"/>
            <p:cNvSpPr/>
            <p:nvPr/>
          </p:nvSpPr>
          <p:spPr>
            <a:xfrm>
              <a:off x="2355610" y="1468732"/>
              <a:ext cx="2199091" cy="1"/>
            </a:xfrm>
            <a:prstGeom prst="line">
              <a:avLst/>
            </a:prstGeom>
            <a:noFill/>
            <a:ln w="25400" cap="flat">
              <a:solidFill>
                <a:srgbClr val="367DA2"/>
              </a:solidFill>
              <a:prstDash val="solid"/>
              <a:miter lim="400000"/>
              <a:headEnd type="triangle"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grpSp>
      <p:pic>
        <p:nvPicPr>
          <p:cNvPr id="685" name="OSIMODELET.png" descr="OSIMODELET.png"/>
          <p:cNvPicPr>
            <a:picLocks noChangeAspect="1"/>
          </p:cNvPicPr>
          <p:nvPr/>
        </p:nvPicPr>
        <p:blipFill>
          <a:blip r:embed="rId5"/>
          <a:stretch>
            <a:fillRect/>
          </a:stretch>
        </p:blipFill>
        <p:spPr>
          <a:xfrm>
            <a:off x="7299740" y="209593"/>
            <a:ext cx="1828801" cy="933407"/>
          </a:xfrm>
          <a:prstGeom prst="rect">
            <a:avLst/>
          </a:prstGeom>
          <a:ln w="12700">
            <a:miter lim="400000"/>
          </a:ln>
        </p:spPr>
      </p:pic>
      <p:sp>
        <p:nvSpPr>
          <p:cNvPr id="686"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690" name="Grouper"/>
          <p:cNvGrpSpPr/>
          <p:nvPr/>
        </p:nvGrpSpPr>
        <p:grpSpPr>
          <a:xfrm>
            <a:off x="317500" y="1270000"/>
            <a:ext cx="9525000" cy="38100"/>
            <a:chOff x="0" y="0"/>
            <a:chExt cx="9525000" cy="38100"/>
          </a:xfrm>
        </p:grpSpPr>
        <p:sp>
          <p:nvSpPr>
            <p:cNvPr id="688"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689"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691"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27</a:t>
            </a:fld>
            <a:endParaRPr/>
          </a:p>
        </p:txBody>
      </p:sp>
      <p:sp>
        <p:nvSpPr>
          <p:cNvPr id="692" name="Exemple : Requête d’une page web (suite…)…"/>
          <p:cNvSpPr txBox="1">
            <a:spLocks noGrp="1"/>
          </p:cNvSpPr>
          <p:nvPr>
            <p:ph type="body" idx="1"/>
          </p:nvPr>
        </p:nvSpPr>
        <p:spPr>
          <a:xfrm>
            <a:off x="304800" y="2057400"/>
            <a:ext cx="9601200" cy="5232400"/>
          </a:xfrm>
          <a:prstGeom prst="rect">
            <a:avLst/>
          </a:prstGeom>
        </p:spPr>
        <p:txBody>
          <a:bodyPr lIns="25400" tIns="25400" rIns="25400" bIns="25400" anchor="t"/>
          <a:lstStyle/>
          <a:p>
            <a:pPr>
              <a:defRPr b="1"/>
            </a:pPr>
            <a:r>
              <a:t>Exemple : Requête d’une page web (suite…)</a:t>
            </a:r>
            <a:br/>
            <a:endParaRPr/>
          </a:p>
          <a:p>
            <a:pPr marL="571500" lvl="1" indent="-254000">
              <a:buSzPct val="75000"/>
              <a:buChar char="‣"/>
            </a:pPr>
            <a:r>
              <a:t>Le navigateur web </a:t>
            </a:r>
          </a:p>
          <a:p>
            <a:pPr marL="889000" lvl="2" indent="-254000">
              <a:buSzPct val="75000"/>
              <a:buChar char="•"/>
              <a:defRPr sz="1800"/>
            </a:pPr>
            <a:r>
              <a:t>analyse le lien ;</a:t>
            </a:r>
          </a:p>
          <a:p>
            <a:pPr marL="889000" lvl="2" indent="-254000">
              <a:buSzPct val="75000"/>
              <a:buChar char="•"/>
              <a:defRPr sz="1800"/>
            </a:pPr>
            <a:r>
              <a:t>détermine l’adresse IP du serveur via DNS : </a:t>
            </a:r>
            <a:r>
              <a:rPr i="1"/>
              <a:t>qui est </a:t>
            </a:r>
            <a:r>
              <a:rPr i="1" u="sng">
                <a:hlinkClick r:id="rId2"/>
              </a:rPr>
              <a:t>example.com</a:t>
            </a:r>
            <a:r>
              <a:rPr i="1"/>
              <a:t> ? 93.184.216.34 ;</a:t>
            </a:r>
          </a:p>
          <a:p>
            <a:pPr marL="889000" lvl="2" indent="-254000">
              <a:buSzPct val="75000"/>
              <a:buChar char="•"/>
              <a:defRPr sz="1800"/>
            </a:pPr>
            <a:r>
              <a:t>utilise HTTP ;</a:t>
            </a:r>
          </a:p>
          <a:p>
            <a:pPr marL="571500" lvl="1" indent="-254000">
              <a:spcBef>
                <a:spcPts val="800"/>
              </a:spcBef>
              <a:buSzPct val="75000"/>
              <a:buChar char="‣"/>
            </a:pPr>
            <a:r>
              <a:t>HTTP (</a:t>
            </a:r>
            <a:r>
              <a:rPr i="1"/>
              <a:t>HyperText Transfer Protocol) </a:t>
            </a:r>
            <a:r>
              <a:t>envoie une requête pour obtenir une ressource sur le serveur web </a:t>
            </a:r>
            <a:r>
              <a:rPr i="1"/>
              <a:t>example.com</a:t>
            </a:r>
            <a:r>
              <a:t> : </a:t>
            </a:r>
            <a:r>
              <a:rPr i="1"/>
              <a:t>GET / HTTP/1.1…</a:t>
            </a:r>
          </a:p>
          <a:p>
            <a:pPr marL="889000" lvl="2" indent="-254000">
              <a:buSzPct val="75000"/>
              <a:buChar char="•"/>
              <a:defRPr sz="1800"/>
            </a:pPr>
            <a:r>
              <a:t>Il utilise TCP pour le transport…</a:t>
            </a:r>
          </a:p>
          <a:p>
            <a:pPr marL="889000" lvl="2" indent="-254000">
              <a:buSzPct val="75000"/>
              <a:buChar char="•"/>
              <a:defRPr sz="1800"/>
            </a:pPr>
            <a:r>
              <a:t>d’une requête GET ;</a:t>
            </a:r>
          </a:p>
          <a:p>
            <a:pPr marL="571500" lvl="1" indent="-254000">
              <a:spcBef>
                <a:spcPts val="800"/>
              </a:spcBef>
              <a:buSzPct val="75000"/>
              <a:buChar char="‣"/>
            </a:pPr>
            <a:r>
              <a:t>TCP (</a:t>
            </a:r>
            <a:r>
              <a:rPr i="1"/>
              <a:t>Transmission Control Protocol</a:t>
            </a:r>
            <a:r>
              <a:t>) envoie un segment pour </a:t>
            </a:r>
            <a:r>
              <a:rPr i="1"/>
              <a:t>93.184.216.34:80</a:t>
            </a:r>
          </a:p>
          <a:p>
            <a:pPr marL="889000" lvl="2" indent="-254000">
              <a:buSzPct val="75000"/>
              <a:buChar char="•"/>
              <a:defRPr sz="1800"/>
            </a:pPr>
            <a:r>
              <a:t>en utilisant IP (</a:t>
            </a:r>
            <a:r>
              <a:rPr i="1"/>
              <a:t>Internet Protocol</a:t>
            </a:r>
            <a:r>
              <a:t>) ;</a:t>
            </a:r>
          </a:p>
        </p:txBody>
      </p:sp>
      <p:sp>
        <p:nvSpPr>
          <p:cNvPr id="693" name="4 - L’architecture TCP/IP"/>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L’architecture TCP/IP</a:t>
            </a:r>
          </a:p>
        </p:txBody>
      </p:sp>
      <p:sp>
        <p:nvSpPr>
          <p:cNvPr id="694" name="La couche application"/>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La couche application</a:t>
            </a:r>
          </a:p>
        </p:txBody>
      </p:sp>
      <p:pic>
        <p:nvPicPr>
          <p:cNvPr id="695" name="OSIMODELET.png" descr="OSIMODELET.png"/>
          <p:cNvPicPr>
            <a:picLocks noChangeAspect="1"/>
          </p:cNvPicPr>
          <p:nvPr/>
        </p:nvPicPr>
        <p:blipFill>
          <a:blip r:embed="rId3"/>
          <a:stretch>
            <a:fillRect/>
          </a:stretch>
        </p:blipFill>
        <p:spPr>
          <a:xfrm>
            <a:off x="7299740" y="209593"/>
            <a:ext cx="1828801" cy="933407"/>
          </a:xfrm>
          <a:prstGeom prst="rect">
            <a:avLst/>
          </a:prstGeom>
          <a:ln w="12700">
            <a:miter lim="400000"/>
          </a:ln>
        </p:spPr>
      </p:pic>
      <p:sp>
        <p:nvSpPr>
          <p:cNvPr id="696"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700" name="Grouper"/>
          <p:cNvGrpSpPr/>
          <p:nvPr/>
        </p:nvGrpSpPr>
        <p:grpSpPr>
          <a:xfrm>
            <a:off x="317500" y="1270000"/>
            <a:ext cx="9525000" cy="38100"/>
            <a:chOff x="0" y="0"/>
            <a:chExt cx="9525000" cy="38100"/>
          </a:xfrm>
        </p:grpSpPr>
        <p:sp>
          <p:nvSpPr>
            <p:cNvPr id="698"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699"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701"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28</a:t>
            </a:fld>
            <a:endParaRPr/>
          </a:p>
        </p:txBody>
      </p:sp>
      <p:sp>
        <p:nvSpPr>
          <p:cNvPr id="702" name="Exemple : Requête d’une page web (suite…)…"/>
          <p:cNvSpPr txBox="1">
            <a:spLocks noGrp="1"/>
          </p:cNvSpPr>
          <p:nvPr>
            <p:ph type="body" idx="1"/>
          </p:nvPr>
        </p:nvSpPr>
        <p:spPr>
          <a:xfrm>
            <a:off x="304800" y="2070100"/>
            <a:ext cx="9601200" cy="5232400"/>
          </a:xfrm>
          <a:prstGeom prst="rect">
            <a:avLst/>
          </a:prstGeom>
        </p:spPr>
        <p:txBody>
          <a:bodyPr lIns="25400" tIns="25400" rIns="25400" bIns="25400" anchor="t"/>
          <a:lstStyle/>
          <a:p>
            <a:pPr>
              <a:defRPr b="1"/>
            </a:pPr>
            <a:r>
              <a:t>Exemple : Requête d’une page web (suite…)</a:t>
            </a:r>
            <a:br/>
            <a:endParaRPr/>
          </a:p>
          <a:p>
            <a:pPr marL="571500" lvl="1" indent="-254000">
              <a:buSzPct val="75000"/>
              <a:buChar char="‣"/>
            </a:pPr>
            <a:r>
              <a:t>IP envoie un datagramme vers son routeur, pour </a:t>
            </a:r>
            <a:r>
              <a:rPr i="1"/>
              <a:t>93.184.216.34</a:t>
            </a:r>
          </a:p>
          <a:p>
            <a:pPr marL="889000" lvl="2" indent="-254000">
              <a:buSzPct val="75000"/>
              <a:buChar char="•"/>
              <a:defRPr sz="1800"/>
            </a:pPr>
            <a:r>
              <a:t>son adresse IP source et l’adresse IP </a:t>
            </a:r>
            <a:r>
              <a:rPr i="1"/>
              <a:t>93.184.216.34</a:t>
            </a:r>
            <a:r>
              <a:t> du serveur sont spécifiés dans </a:t>
            </a:r>
            <a:br/>
            <a:r>
              <a:t>l’en-tête du datagramme ;</a:t>
            </a:r>
          </a:p>
          <a:p>
            <a:pPr marL="889000" lvl="2" indent="-254000">
              <a:buSzPct val="75000"/>
              <a:buChar char="•"/>
              <a:defRPr sz="1800"/>
            </a:pPr>
            <a:r>
              <a:t>Il utilise la couche d’accès au réseau ;</a:t>
            </a:r>
          </a:p>
          <a:p>
            <a:pPr marL="571500" lvl="1" indent="-254000">
              <a:spcBef>
                <a:spcPts val="800"/>
              </a:spcBef>
              <a:buSzPct val="75000"/>
              <a:buChar char="‣"/>
            </a:pPr>
            <a:r>
              <a:t>Qui créée les trames Wi-Fi nécessaires ;</a:t>
            </a:r>
          </a:p>
          <a:p>
            <a:pPr marL="571500" lvl="1" indent="-254000">
              <a:spcBef>
                <a:spcPts val="800"/>
              </a:spcBef>
              <a:buSzPct val="75000"/>
              <a:buChar char="‣"/>
            </a:pPr>
            <a:r>
              <a:t>Qui seront codées par l’émetteur Wi-Fi pour les transmettre au routeur Wi-Fi.</a:t>
            </a:r>
            <a:br/>
            <a:r>
              <a:t>Le routeur trouve la route vers le serveur web et achemine le datagramme ;</a:t>
            </a:r>
          </a:p>
          <a:p>
            <a:pPr marL="571500" lvl="1" indent="-254000">
              <a:spcBef>
                <a:spcPts val="800"/>
              </a:spcBef>
              <a:buSzPct val="75000"/>
              <a:buChar char="‣"/>
            </a:pPr>
            <a:r>
              <a:t>Le dernier routeur utilise Ethernet pour transmettre les trames du datagramme au serveur web </a:t>
            </a:r>
            <a:r>
              <a:rPr i="1"/>
              <a:t>93.184.216.34</a:t>
            </a:r>
            <a:br/>
            <a:br/>
            <a:endParaRPr/>
          </a:p>
        </p:txBody>
      </p:sp>
      <p:sp>
        <p:nvSpPr>
          <p:cNvPr id="703" name="4 - L’architecture TCP/IP"/>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L’architecture TCP/IP</a:t>
            </a:r>
          </a:p>
        </p:txBody>
      </p:sp>
      <p:sp>
        <p:nvSpPr>
          <p:cNvPr id="704" name="La couche application"/>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La couche application</a:t>
            </a:r>
          </a:p>
        </p:txBody>
      </p:sp>
      <p:pic>
        <p:nvPicPr>
          <p:cNvPr id="705" name="OSIMODELET.png" descr="OSIMODELET.png"/>
          <p:cNvPicPr>
            <a:picLocks noChangeAspect="1"/>
          </p:cNvPicPr>
          <p:nvPr/>
        </p:nvPicPr>
        <p:blipFill>
          <a:blip r:embed="rId3"/>
          <a:stretch>
            <a:fillRect/>
          </a:stretch>
        </p:blipFill>
        <p:spPr>
          <a:xfrm>
            <a:off x="7299740" y="209593"/>
            <a:ext cx="1828801" cy="933407"/>
          </a:xfrm>
          <a:prstGeom prst="rect">
            <a:avLst/>
          </a:prstGeom>
          <a:ln w="12700">
            <a:miter lim="400000"/>
          </a:ln>
        </p:spPr>
      </p:pic>
      <p:sp>
        <p:nvSpPr>
          <p:cNvPr id="706"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712" name="Grouper"/>
          <p:cNvGrpSpPr/>
          <p:nvPr/>
        </p:nvGrpSpPr>
        <p:grpSpPr>
          <a:xfrm>
            <a:off x="317500" y="1270000"/>
            <a:ext cx="9525000" cy="38100"/>
            <a:chOff x="0" y="0"/>
            <a:chExt cx="9525000" cy="38100"/>
          </a:xfrm>
        </p:grpSpPr>
        <p:sp>
          <p:nvSpPr>
            <p:cNvPr id="710"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711"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713"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29</a:t>
            </a:fld>
            <a:endParaRPr/>
          </a:p>
        </p:txBody>
      </p:sp>
      <p:sp>
        <p:nvSpPr>
          <p:cNvPr id="714" name="Exemple : Requête d’une page web (suite…)…"/>
          <p:cNvSpPr txBox="1">
            <a:spLocks noGrp="1"/>
          </p:cNvSpPr>
          <p:nvPr>
            <p:ph type="body" idx="1"/>
          </p:nvPr>
        </p:nvSpPr>
        <p:spPr>
          <a:xfrm>
            <a:off x="304800" y="2057400"/>
            <a:ext cx="9601200" cy="5232400"/>
          </a:xfrm>
          <a:prstGeom prst="rect">
            <a:avLst/>
          </a:prstGeom>
        </p:spPr>
        <p:txBody>
          <a:bodyPr lIns="25400" tIns="25400" rIns="25400" bIns="25400" anchor="t"/>
          <a:lstStyle/>
          <a:p>
            <a:pPr>
              <a:defRPr b="1"/>
            </a:pPr>
            <a:r>
              <a:t>Exemple : Requête d’une page web (suite…)</a:t>
            </a:r>
          </a:p>
          <a:p>
            <a:pPr>
              <a:defRPr b="1"/>
            </a:pPr>
            <a:endParaRPr/>
          </a:p>
          <a:p>
            <a:pPr marL="571500" lvl="1" indent="-254000">
              <a:buSzPct val="75000"/>
              <a:buChar char="‣"/>
            </a:pPr>
            <a:r>
              <a:t>Sur le serveur, </a:t>
            </a:r>
            <a:r>
              <a:rPr b="1"/>
              <a:t>trames</a:t>
            </a:r>
            <a:r>
              <a:t>, puis </a:t>
            </a:r>
            <a:r>
              <a:rPr b="1"/>
              <a:t>datagramme</a:t>
            </a:r>
            <a:r>
              <a:t> IP, puis </a:t>
            </a:r>
            <a:r>
              <a:rPr b="1"/>
              <a:t>segment</a:t>
            </a:r>
            <a:r>
              <a:t> TCP sont décapsulés pour fournir au processus HTTP la requête </a:t>
            </a:r>
            <a:r>
              <a:rPr b="1" i="1"/>
              <a:t>GET / HTTP/1.1…</a:t>
            </a:r>
            <a:endParaRPr b="1"/>
          </a:p>
          <a:p>
            <a:pPr marL="571500" lvl="1" indent="-254000">
              <a:spcBef>
                <a:spcPts val="800"/>
              </a:spcBef>
              <a:buSzPct val="75000"/>
              <a:buChar char="‣"/>
            </a:pPr>
            <a:r>
              <a:t>HTTP </a:t>
            </a:r>
          </a:p>
          <a:p>
            <a:pPr marL="889000" lvl="2" indent="-254000">
              <a:buSzPct val="75000"/>
              <a:buChar char="•"/>
              <a:defRPr sz="1800"/>
            </a:pPr>
            <a:r>
              <a:t>analyse la requête, </a:t>
            </a:r>
          </a:p>
          <a:p>
            <a:pPr marL="889000" lvl="2" indent="-254000">
              <a:buSzPct val="75000"/>
              <a:buChar char="•"/>
              <a:defRPr sz="1800"/>
            </a:pPr>
            <a:r>
              <a:t>recherche la ressource </a:t>
            </a:r>
          </a:p>
          <a:p>
            <a:pPr marL="889000" lvl="2" indent="-254000">
              <a:buSzPct val="75000"/>
              <a:buChar char="•"/>
              <a:defRPr sz="1800"/>
            </a:pPr>
            <a:r>
              <a:t>l’inclue dans la réponse HTTP :  </a:t>
            </a:r>
            <a:r>
              <a:rPr b="1" i="1"/>
              <a:t>HTTP/1.1 200 OK…</a:t>
            </a:r>
            <a:endParaRPr b="1"/>
          </a:p>
          <a:p>
            <a:pPr marL="571500" lvl="1" indent="-254000">
              <a:spcBef>
                <a:spcPts val="800"/>
              </a:spcBef>
              <a:buSzPct val="75000"/>
              <a:buChar char="‣"/>
            </a:pPr>
            <a:r>
              <a:t>Cette réponse sera transmise au client via TCP, </a:t>
            </a:r>
            <a:r>
              <a:rPr b="1"/>
              <a:t>avec toutes les étapes inverses</a:t>
            </a:r>
          </a:p>
          <a:p>
            <a:pPr marL="571500" lvl="1" indent="-254000">
              <a:spcBef>
                <a:spcPts val="800"/>
              </a:spcBef>
              <a:buSzPct val="75000"/>
              <a:buChar char="‣"/>
            </a:pPr>
            <a:r>
              <a:t>HTTP du client obtient la réponse via TCP</a:t>
            </a:r>
          </a:p>
          <a:p>
            <a:pPr marL="571500" lvl="1" indent="-254000">
              <a:spcBef>
                <a:spcPts val="800"/>
              </a:spcBef>
              <a:buSzPct val="75000"/>
              <a:buChar char="‣"/>
            </a:pPr>
            <a:r>
              <a:t>Le navigateur web </a:t>
            </a:r>
          </a:p>
          <a:p>
            <a:pPr marL="863600" lvl="2" indent="-228600">
              <a:buSzPct val="75000"/>
              <a:defRPr sz="1800"/>
            </a:pPr>
            <a:r>
              <a:t>interprète cette réponse </a:t>
            </a:r>
          </a:p>
          <a:p>
            <a:pPr marL="863600" lvl="2" indent="-228600">
              <a:buSzPct val="75000"/>
              <a:defRPr sz="1800"/>
            </a:pPr>
            <a:r>
              <a:t>l’affiche s’il dispose de toutes les ressources nécessaires </a:t>
            </a:r>
          </a:p>
          <a:p>
            <a:pPr marL="863600" lvl="2" indent="-228600">
              <a:buSzPct val="75000"/>
            </a:pPr>
            <a:r>
              <a:rPr sz="1800"/>
              <a:t>(sinon, il sollicite HTTP pour obtenir les ressources qu’il n’a pas en cache)</a:t>
            </a:r>
          </a:p>
          <a:p>
            <a:pPr marL="571500" lvl="1" indent="-254000">
              <a:spcBef>
                <a:spcPts val="800"/>
              </a:spcBef>
              <a:buSzPct val="75000"/>
              <a:buChar char="‣"/>
            </a:pPr>
            <a:endParaRPr sz="1800"/>
          </a:p>
          <a:p>
            <a:pPr marL="546100" lvl="1" indent="-228600">
              <a:spcBef>
                <a:spcPts val="800"/>
              </a:spcBef>
              <a:buSzPct val="75000"/>
              <a:buChar char="‣"/>
            </a:pPr>
            <a:r>
              <a:rPr sz="1800"/>
              <a:t>Voir aussi : </a:t>
            </a:r>
            <a:r>
              <a:rPr sz="1800" u="sng">
                <a:solidFill>
                  <a:srgbClr val="1A4291"/>
                </a:solidFill>
                <a:hlinkClick r:id="rId3"/>
              </a:rPr>
              <a:t>https://www.wireshark.org/</a:t>
            </a:r>
          </a:p>
        </p:txBody>
      </p:sp>
      <p:sp>
        <p:nvSpPr>
          <p:cNvPr id="715" name="4 - L’architecture TCP/IP"/>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L’architecture TCP/IP</a:t>
            </a:r>
          </a:p>
        </p:txBody>
      </p:sp>
      <p:sp>
        <p:nvSpPr>
          <p:cNvPr id="716" name="La couche application"/>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La couche application</a:t>
            </a:r>
          </a:p>
        </p:txBody>
      </p:sp>
      <p:pic>
        <p:nvPicPr>
          <p:cNvPr id="717" name="OSIMODELET.png" descr="OSIMODELET.png"/>
          <p:cNvPicPr>
            <a:picLocks noChangeAspect="1"/>
          </p:cNvPicPr>
          <p:nvPr/>
        </p:nvPicPr>
        <p:blipFill>
          <a:blip r:embed="rId4"/>
          <a:stretch>
            <a:fillRect/>
          </a:stretch>
        </p:blipFill>
        <p:spPr>
          <a:xfrm>
            <a:off x="7299740" y="209593"/>
            <a:ext cx="1828801" cy="933407"/>
          </a:xfrm>
          <a:prstGeom prst="rect">
            <a:avLst/>
          </a:prstGeom>
          <a:ln w="12700">
            <a:miter lim="400000"/>
          </a:ln>
        </p:spPr>
      </p:pic>
      <p:sp>
        <p:nvSpPr>
          <p:cNvPr id="718" name="Architecture de communication en couches                 Ch.1"/>
          <p:cNvSpPr txBox="1"/>
          <p:nvPr/>
        </p:nvSpPr>
        <p:spPr>
          <a:xfrm>
            <a:off x="279400" y="139700"/>
            <a:ext cx="9598231" cy="571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7200">
              <a:lnSpc>
                <a:spcPct val="100000"/>
              </a:lnSpc>
              <a:spcBef>
                <a:spcPts val="0"/>
              </a:spcBef>
              <a:defRPr sz="3600" b="0" i="0" spc="-72">
                <a:latin typeface="+mj-lt"/>
                <a:ea typeface="+mj-ea"/>
                <a:cs typeface="+mj-cs"/>
                <a:sym typeface="Garamond"/>
              </a:defRPr>
            </a:pPr>
            <a:r>
              <a:rPr sz="3300" spc="-131"/>
              <a:t>Architecture de communication en couches</a:t>
            </a:r>
            <a:r>
              <a:rPr sz="2200" spc="-44">
                <a:latin typeface="Consolas"/>
                <a:ea typeface="Consolas"/>
                <a:cs typeface="Consolas"/>
                <a:sym typeface="Consolas"/>
              </a:rPr>
              <a:t>                 Ch.1</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724" name="Grouper"/>
          <p:cNvGrpSpPr/>
          <p:nvPr/>
        </p:nvGrpSpPr>
        <p:grpSpPr>
          <a:xfrm>
            <a:off x="317500" y="1270000"/>
            <a:ext cx="9525000" cy="38100"/>
            <a:chOff x="0" y="0"/>
            <a:chExt cx="9525000" cy="38100"/>
          </a:xfrm>
        </p:grpSpPr>
        <p:sp>
          <p:nvSpPr>
            <p:cNvPr id="722"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723"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725"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30</a:t>
            </a:fld>
            <a:endParaRPr/>
          </a:p>
        </p:txBody>
      </p:sp>
      <p:sp>
        <p:nvSpPr>
          <p:cNvPr id="726" name="1 - Préambule"/>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1 - Préambule</a:t>
            </a:r>
          </a:p>
        </p:txBody>
      </p:sp>
      <p:sp>
        <p:nvSpPr>
          <p:cNvPr id="727" name="Grouper"/>
          <p:cNvSpPr txBox="1"/>
          <p:nvPr/>
        </p:nvSpPr>
        <p:spPr>
          <a:xfrm>
            <a:off x="279400" y="13970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728" name="Croisements et Destination…"/>
          <p:cNvSpPr txBox="1">
            <a:spLocks noGrp="1"/>
          </p:cNvSpPr>
          <p:nvPr>
            <p:ph type="body" idx="1"/>
          </p:nvPr>
        </p:nvSpPr>
        <p:spPr>
          <a:xfrm>
            <a:off x="304800" y="2057400"/>
            <a:ext cx="9601200" cy="5232400"/>
          </a:xfrm>
          <a:prstGeom prst="rect">
            <a:avLst/>
          </a:prstGeom>
        </p:spPr>
        <p:txBody>
          <a:bodyPr lIns="25400" tIns="25400" rIns="25400" bIns="25400"/>
          <a:lstStyle/>
          <a:p>
            <a:pPr marL="230909" indent="-230909">
              <a:buClr>
                <a:srgbClr val="5C86B9"/>
              </a:buClr>
              <a:buSzPct val="50000"/>
              <a:buFont typeface="Zapf Dingbats"/>
              <a:buChar char="✤"/>
            </a:pPr>
            <a:r>
              <a:rPr i="1"/>
              <a:t>Croisements et Destination</a:t>
            </a:r>
            <a:br>
              <a:rPr i="1"/>
            </a:br>
            <a:endParaRPr i="1"/>
          </a:p>
          <a:p>
            <a:pPr marL="571500" lvl="1" indent="-254000">
              <a:buSzPct val="75000"/>
              <a:buChar char="‣"/>
            </a:pPr>
            <a:r>
              <a:t>Adressage, tables de routage et l'expédition de données dans le réseau IP. Évolution de IPv4 à IPv6. </a:t>
            </a:r>
          </a:p>
        </p:txBody>
      </p:sp>
      <p:sp>
        <p:nvSpPr>
          <p:cNvPr id="729" name="Contenu du chapitre"/>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Contenu du chapitre</a:t>
            </a:r>
          </a:p>
        </p:txBody>
      </p:sp>
      <p:pic>
        <p:nvPicPr>
          <p:cNvPr id="730"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734" name="Grouper"/>
          <p:cNvGrpSpPr/>
          <p:nvPr/>
        </p:nvGrpSpPr>
        <p:grpSpPr>
          <a:xfrm>
            <a:off x="317500" y="1270000"/>
            <a:ext cx="9525000" cy="38100"/>
            <a:chOff x="0" y="0"/>
            <a:chExt cx="9525000" cy="38100"/>
          </a:xfrm>
        </p:grpSpPr>
        <p:sp>
          <p:nvSpPr>
            <p:cNvPr id="732"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733"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735"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31</a:t>
            </a:fld>
            <a:endParaRPr/>
          </a:p>
        </p:txBody>
      </p:sp>
      <p:sp>
        <p:nvSpPr>
          <p:cNvPr id="736" name="1 - Objectif de la couche réseau"/>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1 - Objectif de la couche réseau</a:t>
            </a:r>
          </a:p>
        </p:txBody>
      </p:sp>
      <p:sp>
        <p:nvSpPr>
          <p:cNvPr id="737" name="Couche réseau - Niveau paquet - Network layer…"/>
          <p:cNvSpPr txBox="1">
            <a:spLocks noGrp="1"/>
          </p:cNvSpPr>
          <p:nvPr>
            <p:ph type="body" idx="1"/>
          </p:nvPr>
        </p:nvSpPr>
        <p:spPr>
          <a:xfrm>
            <a:off x="290202" y="1879600"/>
            <a:ext cx="9152724" cy="5475572"/>
          </a:xfrm>
          <a:prstGeom prst="rect">
            <a:avLst/>
          </a:prstGeom>
        </p:spPr>
        <p:txBody>
          <a:bodyPr lIns="25400" tIns="25400" rIns="25400" bIns="25400" anchor="t"/>
          <a:lstStyle/>
          <a:p>
            <a:pPr>
              <a:spcBef>
                <a:spcPts val="1500"/>
              </a:spcBef>
              <a:defRPr b="1"/>
            </a:pPr>
            <a:r>
              <a:t>Couche réseau - Niveau paquet - </a:t>
            </a:r>
            <a:r>
              <a:rPr i="1"/>
              <a:t>Network layer</a:t>
            </a:r>
          </a:p>
          <a:p>
            <a:pPr marL="571500" lvl="1" indent="-254000">
              <a:buSzPct val="75000"/>
              <a:buChar char="‣"/>
            </a:pPr>
            <a:r>
              <a:rPr b="1"/>
              <a:t>Acheminer</a:t>
            </a:r>
            <a:r>
              <a:t> des paquets de la source jusqu’à la destination</a:t>
            </a:r>
          </a:p>
          <a:p>
            <a:pPr marL="571500" lvl="1" indent="-254000">
              <a:buSzPct val="75000"/>
              <a:buChar char="‣"/>
            </a:pPr>
            <a:r>
              <a:rPr b="1"/>
              <a:t>Choisir les chemins</a:t>
            </a:r>
            <a:r>
              <a:t> appropriés à travers le sous-réseau. Ces chemins passent par des </a:t>
            </a:r>
            <a:r>
              <a:rPr b="1"/>
              <a:t>routeurs</a:t>
            </a:r>
          </a:p>
          <a:p>
            <a:pPr marL="571500" lvl="1" indent="-254000">
              <a:buSzPct val="75000"/>
              <a:buChar char="‣"/>
            </a:pPr>
            <a:r>
              <a:t>Permettre le passage de paquets d’un réseau à un autre</a:t>
            </a:r>
          </a:p>
          <a:p>
            <a:pPr marL="571500" lvl="1" indent="-254000">
              <a:buSzPct val="75000"/>
              <a:buChar char="‣"/>
            </a:pPr>
            <a:r>
              <a:t>Gestion du sous-réseau de transport</a:t>
            </a:r>
          </a:p>
        </p:txBody>
      </p:sp>
      <p:sp>
        <p:nvSpPr>
          <p:cNvPr id="738" name="Objectifs"/>
          <p:cNvSpPr txBox="1"/>
          <p:nvPr/>
        </p:nvSpPr>
        <p:spPr>
          <a:xfrm>
            <a:off x="304865" y="1416050"/>
            <a:ext cx="7655698"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Objectifs</a:t>
            </a:r>
          </a:p>
        </p:txBody>
      </p:sp>
      <p:sp>
        <p:nvSpPr>
          <p:cNvPr id="739" name="Fig 2.1 - Réseau maillé"/>
          <p:cNvSpPr txBox="1"/>
          <p:nvPr/>
        </p:nvSpPr>
        <p:spPr>
          <a:xfrm>
            <a:off x="887160" y="7188200"/>
            <a:ext cx="2441576"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2.1 - Réseau maillé</a:t>
            </a:r>
          </a:p>
        </p:txBody>
      </p:sp>
      <p:sp>
        <p:nvSpPr>
          <p:cNvPr id="740" name="Grouper"/>
          <p:cNvSpPr txBox="1"/>
          <p:nvPr/>
        </p:nvSpPr>
        <p:spPr>
          <a:xfrm>
            <a:off x="279400" y="13970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741"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grpSp>
        <p:nvGrpSpPr>
          <p:cNvPr id="751" name="Grouper"/>
          <p:cNvGrpSpPr/>
          <p:nvPr/>
        </p:nvGrpSpPr>
        <p:grpSpPr>
          <a:xfrm>
            <a:off x="1966973" y="4076187"/>
            <a:ext cx="6284988" cy="2923379"/>
            <a:chOff x="0" y="0"/>
            <a:chExt cx="6284986" cy="2923378"/>
          </a:xfrm>
        </p:grpSpPr>
        <p:pic>
          <p:nvPicPr>
            <p:cNvPr id="742" name="Network-png-4379380.png" descr="Network-png-4379380.png"/>
            <p:cNvPicPr>
              <a:picLocks noChangeAspect="1"/>
            </p:cNvPicPr>
            <p:nvPr/>
          </p:nvPicPr>
          <p:blipFill>
            <a:blip r:embed="rId3"/>
            <a:stretch>
              <a:fillRect/>
            </a:stretch>
          </p:blipFill>
          <p:spPr>
            <a:xfrm>
              <a:off x="338048" y="0"/>
              <a:ext cx="5719192" cy="2923379"/>
            </a:xfrm>
            <a:prstGeom prst="rect">
              <a:avLst/>
            </a:prstGeom>
            <a:ln w="12700" cap="flat">
              <a:noFill/>
              <a:miter lim="400000"/>
            </a:ln>
            <a:effectLst/>
          </p:spPr>
        </p:pic>
        <p:pic>
          <p:nvPicPr>
            <p:cNvPr id="743" name="laptop-300.png" descr="laptop-300.png"/>
            <p:cNvPicPr>
              <a:picLocks noChangeAspect="1"/>
            </p:cNvPicPr>
            <p:nvPr/>
          </p:nvPicPr>
          <p:blipFill>
            <a:blip r:embed="rId4"/>
            <a:stretch>
              <a:fillRect/>
            </a:stretch>
          </p:blipFill>
          <p:spPr>
            <a:xfrm>
              <a:off x="0" y="1236398"/>
              <a:ext cx="783077" cy="668227"/>
            </a:xfrm>
            <a:prstGeom prst="rect">
              <a:avLst/>
            </a:prstGeom>
            <a:ln w="12700" cap="flat">
              <a:noFill/>
              <a:miter lim="400000"/>
            </a:ln>
            <a:effectLst/>
          </p:spPr>
        </p:pic>
        <p:pic>
          <p:nvPicPr>
            <p:cNvPr id="744" name="Computer-100.png" descr="Computer-100.png"/>
            <p:cNvPicPr>
              <a:picLocks noChangeAspect="1"/>
            </p:cNvPicPr>
            <p:nvPr/>
          </p:nvPicPr>
          <p:blipFill>
            <a:blip r:embed="rId5"/>
            <a:stretch>
              <a:fillRect/>
            </a:stretch>
          </p:blipFill>
          <p:spPr>
            <a:xfrm>
              <a:off x="5796405" y="661592"/>
              <a:ext cx="488582" cy="757302"/>
            </a:xfrm>
            <a:prstGeom prst="rect">
              <a:avLst/>
            </a:prstGeom>
            <a:ln w="12700" cap="flat">
              <a:noFill/>
              <a:miter lim="400000"/>
            </a:ln>
            <a:effectLst/>
          </p:spPr>
        </p:pic>
        <p:grpSp>
          <p:nvGrpSpPr>
            <p:cNvPr id="747" name="Grouper"/>
            <p:cNvGrpSpPr/>
            <p:nvPr/>
          </p:nvGrpSpPr>
          <p:grpSpPr>
            <a:xfrm>
              <a:off x="719849" y="1231030"/>
              <a:ext cx="243136" cy="495305"/>
              <a:chOff x="0" y="0"/>
              <a:chExt cx="243135" cy="495303"/>
            </a:xfrm>
          </p:grpSpPr>
          <p:sp>
            <p:nvSpPr>
              <p:cNvPr id="745" name="Ligne"/>
              <p:cNvSpPr/>
              <p:nvPr/>
            </p:nvSpPr>
            <p:spPr>
              <a:xfrm flipV="1">
                <a:off x="96184" y="0"/>
                <a:ext cx="146952" cy="313579"/>
              </a:xfrm>
              <a:prstGeom prst="line">
                <a:avLst/>
              </a:prstGeom>
              <a:noFill/>
              <a:ln w="38100" cap="flat">
                <a:solidFill>
                  <a:srgbClr val="CF232B"/>
                </a:solidFill>
                <a:prstDash val="sysDot"/>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746" name="Ligne"/>
              <p:cNvSpPr/>
              <p:nvPr/>
            </p:nvSpPr>
            <p:spPr>
              <a:xfrm flipV="1">
                <a:off x="-1" y="184038"/>
                <a:ext cx="145868" cy="311266"/>
              </a:xfrm>
              <a:prstGeom prst="line">
                <a:avLst/>
              </a:prstGeom>
              <a:noFill/>
              <a:ln w="38100" cap="flat">
                <a:solidFill>
                  <a:srgbClr val="CF232B"/>
                </a:solidFill>
                <a:prstDash val="sysDot"/>
                <a:miter lim="400000"/>
                <a:tailEnd type="triangle"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grpSp>
        <p:grpSp>
          <p:nvGrpSpPr>
            <p:cNvPr id="750" name="Grouper"/>
            <p:cNvGrpSpPr/>
            <p:nvPr/>
          </p:nvGrpSpPr>
          <p:grpSpPr>
            <a:xfrm>
              <a:off x="5689425" y="1349081"/>
              <a:ext cx="243136" cy="495305"/>
              <a:chOff x="0" y="0"/>
              <a:chExt cx="243135" cy="495303"/>
            </a:xfrm>
          </p:grpSpPr>
          <p:sp>
            <p:nvSpPr>
              <p:cNvPr id="748" name="Ligne"/>
              <p:cNvSpPr/>
              <p:nvPr/>
            </p:nvSpPr>
            <p:spPr>
              <a:xfrm flipV="1">
                <a:off x="96184" y="0"/>
                <a:ext cx="146952" cy="313579"/>
              </a:xfrm>
              <a:prstGeom prst="line">
                <a:avLst/>
              </a:prstGeom>
              <a:noFill/>
              <a:ln w="38100" cap="flat">
                <a:solidFill>
                  <a:srgbClr val="CF232B"/>
                </a:solidFill>
                <a:prstDash val="sysDot"/>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749" name="Ligne"/>
              <p:cNvSpPr/>
              <p:nvPr/>
            </p:nvSpPr>
            <p:spPr>
              <a:xfrm flipV="1">
                <a:off x="-1" y="184038"/>
                <a:ext cx="145868" cy="311266"/>
              </a:xfrm>
              <a:prstGeom prst="line">
                <a:avLst/>
              </a:prstGeom>
              <a:noFill/>
              <a:ln w="38100" cap="flat">
                <a:solidFill>
                  <a:srgbClr val="CF232B"/>
                </a:solidFill>
                <a:prstDash val="sysDot"/>
                <a:miter lim="400000"/>
                <a:tailEnd type="triangle"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grpSp>
      </p:grpSp>
      <p:sp>
        <p:nvSpPr>
          <p:cNvPr id="752" name="Source"/>
          <p:cNvSpPr txBox="1"/>
          <p:nvPr/>
        </p:nvSpPr>
        <p:spPr>
          <a:xfrm>
            <a:off x="1667321" y="5945823"/>
            <a:ext cx="968787" cy="381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Source</a:t>
            </a:r>
          </a:p>
        </p:txBody>
      </p:sp>
      <p:sp>
        <p:nvSpPr>
          <p:cNvPr id="753" name="Destination"/>
          <p:cNvSpPr txBox="1"/>
          <p:nvPr/>
        </p:nvSpPr>
        <p:spPr>
          <a:xfrm>
            <a:off x="7884117" y="5566201"/>
            <a:ext cx="1540868" cy="381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Destination</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757" name="Grouper"/>
          <p:cNvGrpSpPr/>
          <p:nvPr/>
        </p:nvGrpSpPr>
        <p:grpSpPr>
          <a:xfrm>
            <a:off x="317500" y="1270000"/>
            <a:ext cx="9525000" cy="38100"/>
            <a:chOff x="0" y="0"/>
            <a:chExt cx="9525000" cy="38100"/>
          </a:xfrm>
        </p:grpSpPr>
        <p:sp>
          <p:nvSpPr>
            <p:cNvPr id="755"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756"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758"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32</a:t>
            </a:fld>
            <a:endParaRPr/>
          </a:p>
        </p:txBody>
      </p:sp>
      <p:sp>
        <p:nvSpPr>
          <p:cNvPr id="759" name="1 - Objectif de la couche réseau"/>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1 - Objectif de la couche réseau</a:t>
            </a:r>
          </a:p>
        </p:txBody>
      </p:sp>
      <p:sp>
        <p:nvSpPr>
          <p:cNvPr id="760" name="Ils sont fournis à la couche transport…"/>
          <p:cNvSpPr txBox="1">
            <a:spLocks noGrp="1"/>
          </p:cNvSpPr>
          <p:nvPr>
            <p:ph type="body" idx="1"/>
          </p:nvPr>
        </p:nvSpPr>
        <p:spPr>
          <a:xfrm>
            <a:off x="290202" y="1879600"/>
            <a:ext cx="9152724" cy="5475572"/>
          </a:xfrm>
          <a:prstGeom prst="rect">
            <a:avLst/>
          </a:prstGeom>
        </p:spPr>
        <p:txBody>
          <a:bodyPr lIns="25400" tIns="25400" rIns="25400" bIns="25400" anchor="t"/>
          <a:lstStyle/>
          <a:p>
            <a:pPr>
              <a:spcBef>
                <a:spcPts val="1500"/>
              </a:spcBef>
            </a:pPr>
            <a:r>
              <a:t>Ils sont fournis à la couche transport</a:t>
            </a:r>
          </a:p>
          <a:p>
            <a:pPr>
              <a:spcBef>
                <a:spcPts val="1500"/>
              </a:spcBef>
            </a:pPr>
            <a:endParaRPr/>
          </a:p>
          <a:p>
            <a:pPr>
              <a:spcBef>
                <a:spcPts val="1500"/>
              </a:spcBef>
            </a:pPr>
            <a:endParaRPr/>
          </a:p>
          <a:p>
            <a:pPr>
              <a:spcBef>
                <a:spcPts val="1500"/>
              </a:spcBef>
            </a:pPr>
            <a:endParaRPr/>
          </a:p>
          <a:p>
            <a:pPr>
              <a:spcBef>
                <a:spcPts val="1500"/>
              </a:spcBef>
            </a:pPr>
            <a:endParaRPr/>
          </a:p>
          <a:p>
            <a:pPr>
              <a:spcBef>
                <a:spcPts val="1500"/>
              </a:spcBef>
            </a:pPr>
            <a:r>
              <a:t>Types de service :</a:t>
            </a:r>
          </a:p>
        </p:txBody>
      </p:sp>
      <p:sp>
        <p:nvSpPr>
          <p:cNvPr id="761" name="Services de la couche réseau"/>
          <p:cNvSpPr txBox="1"/>
          <p:nvPr/>
        </p:nvSpPr>
        <p:spPr>
          <a:xfrm>
            <a:off x="304865" y="1416050"/>
            <a:ext cx="7655698"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Services de la couche réseau</a:t>
            </a:r>
          </a:p>
        </p:txBody>
      </p:sp>
      <p:sp>
        <p:nvSpPr>
          <p:cNvPr id="762" name="Couche transport…"/>
          <p:cNvSpPr txBox="1"/>
          <p:nvPr/>
        </p:nvSpPr>
        <p:spPr>
          <a:xfrm>
            <a:off x="468768" y="2387599"/>
            <a:ext cx="4218664" cy="1310641"/>
          </a:xfrm>
          <a:prstGeom prst="rect">
            <a:avLst/>
          </a:prstGeom>
          <a:solidFill>
            <a:srgbClr val="FFFFFF"/>
          </a:solidFill>
          <a:ln w="12700">
            <a:miter lim="400000"/>
          </a:ln>
          <a:effectLst>
            <a:outerShdw blurRad="190500" dist="8455" dir="5400000" rotWithShape="0">
              <a:srgbClr val="00000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14300" tIns="114300" rIns="114300" bIns="114300" anchor="ctr">
            <a:spAutoFit/>
          </a:bodyPr>
          <a:lstStyle/>
          <a:p>
            <a:pPr>
              <a:buClr>
                <a:srgbClr val="040F6A"/>
              </a:buClr>
              <a:buFont typeface="Lucida Grande"/>
              <a:defRPr sz="2000" spc="-39">
                <a:solidFill>
                  <a:srgbClr val="000000"/>
                </a:solidFill>
              </a:defRPr>
            </a:pPr>
            <a:r>
              <a:t>Couche transport</a:t>
            </a:r>
          </a:p>
          <a:p>
            <a:pPr>
              <a:buClr>
                <a:srgbClr val="040F6A"/>
              </a:buClr>
              <a:buFont typeface="Lucida Grande"/>
              <a:defRPr sz="2000" spc="-39">
                <a:solidFill>
                  <a:srgbClr val="000000"/>
                </a:solidFill>
              </a:defRPr>
            </a:pPr>
            <a:r>
              <a:t>---------------------------------</a:t>
            </a:r>
          </a:p>
          <a:p>
            <a:pPr>
              <a:buClr>
                <a:srgbClr val="040F6A"/>
              </a:buClr>
              <a:buFont typeface="Lucida Grande"/>
              <a:defRPr sz="2000" spc="-39">
                <a:solidFill>
                  <a:srgbClr val="000000"/>
                </a:solidFill>
              </a:defRPr>
            </a:pPr>
            <a:r>
              <a:t>Couche réseau</a:t>
            </a:r>
          </a:p>
        </p:txBody>
      </p:sp>
      <p:sp>
        <p:nvSpPr>
          <p:cNvPr id="763" name="Client (utilisateur)…"/>
          <p:cNvSpPr txBox="1"/>
          <p:nvPr/>
        </p:nvSpPr>
        <p:spPr>
          <a:xfrm>
            <a:off x="4953996" y="2387600"/>
            <a:ext cx="4797867" cy="1196341"/>
          </a:xfrm>
          <a:prstGeom prst="rect">
            <a:avLst/>
          </a:prstGeom>
          <a:solidFill>
            <a:srgbClr val="FFFFFF"/>
          </a:solidFill>
          <a:ln w="12700">
            <a:miter lim="400000"/>
          </a:ln>
          <a:effectLst>
            <a:outerShdw blurRad="190500" dist="8455" dir="5400000" rotWithShape="0">
              <a:srgbClr val="00000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14300" tIns="114300" rIns="114300" bIns="114300" anchor="ctr">
            <a:spAutoFit/>
          </a:bodyPr>
          <a:lstStyle/>
          <a:p>
            <a:pPr>
              <a:buClr>
                <a:srgbClr val="040F6A"/>
              </a:buClr>
              <a:buFont typeface="Lucida Grande"/>
              <a:defRPr sz="2000" spc="-39">
                <a:solidFill>
                  <a:srgbClr val="000000"/>
                </a:solidFill>
              </a:defRPr>
            </a:pPr>
            <a:r>
              <a:t>Client (utilisateur)</a:t>
            </a:r>
          </a:p>
          <a:p>
            <a:pPr>
              <a:buClr>
                <a:srgbClr val="040F6A"/>
              </a:buClr>
              <a:buFont typeface="Lucida Grande"/>
              <a:defRPr sz="2000" spc="-39">
                <a:solidFill>
                  <a:srgbClr val="000000"/>
                </a:solidFill>
              </a:defRPr>
            </a:pPr>
            <a:r>
              <a:t>---------------------------------------</a:t>
            </a:r>
            <a:br/>
            <a:r>
              <a:t>Opérateur réseau (transporteur)</a:t>
            </a:r>
          </a:p>
        </p:txBody>
      </p:sp>
      <p:sp>
        <p:nvSpPr>
          <p:cNvPr id="764" name="Rectangle"/>
          <p:cNvSpPr/>
          <p:nvPr/>
        </p:nvSpPr>
        <p:spPr>
          <a:xfrm>
            <a:off x="3335149" y="4514976"/>
            <a:ext cx="5310657" cy="2454568"/>
          </a:xfrm>
          <a:prstGeom prst="rect">
            <a:avLst/>
          </a:prstGeom>
          <a:solidFill>
            <a:srgbClr val="FFFFFF"/>
          </a:solidFill>
          <a:ln w="12700">
            <a:miter lim="400000"/>
          </a:ln>
          <a:effectLst>
            <a:outerShdw blurRad="190500" dist="8455" dir="5400000" rotWithShape="0">
              <a:srgbClr val="000000"/>
            </a:outerShdw>
          </a:effectLst>
        </p:spPr>
        <p:txBody>
          <a:bodyPr lIns="50800" tIns="50800" rIns="50800" bIns="50800" anchor="ct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sp>
        <p:nvSpPr>
          <p:cNvPr id="765" name="Fig 2.2 - Service de la couche réseau"/>
          <p:cNvSpPr txBox="1"/>
          <p:nvPr/>
        </p:nvSpPr>
        <p:spPr>
          <a:xfrm>
            <a:off x="6000791" y="3835400"/>
            <a:ext cx="3867250"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2.2 - Service de la couche réseau</a:t>
            </a:r>
          </a:p>
        </p:txBody>
      </p:sp>
      <p:sp>
        <p:nvSpPr>
          <p:cNvPr id="766" name="Fig 2.3 - Types de service"/>
          <p:cNvSpPr txBox="1"/>
          <p:nvPr/>
        </p:nvSpPr>
        <p:spPr>
          <a:xfrm>
            <a:off x="2522105" y="7093040"/>
            <a:ext cx="2747666"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2.3 - Types de service</a:t>
            </a:r>
          </a:p>
        </p:txBody>
      </p:sp>
      <p:sp>
        <p:nvSpPr>
          <p:cNvPr id="767" name="Grouper"/>
          <p:cNvSpPr txBox="1"/>
          <p:nvPr/>
        </p:nvSpPr>
        <p:spPr>
          <a:xfrm>
            <a:off x="279400" y="13970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768"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pic>
        <p:nvPicPr>
          <p:cNvPr id="769" name="4.3 Types de service.png" descr="4.3 Types de service.png"/>
          <p:cNvPicPr>
            <a:picLocks noChangeAspect="1"/>
          </p:cNvPicPr>
          <p:nvPr/>
        </p:nvPicPr>
        <p:blipFill>
          <a:blip r:embed="rId3"/>
          <a:stretch>
            <a:fillRect/>
          </a:stretch>
        </p:blipFill>
        <p:spPr>
          <a:xfrm>
            <a:off x="3469089" y="4556838"/>
            <a:ext cx="5208170" cy="2391787"/>
          </a:xfrm>
          <a:prstGeom prst="rect">
            <a:avLst/>
          </a:prstGeom>
          <a:ln w="12700">
            <a:miter lim="400000"/>
          </a:ln>
        </p:spPr>
      </p:pic>
      <p:grpSp>
        <p:nvGrpSpPr>
          <p:cNvPr id="772" name="Grouper"/>
          <p:cNvGrpSpPr/>
          <p:nvPr/>
        </p:nvGrpSpPr>
        <p:grpSpPr>
          <a:xfrm>
            <a:off x="4881351" y="5365689"/>
            <a:ext cx="3365603" cy="1021136"/>
            <a:chOff x="0" y="0"/>
            <a:chExt cx="3365601" cy="1021134"/>
          </a:xfrm>
        </p:grpSpPr>
        <p:sp>
          <p:nvSpPr>
            <p:cNvPr id="770" name="Mode datagramme"/>
            <p:cNvSpPr txBox="1"/>
            <p:nvPr/>
          </p:nvSpPr>
          <p:spPr>
            <a:xfrm>
              <a:off x="0" y="0"/>
              <a:ext cx="1793967" cy="304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ctr">
                <a:defRPr sz="1300" spc="-26"/>
              </a:lvl1pPr>
            </a:lstStyle>
            <a:p>
              <a:r>
                <a:t>Mode datagramme</a:t>
              </a:r>
            </a:p>
          </p:txBody>
        </p:sp>
        <p:sp>
          <p:nvSpPr>
            <p:cNvPr id="771" name="Circuit virtuel"/>
            <p:cNvSpPr txBox="1"/>
            <p:nvPr/>
          </p:nvSpPr>
          <p:spPr>
            <a:xfrm>
              <a:off x="2035494" y="716334"/>
              <a:ext cx="1330108" cy="3048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lgn="ctr">
                <a:defRPr sz="1300" spc="-26"/>
              </a:lvl1pPr>
            </a:lstStyle>
            <a:p>
              <a:r>
                <a:t>Circuit virtuel</a:t>
              </a:r>
            </a:p>
          </p:txBody>
        </p:sp>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772"/>
                                        </p:tgtEl>
                                        <p:attrNameLst>
                                          <p:attrName>style.visibility</p:attrName>
                                        </p:attrNameLst>
                                      </p:cBhvr>
                                      <p:to>
                                        <p:strVal val="visible"/>
                                      </p:to>
                                    </p:set>
                                    <p:animEffect transition="in" filter="wipe(left)">
                                      <p:cBhvr>
                                        <p:cTn id="7" dur="1000"/>
                                        <p:tgtEl>
                                          <p:spTgt spid="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2" grpId="1"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776" name="Grouper"/>
          <p:cNvGrpSpPr/>
          <p:nvPr/>
        </p:nvGrpSpPr>
        <p:grpSpPr>
          <a:xfrm>
            <a:off x="317500" y="1270000"/>
            <a:ext cx="9525000" cy="38100"/>
            <a:chOff x="0" y="0"/>
            <a:chExt cx="9525000" cy="38100"/>
          </a:xfrm>
        </p:grpSpPr>
        <p:sp>
          <p:nvSpPr>
            <p:cNvPr id="774"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775"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777"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33</a:t>
            </a:fld>
            <a:endParaRPr/>
          </a:p>
        </p:txBody>
      </p:sp>
      <p:sp>
        <p:nvSpPr>
          <p:cNvPr id="778" name="1 - Objectif de la couche réseau"/>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1 - Objectif de la couche réseau</a:t>
            </a:r>
          </a:p>
        </p:txBody>
      </p:sp>
      <p:sp>
        <p:nvSpPr>
          <p:cNvPr id="779" name="Services de la couche réseau"/>
          <p:cNvSpPr txBox="1"/>
          <p:nvPr/>
        </p:nvSpPr>
        <p:spPr>
          <a:xfrm>
            <a:off x="304865" y="1416050"/>
            <a:ext cx="7655698"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Services de la couche réseau</a:t>
            </a:r>
          </a:p>
        </p:txBody>
      </p:sp>
      <p:sp>
        <p:nvSpPr>
          <p:cNvPr id="780" name="Grouper"/>
          <p:cNvSpPr txBox="1"/>
          <p:nvPr/>
        </p:nvSpPr>
        <p:spPr>
          <a:xfrm>
            <a:off x="279400" y="13970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781"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graphicFrame>
        <p:nvGraphicFramePr>
          <p:cNvPr id="782" name="Tableau 1"/>
          <p:cNvGraphicFramePr/>
          <p:nvPr/>
        </p:nvGraphicFramePr>
        <p:xfrm>
          <a:off x="790677" y="2219666"/>
          <a:ext cx="8304768" cy="4847136"/>
        </p:xfrm>
        <a:graphic>
          <a:graphicData uri="http://schemas.openxmlformats.org/drawingml/2006/table">
            <a:tbl>
              <a:tblPr firstRow="1" firstCol="1">
                <a:tableStyleId>{4C3C2611-4C71-4FC5-86AE-919BDF0F9419}</a:tableStyleId>
              </a:tblPr>
              <a:tblGrid>
                <a:gridCol w="1983979">
                  <a:extLst>
                    <a:ext uri="{9D8B030D-6E8A-4147-A177-3AD203B41FA5}">
                      <a16:colId xmlns:a16="http://schemas.microsoft.com/office/drawing/2014/main" val="20000"/>
                    </a:ext>
                  </a:extLst>
                </a:gridCol>
                <a:gridCol w="3158171">
                  <a:extLst>
                    <a:ext uri="{9D8B030D-6E8A-4147-A177-3AD203B41FA5}">
                      <a16:colId xmlns:a16="http://schemas.microsoft.com/office/drawing/2014/main" val="20001"/>
                    </a:ext>
                  </a:extLst>
                </a:gridCol>
                <a:gridCol w="3158171">
                  <a:extLst>
                    <a:ext uri="{9D8B030D-6E8A-4147-A177-3AD203B41FA5}">
                      <a16:colId xmlns:a16="http://schemas.microsoft.com/office/drawing/2014/main" val="20002"/>
                    </a:ext>
                  </a:extLst>
                </a:gridCol>
              </a:tblGrid>
              <a:tr h="480003">
                <a:tc>
                  <a:txBody>
                    <a:bodyPr/>
                    <a:lstStyle/>
                    <a:p>
                      <a:pPr algn="l" defTabSz="457200">
                        <a:lnSpc>
                          <a:spcPct val="100000"/>
                        </a:lnSpc>
                        <a:spcBef>
                          <a:spcPts val="0"/>
                        </a:spcBef>
                        <a:defRPr sz="1800" b="0" i="0" spc="0">
                          <a:solidFill>
                            <a:srgbClr val="000000"/>
                          </a:solidFill>
                        </a:defRPr>
                      </a:pPr>
                      <a:r>
                        <a:rPr sz="1500" b="1">
                          <a:latin typeface="Helvetica Neue"/>
                          <a:ea typeface="Helvetica Neue"/>
                          <a:cs typeface="Helvetica Neue"/>
                          <a:sym typeface="Helvetica Neue"/>
                        </a:rPr>
                        <a:t>Critère</a:t>
                      </a:r>
                    </a:p>
                  </a:txBody>
                  <a:tcPr marL="101600" marR="101600" marT="101600" marB="101600" horzOverflow="overflow">
                    <a:lnL w="4445">
                      <a:solidFill>
                        <a:srgbClr val="000000"/>
                      </a:solidFill>
                      <a:miter lim="400000"/>
                    </a:lnL>
                    <a:lnR w="4445">
                      <a:solidFill>
                        <a:srgbClr val="000000"/>
                      </a:solidFill>
                      <a:miter lim="400000"/>
                    </a:lnR>
                    <a:lnT w="4445">
                      <a:solidFill>
                        <a:srgbClr val="000000"/>
                      </a:solidFill>
                      <a:miter lim="400000"/>
                    </a:lnT>
                    <a:lnB>
                      <a:solidFill>
                        <a:srgbClr val="000000"/>
                      </a:solidFill>
                      <a:miter lim="400000"/>
                    </a:lnB>
                    <a:solidFill>
                      <a:srgbClr val="BEC0BF"/>
                    </a:solidFill>
                  </a:tcPr>
                </a:tc>
                <a:tc>
                  <a:txBody>
                    <a:bodyPr/>
                    <a:lstStyle/>
                    <a:p>
                      <a:pPr algn="l" defTabSz="457200">
                        <a:lnSpc>
                          <a:spcPct val="100000"/>
                        </a:lnSpc>
                        <a:spcBef>
                          <a:spcPts val="0"/>
                        </a:spcBef>
                        <a:defRPr sz="1800" b="0" i="0" spc="0">
                          <a:solidFill>
                            <a:srgbClr val="000000"/>
                          </a:solidFill>
                        </a:defRPr>
                      </a:pPr>
                      <a:r>
                        <a:rPr sz="1500" b="1">
                          <a:latin typeface="Helvetica Neue"/>
                          <a:ea typeface="Helvetica Neue"/>
                          <a:cs typeface="Helvetica Neue"/>
                          <a:sym typeface="Helvetica Neue"/>
                        </a:rPr>
                        <a:t>Mode non fiable sans connexion</a:t>
                      </a:r>
                    </a:p>
                  </a:txBody>
                  <a:tcPr marL="101600" marR="101600" marT="101600" marB="101600" horzOverflow="overflow">
                    <a:lnL w="4445">
                      <a:solidFill>
                        <a:srgbClr val="000000"/>
                      </a:solidFill>
                      <a:miter lim="400000"/>
                    </a:lnL>
                    <a:lnR w="4445">
                      <a:solidFill>
                        <a:srgbClr val="000000"/>
                      </a:solidFill>
                      <a:miter lim="400000"/>
                    </a:lnR>
                    <a:lnT w="4445">
                      <a:solidFill>
                        <a:srgbClr val="000000"/>
                      </a:solidFill>
                      <a:miter lim="400000"/>
                    </a:lnT>
                    <a:lnB>
                      <a:solidFill>
                        <a:srgbClr val="000000"/>
                      </a:solidFill>
                      <a:miter lim="400000"/>
                    </a:lnB>
                    <a:solidFill>
                      <a:srgbClr val="BEC0BF"/>
                    </a:solidFill>
                  </a:tcPr>
                </a:tc>
                <a:tc>
                  <a:txBody>
                    <a:bodyPr/>
                    <a:lstStyle/>
                    <a:p>
                      <a:pPr algn="l" defTabSz="457200">
                        <a:lnSpc>
                          <a:spcPct val="100000"/>
                        </a:lnSpc>
                        <a:spcBef>
                          <a:spcPts val="0"/>
                        </a:spcBef>
                        <a:defRPr sz="1800" b="0" i="0" spc="0">
                          <a:solidFill>
                            <a:srgbClr val="000000"/>
                          </a:solidFill>
                        </a:defRPr>
                      </a:pPr>
                      <a:r>
                        <a:rPr sz="1500" b="1">
                          <a:latin typeface="Helvetica Neue"/>
                          <a:ea typeface="Helvetica Neue"/>
                          <a:cs typeface="Helvetica Neue"/>
                          <a:sym typeface="Helvetica Neue"/>
                        </a:rPr>
                        <a:t>Mode fiable orienté connexion</a:t>
                      </a:r>
                    </a:p>
                  </a:txBody>
                  <a:tcPr marL="101600" marR="101600" marT="101600" marB="101600" horzOverflow="overflow">
                    <a:lnL w="4445">
                      <a:solidFill>
                        <a:srgbClr val="000000"/>
                      </a:solidFill>
                      <a:miter lim="400000"/>
                    </a:lnL>
                    <a:lnR w="4445">
                      <a:solidFill>
                        <a:srgbClr val="000000"/>
                      </a:solidFill>
                      <a:miter lim="400000"/>
                    </a:lnR>
                    <a:lnT w="4445">
                      <a:solidFill>
                        <a:srgbClr val="000000"/>
                      </a:solidFill>
                      <a:miter lim="400000"/>
                    </a:lnT>
                    <a:lnB>
                      <a:solidFill>
                        <a:srgbClr val="000000"/>
                      </a:solidFill>
                      <a:miter lim="400000"/>
                    </a:lnB>
                    <a:solidFill>
                      <a:srgbClr val="BEC0BF"/>
                    </a:solidFill>
                  </a:tcPr>
                </a:tc>
                <a:extLst>
                  <a:ext uri="{0D108BD9-81ED-4DB2-BD59-A6C34878D82A}">
                    <a16:rowId xmlns:a16="http://schemas.microsoft.com/office/drawing/2014/main" val="10000"/>
                  </a:ext>
                </a:extLst>
              </a:tr>
              <a:tr h="679719">
                <a:tc>
                  <a:txBody>
                    <a:bodyPr/>
                    <a:lstStyle/>
                    <a:p>
                      <a:pPr algn="l" defTabSz="12700">
                        <a:lnSpc>
                          <a:spcPct val="10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b="0" i="0" spc="0">
                          <a:solidFill>
                            <a:srgbClr val="000000"/>
                          </a:solidFill>
                        </a:defRPr>
                      </a:pPr>
                      <a:r>
                        <a:rPr sz="1700">
                          <a:latin typeface="Helvetica"/>
                          <a:ea typeface="Helvetica"/>
                          <a:cs typeface="Helvetica"/>
                          <a:sym typeface="Helvetica"/>
                        </a:rPr>
                        <a:t>Fonctionnement</a:t>
                      </a:r>
                    </a:p>
                  </a:txBody>
                  <a:tcPr marL="101600" marR="101600" marT="101600" marB="101600" horzOverflow="overflow">
                    <a:lnL w="4445">
                      <a:solidFill>
                        <a:srgbClr val="000000"/>
                      </a:solidFill>
                      <a:miter lim="400000"/>
                    </a:lnL>
                    <a:lnR>
                      <a:solidFill>
                        <a:srgbClr val="000000"/>
                      </a:solidFill>
                      <a:miter lim="400000"/>
                    </a:lnR>
                    <a:lnT>
                      <a:solidFill>
                        <a:srgbClr val="000000"/>
                      </a:solidFill>
                      <a:miter lim="400000"/>
                    </a:lnT>
                    <a:lnB w="4445">
                      <a:solidFill>
                        <a:srgbClr val="000000"/>
                      </a:solidFill>
                      <a:miter lim="400000"/>
                    </a:lnB>
                    <a:solidFill>
                      <a:srgbClr val="DCDCDC"/>
                    </a:solidFill>
                  </a:tcPr>
                </a:tc>
                <a:tc>
                  <a:txBody>
                    <a:bodyPr/>
                    <a:lstStyle/>
                    <a:p>
                      <a:pPr algn="l" defTabSz="12700">
                        <a:lnSpc>
                          <a:spcPct val="10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b="0" i="0" spc="0">
                          <a:solidFill>
                            <a:srgbClr val="000000"/>
                          </a:solidFill>
                        </a:defRPr>
                      </a:pPr>
                      <a:r>
                        <a:rPr sz="1700">
                          <a:latin typeface="Helvetica"/>
                          <a:ea typeface="Helvetica"/>
                          <a:cs typeface="Helvetica"/>
                          <a:sym typeface="Helvetica"/>
                        </a:rPr>
                        <a:t>Paquets indépendants</a:t>
                      </a:r>
                    </a:p>
                  </a:txBody>
                  <a:tcPr marL="101600" marR="101600" marT="101600" marB="101600" horzOverflow="overflow">
                    <a:lnL>
                      <a:solidFill>
                        <a:srgbClr val="000000"/>
                      </a:solidFill>
                      <a:miter lim="400000"/>
                    </a:lnL>
                    <a:lnR w="4445">
                      <a:solidFill>
                        <a:srgbClr val="000000"/>
                      </a:solidFill>
                      <a:miter lim="400000"/>
                    </a:lnR>
                    <a:lnT>
                      <a:solidFill>
                        <a:srgbClr val="000000"/>
                      </a:solidFill>
                      <a:miter lim="400000"/>
                    </a:lnT>
                    <a:lnB w="4445">
                      <a:solidFill>
                        <a:srgbClr val="000000"/>
                      </a:solidFill>
                      <a:miter lim="400000"/>
                    </a:lnB>
                  </a:tcPr>
                </a:tc>
                <a:tc>
                  <a:txBody>
                    <a:bodyPr/>
                    <a:lstStyle/>
                    <a:p>
                      <a:pPr algn="l" defTabSz="12700">
                        <a:lnSpc>
                          <a:spcPct val="10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b="0" i="0" spc="0">
                          <a:solidFill>
                            <a:srgbClr val="000000"/>
                          </a:solidFill>
                        </a:defRPr>
                      </a:pPr>
                      <a:r>
                        <a:rPr sz="1700">
                          <a:latin typeface="Helvetica"/>
                          <a:ea typeface="Helvetica"/>
                          <a:cs typeface="Helvetica"/>
                          <a:sym typeface="Helvetica"/>
                        </a:rPr>
                        <a:t>Route établie à l’avance</a:t>
                      </a:r>
                    </a:p>
                  </a:txBody>
                  <a:tcPr marL="101600" marR="101600" marT="101600" marB="101600" horzOverflow="overflow">
                    <a:lnL w="4445">
                      <a:solidFill>
                        <a:srgbClr val="000000"/>
                      </a:solidFill>
                      <a:miter lim="400000"/>
                    </a:lnL>
                    <a:lnR w="4445">
                      <a:solidFill>
                        <a:srgbClr val="000000"/>
                      </a:solidFill>
                      <a:miter lim="400000"/>
                    </a:lnR>
                    <a:lnT>
                      <a:solidFill>
                        <a:srgbClr val="000000"/>
                      </a:solidFill>
                      <a:miter lim="400000"/>
                    </a:lnT>
                    <a:lnB w="4445">
                      <a:solidFill>
                        <a:srgbClr val="000000"/>
                      </a:solidFill>
                      <a:miter lim="400000"/>
                    </a:lnB>
                  </a:tcPr>
                </a:tc>
                <a:extLst>
                  <a:ext uri="{0D108BD9-81ED-4DB2-BD59-A6C34878D82A}">
                    <a16:rowId xmlns:a16="http://schemas.microsoft.com/office/drawing/2014/main" val="10001"/>
                  </a:ext>
                </a:extLst>
              </a:tr>
              <a:tr h="778674">
                <a:tc>
                  <a:txBody>
                    <a:bodyPr/>
                    <a:lstStyle/>
                    <a:p>
                      <a:pPr algn="l" defTabSz="12700">
                        <a:lnSpc>
                          <a:spcPct val="10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b="0" i="0" spc="0">
                          <a:solidFill>
                            <a:srgbClr val="000000"/>
                          </a:solidFill>
                        </a:defRPr>
                      </a:pPr>
                      <a:r>
                        <a:rPr sz="1700">
                          <a:latin typeface="Helvetica"/>
                          <a:ea typeface="Helvetica"/>
                          <a:cs typeface="Helvetica"/>
                          <a:sym typeface="Helvetica"/>
                        </a:rPr>
                        <a:t>Routage</a:t>
                      </a:r>
                    </a:p>
                  </a:txBody>
                  <a:tcPr marL="101600" marR="101600" marT="101600" marB="1016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l" defTabSz="12700">
                        <a:lnSpc>
                          <a:spcPct val="10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b="0" i="0" spc="0">
                          <a:solidFill>
                            <a:srgbClr val="000000"/>
                          </a:solidFill>
                        </a:defRPr>
                      </a:pPr>
                      <a:r>
                        <a:rPr sz="1700">
                          <a:latin typeface="Helvetica"/>
                          <a:ea typeface="Helvetica"/>
                          <a:cs typeface="Helvetica"/>
                          <a:sym typeface="Helvetica"/>
                        </a:rPr>
                        <a:t>Chaque paquet peut suivre une route diﬀérente</a:t>
                      </a:r>
                    </a:p>
                  </a:txBody>
                  <a:tcPr marL="101600" marR="101600" marT="101600" marB="1016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algn="l" defTabSz="12700">
                        <a:lnSpc>
                          <a:spcPct val="10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b="0" i="0" spc="0">
                          <a:solidFill>
                            <a:srgbClr val="000000"/>
                          </a:solidFill>
                        </a:defRPr>
                      </a:pPr>
                      <a:r>
                        <a:rPr sz="1700">
                          <a:latin typeface="Helvetica"/>
                          <a:ea typeface="Helvetica"/>
                          <a:cs typeface="Helvetica"/>
                          <a:sym typeface="Helvetica"/>
                        </a:rPr>
                        <a:t>Tous les paquets suivent le même chemin</a:t>
                      </a:r>
                    </a:p>
                  </a:txBody>
                  <a:tcPr marL="101600" marR="101600" marT="101600" marB="1016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extLst>
                  <a:ext uri="{0D108BD9-81ED-4DB2-BD59-A6C34878D82A}">
                    <a16:rowId xmlns:a16="http://schemas.microsoft.com/office/drawing/2014/main" val="10002"/>
                  </a:ext>
                </a:extLst>
              </a:tr>
              <a:tr h="774573">
                <a:tc>
                  <a:txBody>
                    <a:bodyPr/>
                    <a:lstStyle/>
                    <a:p>
                      <a:pPr algn="l" defTabSz="12700">
                        <a:lnSpc>
                          <a:spcPct val="10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b="0" i="0" spc="0">
                          <a:solidFill>
                            <a:srgbClr val="000000"/>
                          </a:solidFill>
                        </a:defRPr>
                      </a:pPr>
                      <a:r>
                        <a:rPr sz="1700">
                          <a:latin typeface="Helvetica"/>
                          <a:ea typeface="Helvetica"/>
                          <a:cs typeface="Helvetica"/>
                          <a:sym typeface="Helvetica"/>
                        </a:rPr>
                        <a:t>Avantage</a:t>
                      </a:r>
                    </a:p>
                  </a:txBody>
                  <a:tcPr marL="101600" marR="101600" marT="101600" marB="1016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l" defTabSz="12700">
                        <a:lnSpc>
                          <a:spcPct val="10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b="0" i="0" spc="0">
                          <a:solidFill>
                            <a:srgbClr val="000000"/>
                          </a:solidFill>
                        </a:defRPr>
                      </a:pPr>
                      <a:r>
                        <a:rPr sz="1700">
                          <a:latin typeface="Helvetica"/>
                          <a:ea typeface="Helvetica"/>
                          <a:cs typeface="Helvetica"/>
                          <a:sym typeface="Helvetica"/>
                        </a:rPr>
                        <a:t>Flexible et tolérant 
aux pannes</a:t>
                      </a:r>
                    </a:p>
                  </a:txBody>
                  <a:tcPr marL="101600" marR="101600" marT="101600" marB="1016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algn="l" defTabSz="12700">
                        <a:lnSpc>
                          <a:spcPct val="10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b="0" i="0" spc="0">
                          <a:solidFill>
                            <a:srgbClr val="000000"/>
                          </a:solidFill>
                        </a:defRPr>
                      </a:pPr>
                      <a:r>
                        <a:rPr sz="1700">
                          <a:latin typeface="Helvetica"/>
                          <a:ea typeface="Helvetica"/>
                          <a:cs typeface="Helvetica"/>
                          <a:sym typeface="Helvetica"/>
                        </a:rPr>
                        <a:t>Rapide et eﬀicace</a:t>
                      </a:r>
                    </a:p>
                  </a:txBody>
                  <a:tcPr marL="101600" marR="101600" marT="101600" marB="1016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extLst>
                  <a:ext uri="{0D108BD9-81ED-4DB2-BD59-A6C34878D82A}">
                    <a16:rowId xmlns:a16="http://schemas.microsoft.com/office/drawing/2014/main" val="10003"/>
                  </a:ext>
                </a:extLst>
              </a:tr>
              <a:tr h="774573">
                <a:tc>
                  <a:txBody>
                    <a:bodyPr/>
                    <a:lstStyle/>
                    <a:p>
                      <a:pPr algn="l" defTabSz="12700">
                        <a:lnSpc>
                          <a:spcPct val="10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b="0" i="0" spc="0">
                          <a:solidFill>
                            <a:srgbClr val="000000"/>
                          </a:solidFill>
                        </a:defRPr>
                      </a:pPr>
                      <a:r>
                        <a:rPr sz="1700">
                          <a:latin typeface="Helvetica"/>
                          <a:ea typeface="Helvetica"/>
                          <a:cs typeface="Helvetica"/>
                          <a:sym typeface="Helvetica"/>
                        </a:rPr>
                        <a:t>Inconvénient</a:t>
                      </a:r>
                    </a:p>
                  </a:txBody>
                  <a:tcPr marL="101600" marR="101600" marT="101600" marB="1016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l" defTabSz="12700">
                        <a:lnSpc>
                          <a:spcPct val="10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b="0" i="0" spc="0">
                          <a:solidFill>
                            <a:srgbClr val="000000"/>
                          </a:solidFill>
                        </a:defRPr>
                      </a:pPr>
                      <a:r>
                        <a:rPr sz="1700">
                          <a:latin typeface="Helvetica"/>
                          <a:ea typeface="Helvetica"/>
                          <a:cs typeface="Helvetica"/>
                          <a:sym typeface="Helvetica"/>
                        </a:rPr>
                        <a:t>Traitement plus complexe</a:t>
                      </a:r>
                    </a:p>
                  </a:txBody>
                  <a:tcPr marL="101600" marR="101600" marT="101600" marB="1016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algn="l" defTabSz="12700">
                        <a:lnSpc>
                          <a:spcPct val="10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b="0" i="0" spc="0">
                          <a:solidFill>
                            <a:srgbClr val="000000"/>
                          </a:solidFill>
                        </a:defRPr>
                      </a:pPr>
                      <a:r>
                        <a:rPr sz="1700">
                          <a:latin typeface="Helvetica"/>
                          <a:ea typeface="Helvetica"/>
                          <a:cs typeface="Helvetica"/>
                          <a:sym typeface="Helvetica"/>
                        </a:rPr>
                        <a:t>Sensible aux pannes 
de la route</a:t>
                      </a:r>
                    </a:p>
                  </a:txBody>
                  <a:tcPr marL="101600" marR="101600" marT="101600" marB="1016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extLst>
                  <a:ext uri="{0D108BD9-81ED-4DB2-BD59-A6C34878D82A}">
                    <a16:rowId xmlns:a16="http://schemas.microsoft.com/office/drawing/2014/main" val="10004"/>
                  </a:ext>
                </a:extLst>
              </a:tr>
              <a:tr h="679719">
                <a:tc>
                  <a:txBody>
                    <a:bodyPr/>
                    <a:lstStyle/>
                    <a:p>
                      <a:pPr algn="l" defTabSz="12700">
                        <a:lnSpc>
                          <a:spcPct val="10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b="0" i="0" spc="0">
                          <a:solidFill>
                            <a:srgbClr val="000000"/>
                          </a:solidFill>
                        </a:defRPr>
                      </a:pPr>
                      <a:r>
                        <a:rPr sz="1700">
                          <a:latin typeface="Helvetica"/>
                          <a:ea typeface="Helvetica"/>
                          <a:cs typeface="Helvetica"/>
                          <a:sym typeface="Helvetica"/>
                        </a:rPr>
                        <a:t>Analogie</a:t>
                      </a:r>
                    </a:p>
                  </a:txBody>
                  <a:tcPr marL="101600" marR="101600" marT="101600" marB="1016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l" defTabSz="12700">
                        <a:lnSpc>
                          <a:spcPct val="10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b="0" i="0" spc="0">
                          <a:solidFill>
                            <a:srgbClr val="000000"/>
                          </a:solidFill>
                        </a:defRPr>
                      </a:pPr>
                      <a:r>
                        <a:rPr sz="1700">
                          <a:latin typeface="Helvetica"/>
                          <a:ea typeface="Helvetica"/>
                          <a:cs typeface="Helvetica"/>
                          <a:sym typeface="Helvetica"/>
                        </a:rPr>
                        <a:t>Service postal</a:t>
                      </a:r>
                    </a:p>
                  </a:txBody>
                  <a:tcPr marL="101600" marR="101600" marT="101600" marB="1016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algn="l" defTabSz="12700">
                        <a:lnSpc>
                          <a:spcPct val="10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b="0" i="0" spc="0">
                          <a:solidFill>
                            <a:srgbClr val="000000"/>
                          </a:solidFill>
                        </a:defRPr>
                      </a:pPr>
                      <a:r>
                        <a:rPr sz="1700">
                          <a:latin typeface="Helvetica"/>
                          <a:ea typeface="Helvetica"/>
                          <a:cs typeface="Helvetica"/>
                          <a:sym typeface="Helvetica"/>
                        </a:rPr>
                        <a:t>Service téléphonique</a:t>
                      </a:r>
                    </a:p>
                  </a:txBody>
                  <a:tcPr marL="101600" marR="101600" marT="101600" marB="1016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extLst>
                  <a:ext uri="{0D108BD9-81ED-4DB2-BD59-A6C34878D82A}">
                    <a16:rowId xmlns:a16="http://schemas.microsoft.com/office/drawing/2014/main" val="10005"/>
                  </a:ext>
                </a:extLst>
              </a:tr>
              <a:tr h="679719">
                <a:tc>
                  <a:txBody>
                    <a:bodyPr/>
                    <a:lstStyle/>
                    <a:p>
                      <a:pPr algn="l" defTabSz="12700">
                        <a:lnSpc>
                          <a:spcPct val="10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b="0" i="0" spc="0">
                          <a:solidFill>
                            <a:srgbClr val="000000"/>
                          </a:solidFill>
                        </a:defRPr>
                      </a:pPr>
                      <a:r>
                        <a:rPr sz="1700">
                          <a:latin typeface="Helvetica"/>
                          <a:ea typeface="Helvetica"/>
                          <a:cs typeface="Helvetica"/>
                          <a:sym typeface="Helvetica"/>
                        </a:rPr>
                        <a:t>Exemple</a:t>
                      </a:r>
                    </a:p>
                  </a:txBody>
                  <a:tcPr marL="101600" marR="101600" marT="101600" marB="101600" horzOverflow="overflow">
                    <a:lnL w="4445">
                      <a:solidFill>
                        <a:srgbClr val="000000"/>
                      </a:solidFill>
                      <a:miter lim="400000"/>
                    </a:lnL>
                    <a:lnR>
                      <a:solidFill>
                        <a:srgbClr val="000000"/>
                      </a:solidFill>
                      <a:miter lim="400000"/>
                    </a:lnR>
                    <a:lnT w="4445">
                      <a:solidFill>
                        <a:srgbClr val="000000"/>
                      </a:solidFill>
                      <a:miter lim="400000"/>
                    </a:lnT>
                    <a:lnB w="4445">
                      <a:solidFill>
                        <a:srgbClr val="000000"/>
                      </a:solidFill>
                      <a:miter lim="400000"/>
                    </a:lnB>
                    <a:solidFill>
                      <a:srgbClr val="DCDCDC"/>
                    </a:solidFill>
                  </a:tcPr>
                </a:tc>
                <a:tc>
                  <a:txBody>
                    <a:bodyPr/>
                    <a:lstStyle/>
                    <a:p>
                      <a:pPr algn="l" defTabSz="12700">
                        <a:lnSpc>
                          <a:spcPct val="10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b="0" i="0" spc="0">
                          <a:solidFill>
                            <a:srgbClr val="000000"/>
                          </a:solidFill>
                        </a:defRPr>
                      </a:pPr>
                      <a:r>
                        <a:rPr sz="1700">
                          <a:latin typeface="Helvetica"/>
                          <a:ea typeface="Helvetica"/>
                          <a:cs typeface="Helvetica"/>
                          <a:sym typeface="Helvetica"/>
                        </a:rPr>
                        <a:t>Protocole IP de la couche internet</a:t>
                      </a:r>
                    </a:p>
                  </a:txBody>
                  <a:tcPr marL="101600" marR="101600" marT="101600" marB="101600" horzOverflow="overflow">
                    <a:lnL>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algn="l" defTabSz="12700">
                        <a:lnSpc>
                          <a:spcPct val="10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b="0" i="0" spc="0">
                          <a:solidFill>
                            <a:srgbClr val="000000"/>
                          </a:solidFill>
                        </a:defRPr>
                      </a:pPr>
                      <a:r>
                        <a:rPr sz="1700">
                          <a:latin typeface="Helvetica"/>
                          <a:ea typeface="Helvetica"/>
                          <a:cs typeface="Helvetica"/>
                          <a:sym typeface="Helvetica"/>
                        </a:rPr>
                        <a:t>ATM, relais de trame, MPLS</a:t>
                      </a:r>
                    </a:p>
                  </a:txBody>
                  <a:tcPr marL="101600" marR="101600" marT="101600" marB="101600"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extLst>
                  <a:ext uri="{0D108BD9-81ED-4DB2-BD59-A6C34878D82A}">
                    <a16:rowId xmlns:a16="http://schemas.microsoft.com/office/drawing/2014/main" val="10006"/>
                  </a:ext>
                </a:extLst>
              </a:tr>
            </a:tbl>
          </a:graphicData>
        </a:graphic>
      </p:graphicFrame>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788" name="Grouper"/>
          <p:cNvGrpSpPr/>
          <p:nvPr/>
        </p:nvGrpSpPr>
        <p:grpSpPr>
          <a:xfrm>
            <a:off x="317500" y="1270000"/>
            <a:ext cx="9525000" cy="38100"/>
            <a:chOff x="0" y="0"/>
            <a:chExt cx="9525000" cy="38100"/>
          </a:xfrm>
        </p:grpSpPr>
        <p:sp>
          <p:nvSpPr>
            <p:cNvPr id="786"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787"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789"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34</a:t>
            </a:fld>
            <a:endParaRPr/>
          </a:p>
        </p:txBody>
      </p:sp>
      <p:sp>
        <p:nvSpPr>
          <p:cNvPr id="790" name="2 - Algorithme de routage"/>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Algorithme de routage</a:t>
            </a:r>
          </a:p>
        </p:txBody>
      </p:sp>
      <p:sp>
        <p:nvSpPr>
          <p:cNvPr id="791" name="Chemin : suite de liens et de nœuds intermédiaires parcourus pour aller de la source à la destination dans le réseau…"/>
          <p:cNvSpPr txBox="1">
            <a:spLocks noGrp="1"/>
          </p:cNvSpPr>
          <p:nvPr>
            <p:ph type="body" idx="1"/>
          </p:nvPr>
        </p:nvSpPr>
        <p:spPr>
          <a:xfrm>
            <a:off x="290202" y="1879600"/>
            <a:ext cx="9152724" cy="5475572"/>
          </a:xfrm>
          <a:prstGeom prst="rect">
            <a:avLst/>
          </a:prstGeom>
        </p:spPr>
        <p:txBody>
          <a:bodyPr lIns="25400" tIns="25400" rIns="25400" bIns="25400" anchor="t"/>
          <a:lstStyle/>
          <a:p>
            <a:pPr>
              <a:spcBef>
                <a:spcPts val="1500"/>
              </a:spcBef>
            </a:pPr>
            <a:r>
              <a:rPr b="1"/>
              <a:t>Chemin</a:t>
            </a:r>
            <a:r>
              <a:t> : suite de liens et de nœuds intermédiaires parcourus pour aller de la source à la destination dans le réseau</a:t>
            </a:r>
          </a:p>
          <a:p>
            <a:pPr>
              <a:spcBef>
                <a:spcPts val="1500"/>
              </a:spcBef>
            </a:pPr>
            <a:r>
              <a:t>Un </a:t>
            </a:r>
            <a:r>
              <a:rPr b="1"/>
              <a:t>algorithme de routage</a:t>
            </a:r>
            <a:r>
              <a:t> est la partie du logiciel de réseau responsable du </a:t>
            </a:r>
            <a:r>
              <a:rPr b="1"/>
              <a:t>choix d’une ligne de sortie</a:t>
            </a:r>
            <a:r>
              <a:t> d’un routeur en fonction de la destination d’un paquet entrant</a:t>
            </a:r>
          </a:p>
          <a:p>
            <a:pPr>
              <a:spcBef>
                <a:spcPts val="1500"/>
              </a:spcBef>
            </a:pPr>
            <a:r>
              <a:t>À cette fin, chaque routeur gère </a:t>
            </a:r>
            <a:r>
              <a:rPr b="1"/>
              <a:t>une table de routage</a:t>
            </a:r>
          </a:p>
          <a:p>
            <a:pPr>
              <a:spcBef>
                <a:spcPts val="1500"/>
              </a:spcBef>
            </a:pPr>
            <a:r>
              <a:t>On distingue :</a:t>
            </a:r>
          </a:p>
          <a:p>
            <a:pPr marL="571500" lvl="1" indent="-254000">
              <a:buSzPct val="75000"/>
              <a:buChar char="‣"/>
            </a:pPr>
            <a:r>
              <a:t>Des algorithmes non adaptatifs</a:t>
            </a:r>
          </a:p>
          <a:p>
            <a:pPr marL="889000" lvl="2" indent="-254000">
              <a:buSzPct val="75000"/>
            </a:pPr>
            <a:r>
              <a:t>Le routage est </a:t>
            </a:r>
            <a:r>
              <a:rPr b="1"/>
              <a:t>statique</a:t>
            </a:r>
          </a:p>
          <a:p>
            <a:pPr marL="889000" lvl="2" indent="-254000">
              <a:buSzPct val="75000"/>
            </a:pPr>
            <a:r>
              <a:t>Les routes sont calculées à l’avance</a:t>
            </a:r>
          </a:p>
          <a:p>
            <a:pPr marL="889000" lvl="2" indent="-254000">
              <a:buSzPct val="75000"/>
            </a:pPr>
            <a:r>
              <a:t>Cf. commande </a:t>
            </a:r>
            <a:r>
              <a:rPr b="1"/>
              <a:t>route</a:t>
            </a:r>
            <a:r>
              <a:t> des systèmes Unix et Linux</a:t>
            </a:r>
          </a:p>
          <a:p>
            <a:pPr marL="571500" lvl="1" indent="-254000">
              <a:buSzPct val="75000"/>
              <a:buChar char="‣"/>
            </a:pPr>
            <a:r>
              <a:t>Des algorithmes adaptatifs</a:t>
            </a:r>
          </a:p>
          <a:p>
            <a:pPr marL="889000" lvl="2" indent="-254000">
              <a:buSzPct val="75000"/>
            </a:pPr>
            <a:r>
              <a:t>Le routage est </a:t>
            </a:r>
            <a:r>
              <a:rPr b="1"/>
              <a:t>dynamique</a:t>
            </a:r>
          </a:p>
          <a:p>
            <a:pPr marL="889000" lvl="2" indent="-254000">
              <a:buSzPct val="75000"/>
            </a:pPr>
            <a:r>
              <a:t>Les décisions de routage sont modifiées en fonction de changements (trafic, topologie, etc.)</a:t>
            </a:r>
          </a:p>
        </p:txBody>
      </p:sp>
      <p:sp>
        <p:nvSpPr>
          <p:cNvPr id="792" name="Définitions ; introduction"/>
          <p:cNvSpPr txBox="1"/>
          <p:nvPr/>
        </p:nvSpPr>
        <p:spPr>
          <a:xfrm>
            <a:off x="304865" y="1416050"/>
            <a:ext cx="7655698"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Définitions ; introduction</a:t>
            </a:r>
          </a:p>
        </p:txBody>
      </p:sp>
      <p:sp>
        <p:nvSpPr>
          <p:cNvPr id="793" name="Grouper"/>
          <p:cNvSpPr txBox="1"/>
          <p:nvPr/>
        </p:nvSpPr>
        <p:spPr>
          <a:xfrm>
            <a:off x="279400" y="13970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794"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800" name="Grouper"/>
          <p:cNvGrpSpPr/>
          <p:nvPr/>
        </p:nvGrpSpPr>
        <p:grpSpPr>
          <a:xfrm>
            <a:off x="317500" y="1270000"/>
            <a:ext cx="9525000" cy="38100"/>
            <a:chOff x="0" y="0"/>
            <a:chExt cx="9525000" cy="38100"/>
          </a:xfrm>
        </p:grpSpPr>
        <p:sp>
          <p:nvSpPr>
            <p:cNvPr id="798"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799"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801"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35</a:t>
            </a:fld>
            <a:endParaRPr/>
          </a:p>
        </p:txBody>
      </p:sp>
      <p:sp>
        <p:nvSpPr>
          <p:cNvPr id="802" name="2 - Algorithme de routage"/>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Algorithme de routage</a:t>
            </a:r>
          </a:p>
        </p:txBody>
      </p:sp>
      <p:sp>
        <p:nvSpPr>
          <p:cNvPr id="803" name="La métrique utilisée est une fonction de :…"/>
          <p:cNvSpPr txBox="1">
            <a:spLocks noGrp="1"/>
          </p:cNvSpPr>
          <p:nvPr>
            <p:ph type="body" idx="1"/>
          </p:nvPr>
        </p:nvSpPr>
        <p:spPr>
          <a:xfrm>
            <a:off x="290202" y="1879600"/>
            <a:ext cx="9152724" cy="5475572"/>
          </a:xfrm>
          <a:prstGeom prst="rect">
            <a:avLst/>
          </a:prstGeom>
        </p:spPr>
        <p:txBody>
          <a:bodyPr lIns="25400" tIns="25400" rIns="25400" bIns="25400" anchor="t"/>
          <a:lstStyle/>
          <a:p>
            <a:pPr>
              <a:spcBef>
                <a:spcPts val="1500"/>
              </a:spcBef>
            </a:pPr>
            <a:r>
              <a:t>La </a:t>
            </a:r>
            <a:r>
              <a:rPr b="1"/>
              <a:t>métrique</a:t>
            </a:r>
            <a:r>
              <a:t> utilisée est une fonction de :</a:t>
            </a:r>
          </a:p>
          <a:p>
            <a:pPr marL="571500" lvl="1" indent="-254000">
              <a:buSzPct val="75000"/>
              <a:buChar char="‣"/>
            </a:pPr>
            <a:r>
              <a:t>La distance géographique</a:t>
            </a:r>
          </a:p>
          <a:p>
            <a:pPr marL="571500" lvl="1" indent="-254000">
              <a:buSzPct val="75000"/>
              <a:buChar char="‣"/>
            </a:pPr>
            <a:r>
              <a:t>Le nombre de sauts</a:t>
            </a:r>
          </a:p>
          <a:p>
            <a:pPr marL="571500" lvl="1" indent="-254000">
              <a:buSzPct val="75000"/>
              <a:buChar char="‣"/>
            </a:pPr>
            <a:r>
              <a:t>Le temps d’acheminement (temps de transit + délais d’attente dans les routeurs)</a:t>
            </a:r>
          </a:p>
          <a:p>
            <a:pPr marL="571500" lvl="1" indent="-254000">
              <a:buSzPct val="75000"/>
              <a:buChar char="‣"/>
            </a:pPr>
            <a:r>
              <a:t>Le coût de transport</a:t>
            </a:r>
          </a:p>
          <a:p>
            <a:pPr marL="571500" lvl="1" indent="-254000">
              <a:buSzPct val="75000"/>
              <a:buChar char="‣"/>
            </a:pPr>
            <a:r>
              <a:t>…</a:t>
            </a:r>
          </a:p>
          <a:p>
            <a:pPr marL="571500" lvl="1" indent="-254000">
              <a:buSzPct val="75000"/>
              <a:buChar char="‣"/>
            </a:pPr>
            <a:r>
              <a:t>Ou bien une </a:t>
            </a:r>
            <a:r>
              <a:rPr b="1"/>
              <a:t>fonction pondérée</a:t>
            </a:r>
            <a:r>
              <a:t> de variables ci-dessus</a:t>
            </a:r>
          </a:p>
          <a:p>
            <a:pPr>
              <a:spcBef>
                <a:spcPts val="1500"/>
              </a:spcBef>
            </a:pPr>
            <a:r>
              <a:t>La </a:t>
            </a:r>
            <a:r>
              <a:rPr b="1"/>
              <a:t>table de routage</a:t>
            </a:r>
            <a:r>
              <a:t> est utilisée pour la fonction de </a:t>
            </a:r>
            <a:r>
              <a:rPr b="1"/>
              <a:t>relayage</a:t>
            </a:r>
            <a:r>
              <a:t> de paquets</a:t>
            </a:r>
          </a:p>
          <a:p>
            <a:pPr marL="571500" lvl="1" indent="-254000">
              <a:buSzPct val="75000"/>
              <a:buChar char="‣"/>
            </a:pPr>
            <a:r>
              <a:t>Pour </a:t>
            </a:r>
            <a:r>
              <a:rPr b="1"/>
              <a:t>acheminer</a:t>
            </a:r>
            <a:r>
              <a:t> le paquet vers le prochain saut</a:t>
            </a:r>
          </a:p>
          <a:p>
            <a:pPr marL="571500" lvl="1" indent="-254000">
              <a:buSzPct val="75000"/>
              <a:buChar char="‣"/>
            </a:pPr>
            <a:r>
              <a:t>FIB, </a:t>
            </a:r>
            <a:r>
              <a:rPr i="1"/>
              <a:t>Forwarding Information Base</a:t>
            </a:r>
            <a:r>
              <a:t>, table d’information d’acheminement</a:t>
            </a:r>
          </a:p>
          <a:p>
            <a:pPr>
              <a:spcBef>
                <a:spcPts val="1500"/>
              </a:spcBef>
            </a:pPr>
            <a:r>
              <a:t>RIB, </a:t>
            </a:r>
            <a:r>
              <a:rPr i="1"/>
              <a:t>Routing Information Base</a:t>
            </a:r>
            <a:r>
              <a:t>, table de routage :</a:t>
            </a:r>
          </a:p>
          <a:p>
            <a:pPr marL="571500" lvl="1" indent="-254000">
              <a:buSzPct val="75000"/>
              <a:buChar char="‣"/>
            </a:pPr>
            <a:r>
              <a:t>Permet de </a:t>
            </a:r>
            <a:r>
              <a:rPr b="1"/>
              <a:t>calculer</a:t>
            </a:r>
            <a:r>
              <a:t> et de choisir les chemins</a:t>
            </a:r>
          </a:p>
          <a:p>
            <a:pPr marL="571500" lvl="1" indent="-254000">
              <a:buSzPct val="75000"/>
              <a:buChar char="‣"/>
            </a:pPr>
            <a:r>
              <a:t>RIB est mis à jour par l’algorithme de routage</a:t>
            </a:r>
          </a:p>
          <a:p>
            <a:pPr lvl="1" indent="228600">
              <a:spcBef>
                <a:spcPts val="1500"/>
              </a:spcBef>
              <a:buClrTx/>
              <a:buSzTx/>
              <a:buFontTx/>
              <a:buNone/>
            </a:pPr>
            <a:r>
              <a:t>Voir : </a:t>
            </a:r>
            <a:r>
              <a:rPr u="sng">
                <a:solidFill>
                  <a:srgbClr val="1A4291"/>
                </a:solidFill>
                <a:hlinkClick r:id="rId2"/>
              </a:rPr>
              <a:t>https://www.youtube.com/watch?v=EPo7QyB7Yss</a:t>
            </a:r>
          </a:p>
        </p:txBody>
      </p:sp>
      <p:sp>
        <p:nvSpPr>
          <p:cNvPr id="804" name="Définitions ; introduction"/>
          <p:cNvSpPr txBox="1"/>
          <p:nvPr/>
        </p:nvSpPr>
        <p:spPr>
          <a:xfrm>
            <a:off x="304865" y="1416050"/>
            <a:ext cx="7655698"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Définitions ; introduction</a:t>
            </a:r>
          </a:p>
        </p:txBody>
      </p:sp>
      <p:sp>
        <p:nvSpPr>
          <p:cNvPr id="805" name="Grouper"/>
          <p:cNvSpPr txBox="1"/>
          <p:nvPr/>
        </p:nvSpPr>
        <p:spPr>
          <a:xfrm>
            <a:off x="279400" y="13970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806"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810" name="Grouper"/>
          <p:cNvGrpSpPr/>
          <p:nvPr/>
        </p:nvGrpSpPr>
        <p:grpSpPr>
          <a:xfrm>
            <a:off x="317500" y="1270000"/>
            <a:ext cx="9525000" cy="38100"/>
            <a:chOff x="0" y="0"/>
            <a:chExt cx="9525000" cy="38100"/>
          </a:xfrm>
        </p:grpSpPr>
        <p:sp>
          <p:nvSpPr>
            <p:cNvPr id="808"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809"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811"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36</a:t>
            </a:fld>
            <a:endParaRPr/>
          </a:p>
        </p:txBody>
      </p:sp>
      <p:sp>
        <p:nvSpPr>
          <p:cNvPr id="812" name="2 - Algorithme de routage"/>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Algorithme de routage</a:t>
            </a:r>
          </a:p>
        </p:txBody>
      </p:sp>
      <p:sp>
        <p:nvSpPr>
          <p:cNvPr id="813" name="Routage du plus court chemin - Shortest Path Routing…"/>
          <p:cNvSpPr txBox="1">
            <a:spLocks noGrp="1"/>
          </p:cNvSpPr>
          <p:nvPr>
            <p:ph type="body" idx="1"/>
          </p:nvPr>
        </p:nvSpPr>
        <p:spPr>
          <a:xfrm>
            <a:off x="290202" y="1879600"/>
            <a:ext cx="9152724" cy="5475572"/>
          </a:xfrm>
          <a:prstGeom prst="rect">
            <a:avLst/>
          </a:prstGeom>
        </p:spPr>
        <p:txBody>
          <a:bodyPr lIns="25400" tIns="25400" rIns="25400" bIns="25400" anchor="t"/>
          <a:lstStyle/>
          <a:p>
            <a:pPr>
              <a:spcBef>
                <a:spcPts val="1500"/>
              </a:spcBef>
            </a:pPr>
            <a:r>
              <a:rPr b="1"/>
              <a:t>Routage du plus court chemin</a:t>
            </a:r>
            <a:r>
              <a:t> - </a:t>
            </a:r>
            <a:r>
              <a:rPr i="1"/>
              <a:t>Shortest Path Routing</a:t>
            </a:r>
            <a:br>
              <a:rPr i="1"/>
            </a:br>
            <a:endParaRPr sz="1200"/>
          </a:p>
          <a:p>
            <a:pPr marL="571500" lvl="1" indent="-254000">
              <a:buSzPct val="75000"/>
              <a:buChar char="‣"/>
            </a:pPr>
            <a:r>
              <a:t>Algorithme de </a:t>
            </a:r>
            <a:r>
              <a:rPr b="1"/>
              <a:t>Dijkstra</a:t>
            </a:r>
          </a:p>
          <a:p>
            <a:pPr marL="571500" lvl="1" indent="-254000">
              <a:buSzPct val="75000"/>
              <a:buChar char="‣"/>
            </a:pPr>
            <a:r>
              <a:t>Voir </a:t>
            </a:r>
            <a:r>
              <a:rPr sz="1700" u="sng">
                <a:hlinkClick r:id="rId3"/>
              </a:rPr>
              <a:t>https://licence-math.univ-lyon1.fr/lib/exe/fetch.php?media=gla:dijkstra.pdf</a:t>
            </a:r>
            <a:endParaRPr sz="1700"/>
          </a:p>
          <a:p>
            <a:pPr>
              <a:spcBef>
                <a:spcPts val="0"/>
              </a:spcBef>
            </a:pPr>
            <a:endParaRPr sz="1200"/>
          </a:p>
          <a:p>
            <a:pPr marL="571500" lvl="1" indent="-254000">
              <a:buSzPct val="75000"/>
              <a:buChar char="‣"/>
              <a:defRPr b="1"/>
            </a:pPr>
            <a:r>
              <a:t>Exercice : </a:t>
            </a:r>
          </a:p>
          <a:p>
            <a:pPr marL="571500" lvl="1" indent="-254000">
              <a:buSzPct val="75000"/>
              <a:buChar char="‣"/>
            </a:pPr>
            <a:r>
              <a:t>Voir</a:t>
            </a:r>
            <a:r>
              <a:rPr sz="1700"/>
              <a:t> </a:t>
            </a:r>
            <a:r>
              <a:rPr sz="1700" u="sng">
                <a:hlinkClick r:id="rId4"/>
              </a:rPr>
              <a:t>https://utc505.seancetenante.com/documents/Exercices-UTC505-algorithme-de-Dijkstra.docx</a:t>
            </a:r>
          </a:p>
          <a:p>
            <a:pPr marL="889000" lvl="2" indent="-254000">
              <a:buSzPct val="75000"/>
            </a:pPr>
            <a:r>
              <a:t>Calculer le plus court chemin entre A et G. </a:t>
            </a:r>
          </a:p>
          <a:p>
            <a:pPr marL="889000" lvl="2" indent="-254000">
              <a:buSzPct val="75000"/>
            </a:pPr>
            <a:r>
              <a:t>Par quels nœuds passe ce chemin ?  Quel coût a ce chemin entre A et G ?</a:t>
            </a:r>
          </a:p>
        </p:txBody>
      </p:sp>
      <p:sp>
        <p:nvSpPr>
          <p:cNvPr id="814" name="Exemples de routage"/>
          <p:cNvSpPr txBox="1"/>
          <p:nvPr/>
        </p:nvSpPr>
        <p:spPr>
          <a:xfrm>
            <a:off x="304865" y="1416050"/>
            <a:ext cx="7655698"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Exemples de routage</a:t>
            </a:r>
          </a:p>
        </p:txBody>
      </p:sp>
      <p:sp>
        <p:nvSpPr>
          <p:cNvPr id="815" name="Grouper"/>
          <p:cNvSpPr txBox="1"/>
          <p:nvPr/>
        </p:nvSpPr>
        <p:spPr>
          <a:xfrm>
            <a:off x="279400" y="13970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816" name="Internet-transit-3.png" descr="Internet-transit-3.png"/>
          <p:cNvPicPr>
            <a:picLocks noChangeAspect="1"/>
          </p:cNvPicPr>
          <p:nvPr/>
        </p:nvPicPr>
        <p:blipFill>
          <a:blip r:embed="rId5"/>
          <a:stretch>
            <a:fillRect/>
          </a:stretch>
        </p:blipFill>
        <p:spPr>
          <a:xfrm>
            <a:off x="7082925" y="46153"/>
            <a:ext cx="1316973" cy="921881"/>
          </a:xfrm>
          <a:prstGeom prst="rect">
            <a:avLst/>
          </a:prstGeom>
          <a:ln w="12700">
            <a:miter lim="400000"/>
          </a:ln>
        </p:spPr>
      </p:pic>
      <p:grpSp>
        <p:nvGrpSpPr>
          <p:cNvPr id="853" name="Grouper"/>
          <p:cNvGrpSpPr/>
          <p:nvPr/>
        </p:nvGrpSpPr>
        <p:grpSpPr>
          <a:xfrm>
            <a:off x="2327792" y="4823888"/>
            <a:ext cx="4328426" cy="2566787"/>
            <a:chOff x="0" y="0"/>
            <a:chExt cx="4328424" cy="2566786"/>
          </a:xfrm>
        </p:grpSpPr>
        <p:sp>
          <p:nvSpPr>
            <p:cNvPr id="817" name="Cercle"/>
            <p:cNvSpPr/>
            <p:nvPr/>
          </p:nvSpPr>
          <p:spPr>
            <a:xfrm>
              <a:off x="261819" y="1013481"/>
              <a:ext cx="437239" cy="437238"/>
            </a:xfrm>
            <a:prstGeom prst="ellips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584200">
                <a:lnSpc>
                  <a:spcPct val="100000"/>
                </a:lnSpc>
                <a:spcBef>
                  <a:spcPts val="0"/>
                </a:spcBef>
                <a:defRPr sz="1200" i="0" spc="0">
                  <a:solidFill>
                    <a:srgbClr val="FFFFFF"/>
                  </a:solidFill>
                  <a:latin typeface="Helvetica Neue"/>
                  <a:ea typeface="Helvetica Neue"/>
                  <a:cs typeface="Helvetica Neue"/>
                  <a:sym typeface="Helvetica Neue"/>
                </a:defRPr>
              </a:pPr>
              <a:endParaRPr/>
            </a:p>
          </p:txBody>
        </p:sp>
        <p:sp>
          <p:nvSpPr>
            <p:cNvPr id="818" name="Cercle"/>
            <p:cNvSpPr/>
            <p:nvPr/>
          </p:nvSpPr>
          <p:spPr>
            <a:xfrm>
              <a:off x="1232099" y="40661"/>
              <a:ext cx="437238" cy="437238"/>
            </a:xfrm>
            <a:prstGeom prst="ellips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584200">
                <a:lnSpc>
                  <a:spcPct val="100000"/>
                </a:lnSpc>
                <a:spcBef>
                  <a:spcPts val="0"/>
                </a:spcBef>
                <a:defRPr sz="1200" i="0" spc="0">
                  <a:solidFill>
                    <a:srgbClr val="FFFFFF"/>
                  </a:solidFill>
                  <a:latin typeface="Helvetica Neue"/>
                  <a:ea typeface="Helvetica Neue"/>
                  <a:cs typeface="Helvetica Neue"/>
                  <a:sym typeface="Helvetica Neue"/>
                </a:defRPr>
              </a:pPr>
              <a:endParaRPr/>
            </a:p>
          </p:txBody>
        </p:sp>
        <p:sp>
          <p:nvSpPr>
            <p:cNvPr id="819" name="Cercle"/>
            <p:cNvSpPr/>
            <p:nvPr/>
          </p:nvSpPr>
          <p:spPr>
            <a:xfrm>
              <a:off x="1232099" y="1013481"/>
              <a:ext cx="437238" cy="437238"/>
            </a:xfrm>
            <a:prstGeom prst="ellips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584200">
                <a:lnSpc>
                  <a:spcPct val="100000"/>
                </a:lnSpc>
                <a:spcBef>
                  <a:spcPts val="0"/>
                </a:spcBef>
                <a:defRPr sz="1200" i="0" spc="0">
                  <a:solidFill>
                    <a:srgbClr val="FFFFFF"/>
                  </a:solidFill>
                  <a:latin typeface="Helvetica Neue"/>
                  <a:ea typeface="Helvetica Neue"/>
                  <a:cs typeface="Helvetica Neue"/>
                  <a:sym typeface="Helvetica Neue"/>
                </a:defRPr>
              </a:pPr>
              <a:endParaRPr/>
            </a:p>
          </p:txBody>
        </p:sp>
        <p:sp>
          <p:nvSpPr>
            <p:cNvPr id="820" name="Cercle"/>
            <p:cNvSpPr/>
            <p:nvPr/>
          </p:nvSpPr>
          <p:spPr>
            <a:xfrm>
              <a:off x="2624019" y="1013481"/>
              <a:ext cx="437239" cy="437238"/>
            </a:xfrm>
            <a:prstGeom prst="ellips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584200">
                <a:lnSpc>
                  <a:spcPct val="100000"/>
                </a:lnSpc>
                <a:spcBef>
                  <a:spcPts val="0"/>
                </a:spcBef>
                <a:defRPr sz="1200" i="0" spc="0">
                  <a:solidFill>
                    <a:srgbClr val="FFFFFF"/>
                  </a:solidFill>
                  <a:latin typeface="Helvetica Neue"/>
                  <a:ea typeface="Helvetica Neue"/>
                  <a:cs typeface="Helvetica Neue"/>
                  <a:sym typeface="Helvetica Neue"/>
                </a:defRPr>
              </a:pPr>
              <a:endParaRPr/>
            </a:p>
          </p:txBody>
        </p:sp>
        <p:sp>
          <p:nvSpPr>
            <p:cNvPr id="821" name="Cercle"/>
            <p:cNvSpPr/>
            <p:nvPr/>
          </p:nvSpPr>
          <p:spPr>
            <a:xfrm>
              <a:off x="1232099" y="1986301"/>
              <a:ext cx="437238" cy="437238"/>
            </a:xfrm>
            <a:prstGeom prst="ellips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584200">
                <a:lnSpc>
                  <a:spcPct val="100000"/>
                </a:lnSpc>
                <a:spcBef>
                  <a:spcPts val="0"/>
                </a:spcBef>
                <a:defRPr sz="1200" i="0" spc="0">
                  <a:solidFill>
                    <a:srgbClr val="FFFFFF"/>
                  </a:solidFill>
                  <a:latin typeface="Helvetica Neue"/>
                  <a:ea typeface="Helvetica Neue"/>
                  <a:cs typeface="Helvetica Neue"/>
                  <a:sym typeface="Helvetica Neue"/>
                </a:defRPr>
              </a:pPr>
              <a:endParaRPr/>
            </a:p>
          </p:txBody>
        </p:sp>
        <p:sp>
          <p:nvSpPr>
            <p:cNvPr id="822" name="Cercle"/>
            <p:cNvSpPr/>
            <p:nvPr/>
          </p:nvSpPr>
          <p:spPr>
            <a:xfrm>
              <a:off x="2624019" y="1986301"/>
              <a:ext cx="437239" cy="437238"/>
            </a:xfrm>
            <a:prstGeom prst="ellips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584200">
                <a:lnSpc>
                  <a:spcPct val="100000"/>
                </a:lnSpc>
                <a:spcBef>
                  <a:spcPts val="0"/>
                </a:spcBef>
                <a:defRPr sz="1200" i="0" spc="0">
                  <a:solidFill>
                    <a:srgbClr val="FFFFFF"/>
                  </a:solidFill>
                  <a:latin typeface="Helvetica Neue"/>
                  <a:ea typeface="Helvetica Neue"/>
                  <a:cs typeface="Helvetica Neue"/>
                  <a:sym typeface="Helvetica Neue"/>
                </a:defRPr>
              </a:pPr>
              <a:endParaRPr/>
            </a:p>
          </p:txBody>
        </p:sp>
        <p:sp>
          <p:nvSpPr>
            <p:cNvPr id="823" name="Cercle"/>
            <p:cNvSpPr/>
            <p:nvPr/>
          </p:nvSpPr>
          <p:spPr>
            <a:xfrm>
              <a:off x="3878488" y="1022261"/>
              <a:ext cx="437238" cy="437238"/>
            </a:xfrm>
            <a:prstGeom prst="ellips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584200">
                <a:lnSpc>
                  <a:spcPct val="100000"/>
                </a:lnSpc>
                <a:spcBef>
                  <a:spcPts val="0"/>
                </a:spcBef>
                <a:defRPr sz="1200" i="0" spc="0">
                  <a:solidFill>
                    <a:srgbClr val="FFFFFF"/>
                  </a:solidFill>
                  <a:latin typeface="Helvetica Neue"/>
                  <a:ea typeface="Helvetica Neue"/>
                  <a:cs typeface="Helvetica Neue"/>
                  <a:sym typeface="Helvetica Neue"/>
                </a:defRPr>
              </a:pPr>
              <a:endParaRPr/>
            </a:p>
          </p:txBody>
        </p:sp>
        <p:sp>
          <p:nvSpPr>
            <p:cNvPr id="824" name="A"/>
            <p:cNvSpPr txBox="1"/>
            <p:nvPr/>
          </p:nvSpPr>
          <p:spPr>
            <a:xfrm>
              <a:off x="0" y="1206699"/>
              <a:ext cx="432000" cy="432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900" i="0" spc="0">
                  <a:solidFill>
                    <a:srgbClr val="000000"/>
                  </a:solidFill>
                  <a:latin typeface="Helvetica Neue"/>
                  <a:ea typeface="Helvetica Neue"/>
                  <a:cs typeface="Helvetica Neue"/>
                  <a:sym typeface="Helvetica Neue"/>
                </a:defRPr>
              </a:lvl1pPr>
            </a:lstStyle>
            <a:p>
              <a:r>
                <a:t>A</a:t>
              </a:r>
            </a:p>
          </p:txBody>
        </p:sp>
        <p:sp>
          <p:nvSpPr>
            <p:cNvPr id="825" name="B"/>
            <p:cNvSpPr txBox="1"/>
            <p:nvPr/>
          </p:nvSpPr>
          <p:spPr>
            <a:xfrm>
              <a:off x="899995" y="0"/>
              <a:ext cx="432001" cy="4320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900" i="0" spc="0">
                  <a:solidFill>
                    <a:srgbClr val="000000"/>
                  </a:solidFill>
                  <a:latin typeface="Helvetica Neue"/>
                  <a:ea typeface="Helvetica Neue"/>
                  <a:cs typeface="Helvetica Neue"/>
                  <a:sym typeface="Helvetica Neue"/>
                </a:defRPr>
              </a:lvl1pPr>
            </a:lstStyle>
            <a:p>
              <a:r>
                <a:t>B</a:t>
              </a:r>
            </a:p>
          </p:txBody>
        </p:sp>
        <p:sp>
          <p:nvSpPr>
            <p:cNvPr id="826" name="C"/>
            <p:cNvSpPr txBox="1"/>
            <p:nvPr/>
          </p:nvSpPr>
          <p:spPr>
            <a:xfrm>
              <a:off x="899995" y="1150620"/>
              <a:ext cx="432001" cy="432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900" i="0" spc="0">
                  <a:solidFill>
                    <a:srgbClr val="000000"/>
                  </a:solidFill>
                  <a:latin typeface="Helvetica Neue"/>
                  <a:ea typeface="Helvetica Neue"/>
                  <a:cs typeface="Helvetica Neue"/>
                  <a:sym typeface="Helvetica Neue"/>
                </a:defRPr>
              </a:lvl1pPr>
            </a:lstStyle>
            <a:p>
              <a:r>
                <a:t>C</a:t>
              </a:r>
            </a:p>
          </p:txBody>
        </p:sp>
        <p:sp>
          <p:nvSpPr>
            <p:cNvPr id="827" name="D"/>
            <p:cNvSpPr txBox="1"/>
            <p:nvPr/>
          </p:nvSpPr>
          <p:spPr>
            <a:xfrm>
              <a:off x="899995" y="1988920"/>
              <a:ext cx="432001" cy="432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900" i="0" spc="0">
                  <a:solidFill>
                    <a:srgbClr val="000000"/>
                  </a:solidFill>
                  <a:latin typeface="Helvetica Neue"/>
                  <a:ea typeface="Helvetica Neue"/>
                  <a:cs typeface="Helvetica Neue"/>
                  <a:sym typeface="Helvetica Neue"/>
                </a:defRPr>
              </a:lvl1pPr>
            </a:lstStyle>
            <a:p>
              <a:r>
                <a:t>D</a:t>
              </a:r>
            </a:p>
          </p:txBody>
        </p:sp>
        <p:sp>
          <p:nvSpPr>
            <p:cNvPr id="828" name="E"/>
            <p:cNvSpPr txBox="1"/>
            <p:nvPr/>
          </p:nvSpPr>
          <p:spPr>
            <a:xfrm>
              <a:off x="2341879" y="1232099"/>
              <a:ext cx="432001" cy="432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900" i="0" spc="0">
                  <a:solidFill>
                    <a:srgbClr val="000000"/>
                  </a:solidFill>
                  <a:latin typeface="Helvetica Neue"/>
                  <a:ea typeface="Helvetica Neue"/>
                  <a:cs typeface="Helvetica Neue"/>
                  <a:sym typeface="Helvetica Neue"/>
                </a:defRPr>
              </a:lvl1pPr>
            </a:lstStyle>
            <a:p>
              <a:r>
                <a:t>E</a:t>
              </a:r>
            </a:p>
          </p:txBody>
        </p:sp>
        <p:sp>
          <p:nvSpPr>
            <p:cNvPr id="829" name="F"/>
            <p:cNvSpPr txBox="1"/>
            <p:nvPr/>
          </p:nvSpPr>
          <p:spPr>
            <a:xfrm>
              <a:off x="2951780" y="1988920"/>
              <a:ext cx="432001" cy="432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900" i="0" spc="0">
                  <a:solidFill>
                    <a:srgbClr val="000000"/>
                  </a:solidFill>
                  <a:latin typeface="Helvetica Neue"/>
                  <a:ea typeface="Helvetica Neue"/>
                  <a:cs typeface="Helvetica Neue"/>
                  <a:sym typeface="Helvetica Neue"/>
                </a:defRPr>
              </a:lvl1pPr>
            </a:lstStyle>
            <a:p>
              <a:r>
                <a:t>F</a:t>
              </a:r>
            </a:p>
          </p:txBody>
        </p:sp>
        <p:sp>
          <p:nvSpPr>
            <p:cNvPr id="830" name="G"/>
            <p:cNvSpPr txBox="1"/>
            <p:nvPr/>
          </p:nvSpPr>
          <p:spPr>
            <a:xfrm>
              <a:off x="3896424" y="660377"/>
              <a:ext cx="432001" cy="432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900" i="0" spc="0">
                  <a:solidFill>
                    <a:srgbClr val="000000"/>
                  </a:solidFill>
                  <a:latin typeface="Helvetica Neue"/>
                  <a:ea typeface="Helvetica Neue"/>
                  <a:cs typeface="Helvetica Neue"/>
                  <a:sym typeface="Helvetica Neue"/>
                </a:defRPr>
              </a:lvl1pPr>
            </a:lstStyle>
            <a:p>
              <a:r>
                <a:t>G</a:t>
              </a:r>
            </a:p>
          </p:txBody>
        </p:sp>
        <p:sp>
          <p:nvSpPr>
            <p:cNvPr id="831" name="Ligne"/>
            <p:cNvSpPr/>
            <p:nvPr/>
          </p:nvSpPr>
          <p:spPr>
            <a:xfrm flipV="1">
              <a:off x="626989" y="374663"/>
              <a:ext cx="679607" cy="684518"/>
            </a:xfrm>
            <a:prstGeom prst="line">
              <a:avLst/>
            </a:prstGeom>
            <a:noFill/>
            <a:ln w="25400" cap="flat">
              <a:solidFill>
                <a:srgbClr val="07AED5"/>
              </a:solidFill>
              <a:prstDash val="solid"/>
              <a:miter lim="400000"/>
              <a:tailEnd type="triangle" w="med" len="med"/>
            </a:ln>
            <a:effectLst/>
          </p:spPr>
          <p:txBody>
            <a:bodyPr wrap="square" lIns="50800" tIns="50800" rIns="50800" bIns="50800" numCol="1" anchor="t">
              <a:noAutofit/>
            </a:bodyPr>
            <a:lstStyle/>
            <a:p>
              <a:pPr defTabSz="457200">
                <a:lnSpc>
                  <a:spcPct val="100000"/>
                </a:lnSpc>
                <a:spcBef>
                  <a:spcPts val="0"/>
                </a:spcBef>
                <a:defRPr sz="1100" b="0" i="0" spc="0">
                  <a:solidFill>
                    <a:srgbClr val="000000"/>
                  </a:solidFill>
                  <a:latin typeface="Helvetica Neue"/>
                  <a:ea typeface="Helvetica Neue"/>
                  <a:cs typeface="Helvetica Neue"/>
                  <a:sym typeface="Helvetica Neue"/>
                </a:defRPr>
              </a:pPr>
              <a:endParaRPr/>
            </a:p>
          </p:txBody>
        </p:sp>
        <p:sp>
          <p:nvSpPr>
            <p:cNvPr id="832" name="Ligne"/>
            <p:cNvSpPr/>
            <p:nvPr/>
          </p:nvSpPr>
          <p:spPr>
            <a:xfrm>
              <a:off x="618177" y="1388288"/>
              <a:ext cx="690123" cy="690124"/>
            </a:xfrm>
            <a:prstGeom prst="line">
              <a:avLst/>
            </a:prstGeom>
            <a:noFill/>
            <a:ln w="25400" cap="flat">
              <a:solidFill>
                <a:srgbClr val="07AED5"/>
              </a:solidFill>
              <a:prstDash val="solid"/>
              <a:miter lim="400000"/>
              <a:tailEnd type="triangle" w="med" len="med"/>
            </a:ln>
            <a:effectLst/>
          </p:spPr>
          <p:txBody>
            <a:bodyPr wrap="square" lIns="50800" tIns="50800" rIns="50800" bIns="50800" numCol="1" anchor="t">
              <a:noAutofit/>
            </a:bodyPr>
            <a:lstStyle/>
            <a:p>
              <a:pPr defTabSz="457200">
                <a:lnSpc>
                  <a:spcPct val="100000"/>
                </a:lnSpc>
                <a:spcBef>
                  <a:spcPts val="0"/>
                </a:spcBef>
                <a:defRPr sz="1100" b="0" i="0" spc="0">
                  <a:solidFill>
                    <a:srgbClr val="000000"/>
                  </a:solidFill>
                  <a:latin typeface="Helvetica Neue"/>
                  <a:ea typeface="Helvetica Neue"/>
                  <a:cs typeface="Helvetica Neue"/>
                  <a:sym typeface="Helvetica Neue"/>
                </a:defRPr>
              </a:pPr>
              <a:endParaRPr/>
            </a:p>
          </p:txBody>
        </p:sp>
        <p:sp>
          <p:nvSpPr>
            <p:cNvPr id="833" name="Ligne"/>
            <p:cNvSpPr/>
            <p:nvPr/>
          </p:nvSpPr>
          <p:spPr>
            <a:xfrm flipH="1">
              <a:off x="1446782" y="488702"/>
              <a:ext cx="1" cy="512080"/>
            </a:xfrm>
            <a:prstGeom prst="line">
              <a:avLst/>
            </a:prstGeom>
            <a:noFill/>
            <a:ln w="25400" cap="flat">
              <a:solidFill>
                <a:srgbClr val="07AED5"/>
              </a:solidFill>
              <a:prstDash val="solid"/>
              <a:miter lim="400000"/>
              <a:tailEnd type="triangle" w="med" len="med"/>
            </a:ln>
            <a:effectLst/>
          </p:spPr>
          <p:txBody>
            <a:bodyPr wrap="square" lIns="50800" tIns="50800" rIns="50800" bIns="50800" numCol="1" anchor="t">
              <a:noAutofit/>
            </a:bodyPr>
            <a:lstStyle/>
            <a:p>
              <a:pPr defTabSz="457200">
                <a:lnSpc>
                  <a:spcPct val="100000"/>
                </a:lnSpc>
                <a:spcBef>
                  <a:spcPts val="0"/>
                </a:spcBef>
                <a:defRPr sz="1100" b="0" i="0" spc="0">
                  <a:solidFill>
                    <a:srgbClr val="000000"/>
                  </a:solidFill>
                  <a:latin typeface="Helvetica Neue"/>
                  <a:ea typeface="Helvetica Neue"/>
                  <a:cs typeface="Helvetica Neue"/>
                  <a:sym typeface="Helvetica Neue"/>
                </a:defRPr>
              </a:pPr>
              <a:endParaRPr/>
            </a:p>
          </p:txBody>
        </p:sp>
        <p:sp>
          <p:nvSpPr>
            <p:cNvPr id="834" name="Ligne"/>
            <p:cNvSpPr/>
            <p:nvPr/>
          </p:nvSpPr>
          <p:spPr>
            <a:xfrm>
              <a:off x="1626357" y="1351547"/>
              <a:ext cx="1043423" cy="746868"/>
            </a:xfrm>
            <a:prstGeom prst="line">
              <a:avLst/>
            </a:prstGeom>
            <a:noFill/>
            <a:ln w="25400" cap="flat">
              <a:solidFill>
                <a:srgbClr val="07AED5"/>
              </a:solidFill>
              <a:prstDash val="solid"/>
              <a:miter lim="400000"/>
              <a:tailEnd type="triangle" w="med" len="med"/>
            </a:ln>
            <a:effectLst/>
          </p:spPr>
          <p:txBody>
            <a:bodyPr wrap="square" lIns="50800" tIns="50800" rIns="50800" bIns="50800" numCol="1" anchor="t">
              <a:noAutofit/>
            </a:bodyPr>
            <a:lstStyle/>
            <a:p>
              <a:pPr defTabSz="457200">
                <a:lnSpc>
                  <a:spcPct val="100000"/>
                </a:lnSpc>
                <a:spcBef>
                  <a:spcPts val="0"/>
                </a:spcBef>
                <a:defRPr sz="1100" b="0" i="0" spc="0">
                  <a:solidFill>
                    <a:srgbClr val="000000"/>
                  </a:solidFill>
                  <a:latin typeface="Helvetica Neue"/>
                  <a:ea typeface="Helvetica Neue"/>
                  <a:cs typeface="Helvetica Neue"/>
                  <a:sym typeface="Helvetica Neue"/>
                </a:defRPr>
              </a:pPr>
              <a:endParaRPr/>
            </a:p>
          </p:txBody>
        </p:sp>
        <p:sp>
          <p:nvSpPr>
            <p:cNvPr id="835" name="Ligne"/>
            <p:cNvSpPr/>
            <p:nvPr/>
          </p:nvSpPr>
          <p:spPr>
            <a:xfrm flipV="1">
              <a:off x="1450718" y="1448100"/>
              <a:ext cx="1" cy="530450"/>
            </a:xfrm>
            <a:prstGeom prst="line">
              <a:avLst/>
            </a:prstGeom>
            <a:noFill/>
            <a:ln w="25400" cap="flat">
              <a:solidFill>
                <a:srgbClr val="07AED5"/>
              </a:solidFill>
              <a:prstDash val="solid"/>
              <a:miter lim="400000"/>
              <a:tailEnd type="triangle" w="med" len="med"/>
            </a:ln>
            <a:effectLst/>
          </p:spPr>
          <p:txBody>
            <a:bodyPr wrap="square" lIns="50800" tIns="50800" rIns="50800" bIns="50800" numCol="1" anchor="t">
              <a:noAutofit/>
            </a:bodyPr>
            <a:lstStyle/>
            <a:p>
              <a:pPr defTabSz="457200">
                <a:lnSpc>
                  <a:spcPct val="100000"/>
                </a:lnSpc>
                <a:spcBef>
                  <a:spcPts val="0"/>
                </a:spcBef>
                <a:defRPr sz="1100" b="0" i="0" spc="0">
                  <a:solidFill>
                    <a:srgbClr val="000000"/>
                  </a:solidFill>
                  <a:latin typeface="Helvetica Neue"/>
                  <a:ea typeface="Helvetica Neue"/>
                  <a:cs typeface="Helvetica Neue"/>
                  <a:sym typeface="Helvetica Neue"/>
                </a:defRPr>
              </a:pPr>
              <a:endParaRPr/>
            </a:p>
          </p:txBody>
        </p:sp>
        <p:sp>
          <p:nvSpPr>
            <p:cNvPr id="836" name="Ligne"/>
            <p:cNvSpPr/>
            <p:nvPr/>
          </p:nvSpPr>
          <p:spPr>
            <a:xfrm flipV="1">
              <a:off x="1665617" y="2207669"/>
              <a:ext cx="978863" cy="6232"/>
            </a:xfrm>
            <a:prstGeom prst="line">
              <a:avLst/>
            </a:prstGeom>
            <a:noFill/>
            <a:ln w="25400" cap="flat">
              <a:solidFill>
                <a:srgbClr val="07AED5"/>
              </a:solidFill>
              <a:prstDash val="solid"/>
              <a:miter lim="400000"/>
              <a:tailEnd type="triangle" w="med" len="med"/>
            </a:ln>
            <a:effectLst/>
          </p:spPr>
          <p:txBody>
            <a:bodyPr wrap="square" lIns="50800" tIns="50800" rIns="50800" bIns="50800" numCol="1" anchor="t">
              <a:noAutofit/>
            </a:bodyPr>
            <a:lstStyle/>
            <a:p>
              <a:pPr defTabSz="457200">
                <a:lnSpc>
                  <a:spcPct val="100000"/>
                </a:lnSpc>
                <a:spcBef>
                  <a:spcPts val="0"/>
                </a:spcBef>
                <a:defRPr sz="1100" b="0" i="0" spc="0">
                  <a:solidFill>
                    <a:srgbClr val="000000"/>
                  </a:solidFill>
                  <a:latin typeface="Helvetica Neue"/>
                  <a:ea typeface="Helvetica Neue"/>
                  <a:cs typeface="Helvetica Neue"/>
                  <a:sym typeface="Helvetica Neue"/>
                </a:defRPr>
              </a:pPr>
              <a:endParaRPr/>
            </a:p>
          </p:txBody>
        </p:sp>
        <p:sp>
          <p:nvSpPr>
            <p:cNvPr id="837" name="Ligne"/>
            <p:cNvSpPr/>
            <p:nvPr/>
          </p:nvSpPr>
          <p:spPr>
            <a:xfrm flipV="1">
              <a:off x="1682117" y="1246642"/>
              <a:ext cx="978863" cy="6232"/>
            </a:xfrm>
            <a:prstGeom prst="line">
              <a:avLst/>
            </a:prstGeom>
            <a:noFill/>
            <a:ln w="25400" cap="flat">
              <a:solidFill>
                <a:srgbClr val="07AED5"/>
              </a:solidFill>
              <a:prstDash val="solid"/>
              <a:miter lim="400000"/>
              <a:tailEnd type="triangle" w="med" len="med"/>
            </a:ln>
            <a:effectLst/>
          </p:spPr>
          <p:txBody>
            <a:bodyPr wrap="square" lIns="50800" tIns="50800" rIns="50800" bIns="50800" numCol="1" anchor="t">
              <a:noAutofit/>
            </a:bodyPr>
            <a:lstStyle/>
            <a:p>
              <a:pPr defTabSz="457200">
                <a:lnSpc>
                  <a:spcPct val="100000"/>
                </a:lnSpc>
                <a:spcBef>
                  <a:spcPts val="0"/>
                </a:spcBef>
                <a:defRPr sz="1100" b="0" i="0" spc="0">
                  <a:solidFill>
                    <a:srgbClr val="000000"/>
                  </a:solidFill>
                  <a:latin typeface="Helvetica Neue"/>
                  <a:ea typeface="Helvetica Neue"/>
                  <a:cs typeface="Helvetica Neue"/>
                  <a:sym typeface="Helvetica Neue"/>
                </a:defRPr>
              </a:pPr>
              <a:endParaRPr/>
            </a:p>
          </p:txBody>
        </p:sp>
        <p:sp>
          <p:nvSpPr>
            <p:cNvPr id="838" name="Ligne"/>
            <p:cNvSpPr/>
            <p:nvPr/>
          </p:nvSpPr>
          <p:spPr>
            <a:xfrm flipV="1">
              <a:off x="3074037" y="1233189"/>
              <a:ext cx="801832" cy="4366"/>
            </a:xfrm>
            <a:prstGeom prst="line">
              <a:avLst/>
            </a:prstGeom>
            <a:noFill/>
            <a:ln w="25400" cap="flat">
              <a:solidFill>
                <a:srgbClr val="07AED5"/>
              </a:solidFill>
              <a:prstDash val="solid"/>
              <a:miter lim="400000"/>
              <a:tailEnd type="triangle" w="med" len="med"/>
            </a:ln>
            <a:effectLst/>
          </p:spPr>
          <p:txBody>
            <a:bodyPr wrap="square" lIns="50800" tIns="50800" rIns="50800" bIns="50800" numCol="1" anchor="t">
              <a:noAutofit/>
            </a:bodyPr>
            <a:lstStyle/>
            <a:p>
              <a:pPr defTabSz="457200">
                <a:lnSpc>
                  <a:spcPct val="100000"/>
                </a:lnSpc>
                <a:spcBef>
                  <a:spcPts val="0"/>
                </a:spcBef>
                <a:defRPr sz="1100" b="0" i="0" spc="0">
                  <a:solidFill>
                    <a:srgbClr val="000000"/>
                  </a:solidFill>
                  <a:latin typeface="Helvetica Neue"/>
                  <a:ea typeface="Helvetica Neue"/>
                  <a:cs typeface="Helvetica Neue"/>
                  <a:sym typeface="Helvetica Neue"/>
                </a:defRPr>
              </a:pPr>
              <a:endParaRPr/>
            </a:p>
          </p:txBody>
        </p:sp>
        <p:sp>
          <p:nvSpPr>
            <p:cNvPr id="839" name="Ligne"/>
            <p:cNvSpPr/>
            <p:nvPr/>
          </p:nvSpPr>
          <p:spPr>
            <a:xfrm flipV="1">
              <a:off x="3020940" y="1389108"/>
              <a:ext cx="914923" cy="668884"/>
            </a:xfrm>
            <a:prstGeom prst="line">
              <a:avLst/>
            </a:prstGeom>
            <a:noFill/>
            <a:ln w="25400" cap="flat">
              <a:solidFill>
                <a:srgbClr val="07AED5"/>
              </a:solidFill>
              <a:prstDash val="solid"/>
              <a:miter lim="400000"/>
              <a:tailEnd type="triangle" w="med" len="med"/>
            </a:ln>
            <a:effectLst/>
          </p:spPr>
          <p:txBody>
            <a:bodyPr wrap="square" lIns="50800" tIns="50800" rIns="50800" bIns="50800" numCol="1" anchor="t">
              <a:noAutofit/>
            </a:bodyPr>
            <a:lstStyle/>
            <a:p>
              <a:pPr defTabSz="457200">
                <a:lnSpc>
                  <a:spcPct val="100000"/>
                </a:lnSpc>
                <a:spcBef>
                  <a:spcPts val="0"/>
                </a:spcBef>
                <a:defRPr sz="1100" b="0" i="0" spc="0">
                  <a:solidFill>
                    <a:srgbClr val="000000"/>
                  </a:solidFill>
                  <a:latin typeface="Helvetica Neue"/>
                  <a:ea typeface="Helvetica Neue"/>
                  <a:cs typeface="Helvetica Neue"/>
                  <a:sym typeface="Helvetica Neue"/>
                </a:defRPr>
              </a:pPr>
              <a:endParaRPr/>
            </a:p>
          </p:txBody>
        </p:sp>
        <p:sp>
          <p:nvSpPr>
            <p:cNvPr id="840" name="Ligne"/>
            <p:cNvSpPr/>
            <p:nvPr/>
          </p:nvSpPr>
          <p:spPr>
            <a:xfrm>
              <a:off x="2836276" y="1460724"/>
              <a:ext cx="1" cy="533929"/>
            </a:xfrm>
            <a:prstGeom prst="line">
              <a:avLst/>
            </a:prstGeom>
            <a:noFill/>
            <a:ln w="25400" cap="flat">
              <a:solidFill>
                <a:srgbClr val="07AED5"/>
              </a:solidFill>
              <a:prstDash val="solid"/>
              <a:miter lim="400000"/>
              <a:tailEnd type="triangle" w="med" len="med"/>
            </a:ln>
            <a:effectLst/>
          </p:spPr>
          <p:txBody>
            <a:bodyPr wrap="square" lIns="50800" tIns="50800" rIns="50800" bIns="50800" numCol="1" anchor="t">
              <a:noAutofit/>
            </a:bodyPr>
            <a:lstStyle/>
            <a:p>
              <a:pPr defTabSz="457200">
                <a:lnSpc>
                  <a:spcPct val="100000"/>
                </a:lnSpc>
                <a:spcBef>
                  <a:spcPts val="0"/>
                </a:spcBef>
                <a:defRPr sz="1100" b="0" i="0" spc="0">
                  <a:solidFill>
                    <a:srgbClr val="000000"/>
                  </a:solidFill>
                  <a:latin typeface="Helvetica Neue"/>
                  <a:ea typeface="Helvetica Neue"/>
                  <a:cs typeface="Helvetica Neue"/>
                  <a:sym typeface="Helvetica Neue"/>
                </a:defRPr>
              </a:pPr>
              <a:endParaRPr/>
            </a:p>
          </p:txBody>
        </p:sp>
        <p:sp>
          <p:nvSpPr>
            <p:cNvPr id="841" name="8"/>
            <p:cNvSpPr txBox="1"/>
            <p:nvPr/>
          </p:nvSpPr>
          <p:spPr>
            <a:xfrm>
              <a:off x="617977" y="431999"/>
              <a:ext cx="432001" cy="432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900" i="0" spc="0">
                  <a:solidFill>
                    <a:srgbClr val="008AB9"/>
                  </a:solidFill>
                  <a:latin typeface="Helvetica Neue"/>
                  <a:ea typeface="Helvetica Neue"/>
                  <a:cs typeface="Helvetica Neue"/>
                  <a:sym typeface="Helvetica Neue"/>
                </a:defRPr>
              </a:lvl1pPr>
            </a:lstStyle>
            <a:p>
              <a:r>
                <a:t>8</a:t>
              </a:r>
            </a:p>
          </p:txBody>
        </p:sp>
        <p:sp>
          <p:nvSpPr>
            <p:cNvPr id="842" name="5"/>
            <p:cNvSpPr txBox="1"/>
            <p:nvPr/>
          </p:nvSpPr>
          <p:spPr>
            <a:xfrm>
              <a:off x="530286" y="1463418"/>
              <a:ext cx="432001" cy="432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900" i="0" spc="0">
                  <a:solidFill>
                    <a:srgbClr val="008AB9"/>
                  </a:solidFill>
                  <a:latin typeface="Helvetica Neue"/>
                  <a:ea typeface="Helvetica Neue"/>
                  <a:cs typeface="Helvetica Neue"/>
                  <a:sym typeface="Helvetica Neue"/>
                </a:defRPr>
              </a:lvl1pPr>
            </a:lstStyle>
            <a:p>
              <a:r>
                <a:t>5</a:t>
              </a:r>
            </a:p>
          </p:txBody>
        </p:sp>
        <p:sp>
          <p:nvSpPr>
            <p:cNvPr id="843" name="3"/>
            <p:cNvSpPr txBox="1"/>
            <p:nvPr/>
          </p:nvSpPr>
          <p:spPr>
            <a:xfrm>
              <a:off x="1338779" y="431999"/>
              <a:ext cx="432001" cy="432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900" i="0" spc="0">
                  <a:solidFill>
                    <a:srgbClr val="008AB9"/>
                  </a:solidFill>
                  <a:latin typeface="Helvetica Neue"/>
                  <a:ea typeface="Helvetica Neue"/>
                  <a:cs typeface="Helvetica Neue"/>
                  <a:sym typeface="Helvetica Neue"/>
                </a:defRPr>
              </a:lvl1pPr>
            </a:lstStyle>
            <a:p>
              <a:r>
                <a:t>3</a:t>
              </a:r>
            </a:p>
          </p:txBody>
        </p:sp>
        <p:sp>
          <p:nvSpPr>
            <p:cNvPr id="844" name="7"/>
            <p:cNvSpPr txBox="1"/>
            <p:nvPr/>
          </p:nvSpPr>
          <p:spPr>
            <a:xfrm>
              <a:off x="1338779" y="1463418"/>
              <a:ext cx="432001" cy="432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900" i="0" spc="0">
                  <a:solidFill>
                    <a:srgbClr val="008AB9"/>
                  </a:solidFill>
                  <a:latin typeface="Helvetica Neue"/>
                  <a:ea typeface="Helvetica Neue"/>
                  <a:cs typeface="Helvetica Neue"/>
                  <a:sym typeface="Helvetica Neue"/>
                </a:defRPr>
              </a:lvl1pPr>
            </a:lstStyle>
            <a:p>
              <a:r>
                <a:t>7</a:t>
              </a:r>
            </a:p>
          </p:txBody>
        </p:sp>
        <p:sp>
          <p:nvSpPr>
            <p:cNvPr id="845" name="8"/>
            <p:cNvSpPr txBox="1"/>
            <p:nvPr/>
          </p:nvSpPr>
          <p:spPr>
            <a:xfrm>
              <a:off x="1952044" y="1366608"/>
              <a:ext cx="432001" cy="432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900" i="0" spc="0">
                  <a:solidFill>
                    <a:srgbClr val="008AB9"/>
                  </a:solidFill>
                  <a:latin typeface="Helvetica Neue"/>
                  <a:ea typeface="Helvetica Neue"/>
                  <a:cs typeface="Helvetica Neue"/>
                  <a:sym typeface="Helvetica Neue"/>
                </a:defRPr>
              </a:lvl1pPr>
            </a:lstStyle>
            <a:p>
              <a:r>
                <a:t>8</a:t>
              </a:r>
            </a:p>
          </p:txBody>
        </p:sp>
        <p:sp>
          <p:nvSpPr>
            <p:cNvPr id="846" name="7"/>
            <p:cNvSpPr txBox="1"/>
            <p:nvPr/>
          </p:nvSpPr>
          <p:spPr>
            <a:xfrm>
              <a:off x="3258918" y="1150608"/>
              <a:ext cx="432001" cy="432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900" i="0" spc="0">
                  <a:solidFill>
                    <a:srgbClr val="008AB9"/>
                  </a:solidFill>
                  <a:latin typeface="Helvetica Neue"/>
                  <a:ea typeface="Helvetica Neue"/>
                  <a:cs typeface="Helvetica Neue"/>
                  <a:sym typeface="Helvetica Neue"/>
                </a:defRPr>
              </a:lvl1pPr>
            </a:lstStyle>
            <a:p>
              <a:r>
                <a:t>7</a:t>
              </a:r>
            </a:p>
          </p:txBody>
        </p:sp>
        <p:sp>
          <p:nvSpPr>
            <p:cNvPr id="847" name="4"/>
            <p:cNvSpPr txBox="1"/>
            <p:nvPr/>
          </p:nvSpPr>
          <p:spPr>
            <a:xfrm>
              <a:off x="1952044" y="876377"/>
              <a:ext cx="432001" cy="432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900" i="0" spc="0">
                  <a:solidFill>
                    <a:srgbClr val="008AB9"/>
                  </a:solidFill>
                  <a:latin typeface="Helvetica Neue"/>
                  <a:ea typeface="Helvetica Neue"/>
                  <a:cs typeface="Helvetica Neue"/>
                  <a:sym typeface="Helvetica Neue"/>
                </a:defRPr>
              </a:lvl1pPr>
            </a:lstStyle>
            <a:p>
              <a:r>
                <a:t>4</a:t>
              </a:r>
            </a:p>
          </p:txBody>
        </p:sp>
        <p:sp>
          <p:nvSpPr>
            <p:cNvPr id="848" name="2"/>
            <p:cNvSpPr txBox="1"/>
            <p:nvPr/>
          </p:nvSpPr>
          <p:spPr>
            <a:xfrm>
              <a:off x="3258918" y="1679418"/>
              <a:ext cx="432001" cy="432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900" i="0" spc="0">
                  <a:solidFill>
                    <a:srgbClr val="008AB9"/>
                  </a:solidFill>
                  <a:latin typeface="Helvetica Neue"/>
                  <a:ea typeface="Helvetica Neue"/>
                  <a:cs typeface="Helvetica Neue"/>
                  <a:sym typeface="Helvetica Neue"/>
                </a:defRPr>
              </a:lvl1pPr>
            </a:lstStyle>
            <a:p>
              <a:r>
                <a:t>2</a:t>
              </a:r>
            </a:p>
          </p:txBody>
        </p:sp>
        <p:sp>
          <p:nvSpPr>
            <p:cNvPr id="849" name="2"/>
            <p:cNvSpPr txBox="1"/>
            <p:nvPr/>
          </p:nvSpPr>
          <p:spPr>
            <a:xfrm>
              <a:off x="2735780" y="1448099"/>
              <a:ext cx="432001" cy="432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900" i="0" spc="0">
                  <a:solidFill>
                    <a:srgbClr val="008AB9"/>
                  </a:solidFill>
                  <a:latin typeface="Helvetica Neue"/>
                  <a:ea typeface="Helvetica Neue"/>
                  <a:cs typeface="Helvetica Neue"/>
                  <a:sym typeface="Helvetica Neue"/>
                </a:defRPr>
              </a:lvl1pPr>
            </a:lstStyle>
            <a:p>
              <a:r>
                <a:t>2</a:t>
              </a:r>
            </a:p>
          </p:txBody>
        </p:sp>
        <p:sp>
          <p:nvSpPr>
            <p:cNvPr id="850" name="Ligne"/>
            <p:cNvSpPr/>
            <p:nvPr/>
          </p:nvSpPr>
          <p:spPr>
            <a:xfrm>
              <a:off x="1669383" y="350936"/>
              <a:ext cx="2266224" cy="720276"/>
            </a:xfrm>
            <a:prstGeom prst="line">
              <a:avLst/>
            </a:prstGeom>
            <a:noFill/>
            <a:ln w="25400" cap="flat">
              <a:solidFill>
                <a:srgbClr val="07AED5"/>
              </a:solidFill>
              <a:prstDash val="solid"/>
              <a:miter lim="400000"/>
              <a:tailEnd type="triangle" w="med" len="med"/>
            </a:ln>
            <a:effectLst/>
          </p:spPr>
          <p:txBody>
            <a:bodyPr wrap="square" lIns="50800" tIns="50800" rIns="50800" bIns="50800" numCol="1" anchor="t">
              <a:noAutofit/>
            </a:bodyPr>
            <a:lstStyle/>
            <a:p>
              <a:pPr defTabSz="457200">
                <a:lnSpc>
                  <a:spcPct val="100000"/>
                </a:lnSpc>
                <a:spcBef>
                  <a:spcPts val="0"/>
                </a:spcBef>
                <a:defRPr sz="1100" b="0" i="0" spc="0">
                  <a:solidFill>
                    <a:srgbClr val="000000"/>
                  </a:solidFill>
                  <a:latin typeface="Helvetica Neue"/>
                  <a:ea typeface="Helvetica Neue"/>
                  <a:cs typeface="Helvetica Neue"/>
                  <a:sym typeface="Helvetica Neue"/>
                </a:defRPr>
              </a:pPr>
              <a:endParaRPr/>
            </a:p>
          </p:txBody>
        </p:sp>
        <p:sp>
          <p:nvSpPr>
            <p:cNvPr id="851" name="12"/>
            <p:cNvSpPr txBox="1"/>
            <p:nvPr/>
          </p:nvSpPr>
          <p:spPr>
            <a:xfrm>
              <a:off x="2897236" y="431999"/>
              <a:ext cx="432001" cy="432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900" i="0" spc="0">
                  <a:solidFill>
                    <a:srgbClr val="008AB9"/>
                  </a:solidFill>
                  <a:latin typeface="Helvetica Neue"/>
                  <a:ea typeface="Helvetica Neue"/>
                  <a:cs typeface="Helvetica Neue"/>
                  <a:sym typeface="Helvetica Neue"/>
                </a:defRPr>
              </a:lvl1pPr>
            </a:lstStyle>
            <a:p>
              <a:r>
                <a:t>12</a:t>
              </a:r>
            </a:p>
          </p:txBody>
        </p:sp>
        <p:sp>
          <p:nvSpPr>
            <p:cNvPr id="852" name="7"/>
            <p:cNvSpPr txBox="1"/>
            <p:nvPr/>
          </p:nvSpPr>
          <p:spPr>
            <a:xfrm>
              <a:off x="1952044" y="2134786"/>
              <a:ext cx="432001" cy="432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900" i="0" spc="0">
                  <a:solidFill>
                    <a:srgbClr val="008AB9"/>
                  </a:solidFill>
                  <a:latin typeface="Helvetica Neue"/>
                  <a:ea typeface="Helvetica Neue"/>
                  <a:cs typeface="Helvetica Neue"/>
                  <a:sym typeface="Helvetica Neue"/>
                </a:defRPr>
              </a:lvl1pPr>
            </a:lstStyle>
            <a:p>
              <a:r>
                <a:t>7</a:t>
              </a:r>
            </a:p>
          </p:txBody>
        </p:sp>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859" name="Grouper"/>
          <p:cNvGrpSpPr/>
          <p:nvPr/>
        </p:nvGrpSpPr>
        <p:grpSpPr>
          <a:xfrm>
            <a:off x="317500" y="1270000"/>
            <a:ext cx="9525000" cy="38100"/>
            <a:chOff x="0" y="0"/>
            <a:chExt cx="9525000" cy="38100"/>
          </a:xfrm>
        </p:grpSpPr>
        <p:sp>
          <p:nvSpPr>
            <p:cNvPr id="857"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858"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860"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37</a:t>
            </a:fld>
            <a:endParaRPr/>
          </a:p>
        </p:txBody>
      </p:sp>
      <p:sp>
        <p:nvSpPr>
          <p:cNvPr id="861" name="2 - Algorithme de routage"/>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Algorithme de routage</a:t>
            </a:r>
          </a:p>
        </p:txBody>
      </p:sp>
      <p:sp>
        <p:nvSpPr>
          <p:cNvPr id="862" name="Routage à vecteur de distance - Distance Vector Routing…"/>
          <p:cNvSpPr txBox="1">
            <a:spLocks noGrp="1"/>
          </p:cNvSpPr>
          <p:nvPr>
            <p:ph type="body" idx="1"/>
          </p:nvPr>
        </p:nvSpPr>
        <p:spPr>
          <a:xfrm>
            <a:off x="290202" y="1879600"/>
            <a:ext cx="9152724" cy="5475572"/>
          </a:xfrm>
          <a:prstGeom prst="rect">
            <a:avLst/>
          </a:prstGeom>
        </p:spPr>
        <p:txBody>
          <a:bodyPr lIns="25400" tIns="25400" rIns="25400" bIns="25400" anchor="t"/>
          <a:lstStyle/>
          <a:p>
            <a:pPr>
              <a:spcBef>
                <a:spcPts val="1500"/>
              </a:spcBef>
            </a:pPr>
            <a:r>
              <a:rPr b="1"/>
              <a:t>Routage à vecteur de distance</a:t>
            </a:r>
            <a:r>
              <a:t> - </a:t>
            </a:r>
            <a:r>
              <a:rPr i="1"/>
              <a:t>Distance Vector Routing</a:t>
            </a:r>
          </a:p>
          <a:p>
            <a:pPr marL="571500" lvl="1" indent="-254000">
              <a:buSzPct val="75000"/>
              <a:buChar char="‣"/>
            </a:pPr>
            <a:r>
              <a:t>Ce routage dynamique a été utilisé dans </a:t>
            </a:r>
            <a:r>
              <a:rPr b="1"/>
              <a:t>Arpanet</a:t>
            </a:r>
          </a:p>
          <a:p>
            <a:pPr marL="571500" lvl="1" indent="-254000">
              <a:buSzPct val="75000"/>
              <a:buChar char="‣"/>
            </a:pPr>
            <a:r>
              <a:t>Il reste utilisé avec </a:t>
            </a:r>
            <a:r>
              <a:rPr b="1"/>
              <a:t>RIP</a:t>
            </a:r>
            <a:r>
              <a:t> (</a:t>
            </a:r>
            <a:r>
              <a:rPr i="1"/>
              <a:t>Routing Information Protocol</a:t>
            </a:r>
            <a:r>
              <a:t>)</a:t>
            </a:r>
          </a:p>
          <a:p>
            <a:pPr marL="571500" lvl="1" indent="-254000">
              <a:buSzPct val="75000"/>
              <a:buChar char="‣"/>
            </a:pPr>
            <a:r>
              <a:t>Un vecteur de distance est, pour un routeur R et une destination N connue :</a:t>
            </a:r>
          </a:p>
          <a:p>
            <a:pPr marL="889000" lvl="2" indent="-254000">
              <a:buSzPct val="75000"/>
            </a:pPr>
            <a:r>
              <a:t>V</a:t>
            </a:r>
            <a:r>
              <a:rPr baseline="-5999"/>
              <a:t>RN</a:t>
            </a:r>
            <a:r>
              <a:t> =  [ d</a:t>
            </a:r>
            <a:r>
              <a:rPr baseline="-5999"/>
              <a:t>RN</a:t>
            </a:r>
            <a:r>
              <a:t> ,  L</a:t>
            </a:r>
            <a:r>
              <a:rPr baseline="-5999"/>
              <a:t>RN </a:t>
            </a:r>
            <a:r>
              <a:t>]</a:t>
            </a:r>
            <a:br/>
            <a:r>
              <a:t>avec d</a:t>
            </a:r>
            <a:r>
              <a:rPr baseline="-5999"/>
              <a:t>RN</a:t>
            </a:r>
            <a:r>
              <a:t> : meilleure distance  connue et   L</a:t>
            </a:r>
            <a:r>
              <a:rPr baseline="-5999"/>
              <a:t>RN </a:t>
            </a:r>
            <a:r>
              <a:t>: la ligne pour atteindre N</a:t>
            </a:r>
          </a:p>
          <a:p>
            <a:pPr marL="571500" lvl="1" indent="-254000">
              <a:buSzPct val="75000"/>
              <a:buChar char="‣"/>
            </a:pPr>
            <a:r>
              <a:t>Chaque routeur R du réseau maintient sa table de routage :</a:t>
            </a:r>
          </a:p>
          <a:p>
            <a:pPr marL="889000" lvl="2" indent="-254000">
              <a:buSzPct val="75000"/>
            </a:pPr>
            <a:r>
              <a:t>[ N , V</a:t>
            </a:r>
            <a:r>
              <a:rPr baseline="-5999"/>
              <a:t>RN</a:t>
            </a:r>
            <a:r>
              <a:t> ]</a:t>
            </a:r>
            <a:br/>
            <a:r>
              <a:t>soit [ N , d</a:t>
            </a:r>
            <a:r>
              <a:rPr baseline="-5999"/>
              <a:t>RN</a:t>
            </a:r>
            <a:r>
              <a:t> ,  L</a:t>
            </a:r>
            <a:r>
              <a:rPr baseline="-5999"/>
              <a:t>RN</a:t>
            </a:r>
            <a:r>
              <a:t> ]</a:t>
            </a:r>
          </a:p>
          <a:p>
            <a:pPr marL="889000" lvl="2" indent="-254000">
              <a:buSzPct val="75000"/>
            </a:pPr>
            <a:r>
              <a:t>et la diffuse aux routeurs voisins</a:t>
            </a:r>
          </a:p>
          <a:p>
            <a:pPr marL="571500" lvl="1" indent="-254000">
              <a:buSzPct val="75000"/>
              <a:buChar char="‣"/>
            </a:pPr>
            <a:r>
              <a:t>Chaque nœud R :</a:t>
            </a:r>
          </a:p>
          <a:p>
            <a:pPr marL="889000" lvl="2" indent="-254000">
              <a:buSzPct val="75000"/>
            </a:pPr>
            <a:r>
              <a:t>Apprend ainsi ce que chaque voisin V peut atteindre</a:t>
            </a:r>
          </a:p>
          <a:p>
            <a:pPr marL="889000" lvl="2" indent="-254000">
              <a:buSzPct val="75000"/>
            </a:pPr>
            <a:r>
              <a:t>Met à jour sa propre table :</a:t>
            </a:r>
          </a:p>
          <a:p>
            <a:pPr marL="1524000" lvl="4" indent="-254000">
              <a:buSzPct val="75000"/>
            </a:pPr>
            <a:r>
              <a:t>Ajout d’une entrée si le voisin indique une nouvelle destination</a:t>
            </a:r>
          </a:p>
          <a:p>
            <a:pPr marL="1524000" lvl="4" indent="-254000">
              <a:buSzPct val="75000"/>
            </a:pPr>
            <a:r>
              <a:t>Calcul et comparaison pour les destinations connues</a:t>
            </a:r>
          </a:p>
          <a:p>
            <a:pPr marL="1524000" lvl="4" indent="-254000">
              <a:buSzPct val="75000"/>
            </a:pPr>
            <a:r>
              <a:t>Si    d</a:t>
            </a:r>
            <a:r>
              <a:rPr baseline="-5999"/>
              <a:t>RN  </a:t>
            </a:r>
            <a:r>
              <a:t>&gt;  d</a:t>
            </a:r>
            <a:r>
              <a:rPr baseline="-5999"/>
              <a:t>VN </a:t>
            </a:r>
            <a:r>
              <a:t>+ d</a:t>
            </a:r>
            <a:r>
              <a:rPr baseline="-5999"/>
              <a:t>RV  </a:t>
            </a:r>
            <a:r>
              <a:t>alors l’entrée  [ N , d</a:t>
            </a:r>
            <a:r>
              <a:rPr baseline="-5999"/>
              <a:t>RN</a:t>
            </a:r>
            <a:r>
              <a:t> ,  L</a:t>
            </a:r>
            <a:r>
              <a:rPr baseline="-5999"/>
              <a:t>RN</a:t>
            </a:r>
            <a:r>
              <a:t> ]  est remplacé par [ N , d</a:t>
            </a:r>
            <a:r>
              <a:rPr baseline="-5999"/>
              <a:t>VN </a:t>
            </a:r>
            <a:r>
              <a:t>+ d</a:t>
            </a:r>
            <a:r>
              <a:rPr baseline="-5999"/>
              <a:t>RV</a:t>
            </a:r>
            <a:r>
              <a:t> ,  L</a:t>
            </a:r>
            <a:r>
              <a:rPr baseline="-5999"/>
              <a:t>RV</a:t>
            </a:r>
            <a:r>
              <a:t> ]</a:t>
            </a:r>
          </a:p>
        </p:txBody>
      </p:sp>
      <p:sp>
        <p:nvSpPr>
          <p:cNvPr id="863" name="Exemples de routage"/>
          <p:cNvSpPr txBox="1"/>
          <p:nvPr/>
        </p:nvSpPr>
        <p:spPr>
          <a:xfrm>
            <a:off x="304865" y="1416050"/>
            <a:ext cx="7655698"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Exemples de routage</a:t>
            </a:r>
          </a:p>
        </p:txBody>
      </p:sp>
      <p:sp>
        <p:nvSpPr>
          <p:cNvPr id="864" name="Grouper"/>
          <p:cNvSpPr txBox="1"/>
          <p:nvPr/>
        </p:nvSpPr>
        <p:spPr>
          <a:xfrm>
            <a:off x="279400" y="13970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865"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869" name="Grouper"/>
          <p:cNvGrpSpPr/>
          <p:nvPr/>
        </p:nvGrpSpPr>
        <p:grpSpPr>
          <a:xfrm>
            <a:off x="317500" y="1270000"/>
            <a:ext cx="9525000" cy="38100"/>
            <a:chOff x="0" y="0"/>
            <a:chExt cx="9525000" cy="38100"/>
          </a:xfrm>
        </p:grpSpPr>
        <p:sp>
          <p:nvSpPr>
            <p:cNvPr id="867"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868"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870"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38</a:t>
            </a:fld>
            <a:endParaRPr/>
          </a:p>
        </p:txBody>
      </p:sp>
      <p:sp>
        <p:nvSpPr>
          <p:cNvPr id="871" name="2 - Algorithme de routage"/>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Algorithme de routage</a:t>
            </a:r>
          </a:p>
        </p:txBody>
      </p:sp>
      <p:sp>
        <p:nvSpPr>
          <p:cNvPr id="872" name="Voir www.youtube.com/watch?v=kzablGaqUXM…"/>
          <p:cNvSpPr txBox="1">
            <a:spLocks noGrp="1"/>
          </p:cNvSpPr>
          <p:nvPr>
            <p:ph type="body" idx="1"/>
          </p:nvPr>
        </p:nvSpPr>
        <p:spPr>
          <a:xfrm>
            <a:off x="290202" y="1879600"/>
            <a:ext cx="9152724" cy="5475572"/>
          </a:xfrm>
          <a:prstGeom prst="rect">
            <a:avLst/>
          </a:prstGeom>
        </p:spPr>
        <p:txBody>
          <a:bodyPr lIns="25400" tIns="25400" rIns="25400" bIns="25400" anchor="t"/>
          <a:lstStyle/>
          <a:p>
            <a:pPr marL="571500" lvl="1" indent="-254000">
              <a:buSzPct val="75000"/>
              <a:buChar char="‣"/>
            </a:pPr>
            <a:r>
              <a:t>Voir </a:t>
            </a:r>
            <a:r>
              <a:rPr u="sng">
                <a:solidFill>
                  <a:srgbClr val="1A4291"/>
                </a:solidFill>
                <a:hlinkClick r:id="rId3"/>
              </a:rPr>
              <a:t>www.youtube.com/watch?v=kzablGaqUXM</a:t>
            </a:r>
          </a:p>
          <a:p>
            <a:pPr marL="571500" lvl="1" indent="-254000">
              <a:buSzPct val="75000"/>
              <a:buChar char="‣"/>
            </a:pPr>
            <a:endParaRPr u="sng">
              <a:solidFill>
                <a:srgbClr val="1A4291"/>
              </a:solidFill>
              <a:hlinkClick r:id="rId3"/>
            </a:endParaRPr>
          </a:p>
          <a:p>
            <a:pPr marL="571500" lvl="1" indent="-254000">
              <a:buSzPct val="75000"/>
              <a:buChar char="‣"/>
            </a:pPr>
            <a:r>
              <a:t>Ce routage à vecteur de distance doit être amélioré pour assurer une convergence plus rapide et pour éviter la création de boucle dans le réseau.</a:t>
            </a:r>
          </a:p>
          <a:p>
            <a:pPr marL="571500" lvl="1" indent="-254000">
              <a:buSzPct val="75000"/>
              <a:buChar char="‣"/>
            </a:pPr>
            <a:r>
              <a:t>On utilise pour cela la technique de l’horizon coupé (</a:t>
            </a:r>
            <a:r>
              <a:rPr i="1"/>
              <a:t>Split Horizon</a:t>
            </a:r>
            <a:r>
              <a:t>)</a:t>
            </a:r>
          </a:p>
        </p:txBody>
      </p:sp>
      <p:sp>
        <p:nvSpPr>
          <p:cNvPr id="873" name="Exemples de routage"/>
          <p:cNvSpPr txBox="1"/>
          <p:nvPr/>
        </p:nvSpPr>
        <p:spPr>
          <a:xfrm>
            <a:off x="304865" y="1416050"/>
            <a:ext cx="7655698"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Exemples de routage</a:t>
            </a:r>
          </a:p>
        </p:txBody>
      </p:sp>
      <p:sp>
        <p:nvSpPr>
          <p:cNvPr id="874" name="Grouper"/>
          <p:cNvSpPr txBox="1"/>
          <p:nvPr/>
        </p:nvSpPr>
        <p:spPr>
          <a:xfrm>
            <a:off x="279400" y="13970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875" name="Internet-transit-3.png" descr="Internet-transit-3.png"/>
          <p:cNvPicPr>
            <a:picLocks noChangeAspect="1"/>
          </p:cNvPicPr>
          <p:nvPr/>
        </p:nvPicPr>
        <p:blipFill>
          <a:blip r:embed="rId4"/>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881" name="Grouper"/>
          <p:cNvGrpSpPr/>
          <p:nvPr/>
        </p:nvGrpSpPr>
        <p:grpSpPr>
          <a:xfrm>
            <a:off x="317500" y="1270000"/>
            <a:ext cx="9525000" cy="38100"/>
            <a:chOff x="0" y="0"/>
            <a:chExt cx="9525000" cy="38100"/>
          </a:xfrm>
        </p:grpSpPr>
        <p:sp>
          <p:nvSpPr>
            <p:cNvPr id="879"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880"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882"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39</a:t>
            </a:fld>
            <a:endParaRPr/>
          </a:p>
        </p:txBody>
      </p:sp>
      <p:sp>
        <p:nvSpPr>
          <p:cNvPr id="883" name="2 - Algorithme de routage"/>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Algorithme de routage</a:t>
            </a:r>
          </a:p>
        </p:txBody>
      </p:sp>
      <p:sp>
        <p:nvSpPr>
          <p:cNvPr id="884" name="Routage par information d’état de liens - Link State Routing…"/>
          <p:cNvSpPr txBox="1">
            <a:spLocks noGrp="1"/>
          </p:cNvSpPr>
          <p:nvPr>
            <p:ph type="body" idx="1"/>
          </p:nvPr>
        </p:nvSpPr>
        <p:spPr>
          <a:xfrm>
            <a:off x="290202" y="1879600"/>
            <a:ext cx="9152724" cy="5475572"/>
          </a:xfrm>
          <a:prstGeom prst="rect">
            <a:avLst/>
          </a:prstGeom>
        </p:spPr>
        <p:txBody>
          <a:bodyPr lIns="25400" tIns="25400" rIns="25400" bIns="25400" anchor="t"/>
          <a:lstStyle/>
          <a:p>
            <a:pPr>
              <a:spcBef>
                <a:spcPts val="1500"/>
              </a:spcBef>
            </a:pPr>
            <a:r>
              <a:rPr b="1"/>
              <a:t>Routage par information d’état de liens</a:t>
            </a:r>
            <a:r>
              <a:t> - </a:t>
            </a:r>
            <a:r>
              <a:rPr i="1"/>
              <a:t>Link State Routing</a:t>
            </a:r>
          </a:p>
          <a:p>
            <a:pPr marL="571500" lvl="1" indent="-254000">
              <a:buSzPct val="75000"/>
              <a:buChar char="‣"/>
            </a:pPr>
            <a:r>
              <a:t>Chaque routeur R doit :</a:t>
            </a:r>
          </a:p>
          <a:p>
            <a:pPr marL="889000" lvl="2" indent="-254000">
              <a:buSzPct val="75000"/>
            </a:pPr>
            <a:r>
              <a:t>Découvrir ses voisins ; un voisin V =&gt; un lien R-&gt;V</a:t>
            </a:r>
          </a:p>
          <a:p>
            <a:pPr marL="889000" lvl="2" indent="-254000">
              <a:buSzPct val="75000"/>
            </a:pPr>
            <a:r>
              <a:t>Déterminer la distance de chaque voisin : d</a:t>
            </a:r>
            <a:r>
              <a:rPr baseline="-5999"/>
              <a:t>RV</a:t>
            </a:r>
          </a:p>
          <a:p>
            <a:pPr marL="889000" lvl="2" indent="-254000">
              <a:buSzPct val="75000"/>
            </a:pPr>
            <a:r>
              <a:t>Construire un paquet d’</a:t>
            </a:r>
            <a:r>
              <a:rPr b="1"/>
              <a:t>information d’état de lien</a:t>
            </a:r>
            <a:r>
              <a:t> [ R , V , d</a:t>
            </a:r>
            <a:r>
              <a:rPr baseline="-5999"/>
              <a:t>RV</a:t>
            </a:r>
            <a:r>
              <a:t> ]</a:t>
            </a:r>
          </a:p>
          <a:p>
            <a:pPr marL="889000" lvl="2" indent="-254000">
              <a:buSzPct val="75000"/>
            </a:pPr>
            <a:r>
              <a:t>À chaque changement significatif, R ne diffuse que les modifications d’information d’état de liens qu’il a détecté. La diffusion concerne un sous-réseau nommé aire ou zone (</a:t>
            </a:r>
            <a:r>
              <a:rPr i="1"/>
              <a:t>area</a:t>
            </a:r>
            <a:r>
              <a:t>)</a:t>
            </a:r>
          </a:p>
          <a:p>
            <a:pPr marL="889000" lvl="2" indent="-254000">
              <a:buSzPct val="75000"/>
            </a:pPr>
            <a:r>
              <a:t>Chaque nœud R entretien une table de routage composée de rangées </a:t>
            </a:r>
            <a:br/>
            <a:r>
              <a:t>[ D , V , d</a:t>
            </a:r>
            <a:r>
              <a:rPr baseline="-5999"/>
              <a:t>RD</a:t>
            </a:r>
            <a:r>
              <a:t> ] = Nœud destination, Nœud suivant, coût total</a:t>
            </a:r>
            <a:br/>
            <a:r>
              <a:t>et la réception de paquet d’information d’état de lien implique la mise à jour de la table suivant l’algorithme de Dijkstra</a:t>
            </a:r>
          </a:p>
          <a:p>
            <a:pPr marL="571500" lvl="1" indent="-254000">
              <a:buSzPct val="75000"/>
              <a:buChar char="‣"/>
            </a:pPr>
            <a:r>
              <a:rPr b="1"/>
              <a:t>OSPF</a:t>
            </a:r>
            <a:r>
              <a:t> (</a:t>
            </a:r>
            <a:r>
              <a:rPr i="1"/>
              <a:t>Open Shortest Path First</a:t>
            </a:r>
            <a:r>
              <a:t>) est un routage d’internet qui utilise ce routage par information d’état de liens</a:t>
            </a:r>
          </a:p>
          <a:p>
            <a:pPr marL="571500" lvl="1" indent="-254000">
              <a:buSzPct val="75000"/>
              <a:buChar char="‣"/>
            </a:pPr>
            <a:endParaRPr/>
          </a:p>
          <a:p>
            <a:pPr marL="571500" lvl="1" indent="-254000">
              <a:buSzPct val="75000"/>
              <a:buChar char="‣"/>
            </a:pPr>
            <a:r>
              <a:t>Voir : </a:t>
            </a:r>
            <a:r>
              <a:rPr u="sng">
                <a:solidFill>
                  <a:srgbClr val="1A4291"/>
                </a:solidFill>
                <a:hlinkClick r:id="rId2"/>
              </a:rPr>
              <a:t>www.youtube.com/watch?v=-utHPKREZV8</a:t>
            </a:r>
          </a:p>
        </p:txBody>
      </p:sp>
      <p:sp>
        <p:nvSpPr>
          <p:cNvPr id="885" name="Exemples de routage"/>
          <p:cNvSpPr txBox="1"/>
          <p:nvPr/>
        </p:nvSpPr>
        <p:spPr>
          <a:xfrm>
            <a:off x="304865" y="1416050"/>
            <a:ext cx="7655698"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Exemples de routage</a:t>
            </a:r>
          </a:p>
        </p:txBody>
      </p:sp>
      <p:sp>
        <p:nvSpPr>
          <p:cNvPr id="886" name="Grouper"/>
          <p:cNvSpPr txBox="1"/>
          <p:nvPr/>
        </p:nvSpPr>
        <p:spPr>
          <a:xfrm>
            <a:off x="279400" y="13970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887"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891" name="Grouper"/>
          <p:cNvGrpSpPr/>
          <p:nvPr/>
        </p:nvGrpSpPr>
        <p:grpSpPr>
          <a:xfrm>
            <a:off x="317500" y="1270000"/>
            <a:ext cx="9525000" cy="38100"/>
            <a:chOff x="0" y="0"/>
            <a:chExt cx="9525000" cy="38100"/>
          </a:xfrm>
        </p:grpSpPr>
        <p:sp>
          <p:nvSpPr>
            <p:cNvPr id="889"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890"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892"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40</a:t>
            </a:fld>
            <a:endParaRPr/>
          </a:p>
        </p:txBody>
      </p:sp>
      <p:sp>
        <p:nvSpPr>
          <p:cNvPr id="893" name="2 - Algorithme de routage"/>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Algorithme de routage</a:t>
            </a:r>
          </a:p>
        </p:txBody>
      </p:sp>
      <p:sp>
        <p:nvSpPr>
          <p:cNvPr id="894" name="Exemple d'une table de routage IPv4 sur un ordinateur (192.168.0.100) connecté à Internet via une box (192.168.0.1)"/>
          <p:cNvSpPr txBox="1">
            <a:spLocks noGrp="1"/>
          </p:cNvSpPr>
          <p:nvPr>
            <p:ph type="body" idx="1"/>
          </p:nvPr>
        </p:nvSpPr>
        <p:spPr>
          <a:xfrm>
            <a:off x="290202" y="1879600"/>
            <a:ext cx="9152724" cy="5475572"/>
          </a:xfrm>
          <a:prstGeom prst="rect">
            <a:avLst/>
          </a:prstGeom>
        </p:spPr>
        <p:txBody>
          <a:bodyPr lIns="25400" tIns="25400" rIns="25400" bIns="25400" anchor="t"/>
          <a:lstStyle/>
          <a:p>
            <a:pPr>
              <a:spcBef>
                <a:spcPts val="1500"/>
              </a:spcBef>
            </a:pPr>
            <a:endParaRPr/>
          </a:p>
          <a:p>
            <a:pPr>
              <a:spcBef>
                <a:spcPts val="1500"/>
              </a:spcBef>
            </a:pPr>
            <a:r>
              <a:t>Exemple d'une table de routage IPv4 sur un ordinateur (192.168.0.100) connecté à Internet via une box (192.168.0.1)</a:t>
            </a:r>
          </a:p>
        </p:txBody>
      </p:sp>
      <p:sp>
        <p:nvSpPr>
          <p:cNvPr id="895" name="Exemple de table de routage"/>
          <p:cNvSpPr txBox="1"/>
          <p:nvPr/>
        </p:nvSpPr>
        <p:spPr>
          <a:xfrm>
            <a:off x="304865" y="1416050"/>
            <a:ext cx="7655698"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Exemple de table de routage</a:t>
            </a:r>
          </a:p>
        </p:txBody>
      </p:sp>
      <p:sp>
        <p:nvSpPr>
          <p:cNvPr id="896" name="Grouper"/>
          <p:cNvSpPr txBox="1"/>
          <p:nvPr/>
        </p:nvSpPr>
        <p:spPr>
          <a:xfrm>
            <a:off x="279400" y="13970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897"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graphicFrame>
        <p:nvGraphicFramePr>
          <p:cNvPr id="898" name="Tableau 1"/>
          <p:cNvGraphicFramePr/>
          <p:nvPr/>
        </p:nvGraphicFramePr>
        <p:xfrm>
          <a:off x="353930" y="3959185"/>
          <a:ext cx="9029712" cy="2360183"/>
        </p:xfrm>
        <a:graphic>
          <a:graphicData uri="http://schemas.openxmlformats.org/drawingml/2006/table">
            <a:tbl>
              <a:tblPr firstRow="1">
                <a:tableStyleId>{4C3C2611-4C71-4FC5-86AE-919BDF0F9419}</a:tableStyleId>
              </a:tblPr>
              <a:tblGrid>
                <a:gridCol w="2211309">
                  <a:extLst>
                    <a:ext uri="{9D8B030D-6E8A-4147-A177-3AD203B41FA5}">
                      <a16:colId xmlns:a16="http://schemas.microsoft.com/office/drawing/2014/main" val="20000"/>
                    </a:ext>
                  </a:extLst>
                </a:gridCol>
                <a:gridCol w="2009765">
                  <a:extLst>
                    <a:ext uri="{9D8B030D-6E8A-4147-A177-3AD203B41FA5}">
                      <a16:colId xmlns:a16="http://schemas.microsoft.com/office/drawing/2014/main" val="20001"/>
                    </a:ext>
                  </a:extLst>
                </a:gridCol>
                <a:gridCol w="1891960">
                  <a:extLst>
                    <a:ext uri="{9D8B030D-6E8A-4147-A177-3AD203B41FA5}">
                      <a16:colId xmlns:a16="http://schemas.microsoft.com/office/drawing/2014/main" val="20002"/>
                    </a:ext>
                  </a:extLst>
                </a:gridCol>
                <a:gridCol w="1821306">
                  <a:extLst>
                    <a:ext uri="{9D8B030D-6E8A-4147-A177-3AD203B41FA5}">
                      <a16:colId xmlns:a16="http://schemas.microsoft.com/office/drawing/2014/main" val="20003"/>
                    </a:ext>
                  </a:extLst>
                </a:gridCol>
                <a:gridCol w="1090923">
                  <a:extLst>
                    <a:ext uri="{9D8B030D-6E8A-4147-A177-3AD203B41FA5}">
                      <a16:colId xmlns:a16="http://schemas.microsoft.com/office/drawing/2014/main" val="20004"/>
                    </a:ext>
                  </a:extLst>
                </a:gridCol>
              </a:tblGrid>
              <a:tr h="611455">
                <a:tc>
                  <a:txBody>
                    <a:bodyPr/>
                    <a:lstStyle/>
                    <a:p>
                      <a:pPr algn="ctr" defTabSz="457200">
                        <a:lnSpc>
                          <a:spcPct val="100000"/>
                        </a:lnSpc>
                        <a:spcBef>
                          <a:spcPts val="0"/>
                        </a:spcBef>
                        <a:defRPr sz="1800" b="0" i="0" spc="0">
                          <a:solidFill>
                            <a:srgbClr val="000000"/>
                          </a:solidFill>
                        </a:defRPr>
                      </a:pPr>
                      <a:r>
                        <a:rPr sz="1400" b="1">
                          <a:latin typeface="Helvetica"/>
                          <a:ea typeface="Helvetica"/>
                          <a:cs typeface="Helvetica"/>
                          <a:sym typeface="Helvetica"/>
                        </a:rPr>
                        <a:t>Réseau destination (format CIDR)</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a:solidFill>
                        <a:srgbClr val="000000"/>
                      </a:solidFill>
                      <a:miter lim="400000"/>
                    </a:lnB>
                    <a:solidFill>
                      <a:srgbClr val="EAECF0"/>
                    </a:solidFill>
                  </a:tcPr>
                </a:tc>
                <a:tc>
                  <a:txBody>
                    <a:bodyPr/>
                    <a:lstStyle/>
                    <a:p>
                      <a:pPr algn="ctr" defTabSz="457200">
                        <a:lnSpc>
                          <a:spcPct val="100000"/>
                        </a:lnSpc>
                        <a:spcBef>
                          <a:spcPts val="0"/>
                        </a:spcBef>
                        <a:defRPr sz="1800" b="0" i="0" spc="0">
                          <a:solidFill>
                            <a:srgbClr val="000000"/>
                          </a:solidFill>
                        </a:defRPr>
                      </a:pPr>
                      <a:r>
                        <a:rPr sz="1400" b="1">
                          <a:latin typeface="Helvetica"/>
                          <a:ea typeface="Helvetica"/>
                          <a:cs typeface="Helvetica"/>
                          <a:sym typeface="Helvetica"/>
                        </a:rPr>
                        <a:t>Masque</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a:solidFill>
                        <a:srgbClr val="000000"/>
                      </a:solidFill>
                      <a:miter lim="400000"/>
                    </a:lnB>
                    <a:solidFill>
                      <a:srgbClr val="EAECF0"/>
                    </a:solidFill>
                  </a:tcPr>
                </a:tc>
                <a:tc>
                  <a:txBody>
                    <a:bodyPr/>
                    <a:lstStyle/>
                    <a:p>
                      <a:pPr algn="ctr" defTabSz="457200">
                        <a:lnSpc>
                          <a:spcPct val="100000"/>
                        </a:lnSpc>
                        <a:spcBef>
                          <a:spcPts val="0"/>
                        </a:spcBef>
                        <a:defRPr sz="1800" b="0" i="0" spc="0">
                          <a:solidFill>
                            <a:srgbClr val="000000"/>
                          </a:solidFill>
                        </a:defRPr>
                      </a:pPr>
                      <a:r>
                        <a:rPr sz="1400" b="1">
                          <a:latin typeface="Helvetica"/>
                          <a:ea typeface="Helvetica"/>
                          <a:cs typeface="Helvetica"/>
                          <a:sym typeface="Helvetica"/>
                        </a:rPr>
                        <a:t>Passerelle</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a:solidFill>
                        <a:srgbClr val="000000"/>
                      </a:solidFill>
                      <a:miter lim="400000"/>
                    </a:lnB>
                    <a:solidFill>
                      <a:srgbClr val="EAECF0"/>
                    </a:solidFill>
                  </a:tcPr>
                </a:tc>
                <a:tc>
                  <a:txBody>
                    <a:bodyPr/>
                    <a:lstStyle/>
                    <a:p>
                      <a:pPr algn="ctr" defTabSz="457200">
                        <a:lnSpc>
                          <a:spcPct val="100000"/>
                        </a:lnSpc>
                        <a:spcBef>
                          <a:spcPts val="0"/>
                        </a:spcBef>
                        <a:defRPr sz="1800" b="0" i="0" spc="0">
                          <a:solidFill>
                            <a:srgbClr val="000000"/>
                          </a:solidFill>
                        </a:defRPr>
                      </a:pPr>
                      <a:r>
                        <a:rPr sz="1400" b="1">
                          <a:latin typeface="Helvetica"/>
                          <a:ea typeface="Helvetica"/>
                          <a:cs typeface="Helvetica"/>
                          <a:sym typeface="Helvetica"/>
                        </a:rPr>
                        <a:t>Interface</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a:solidFill>
                        <a:srgbClr val="000000"/>
                      </a:solidFill>
                      <a:miter lim="400000"/>
                    </a:lnB>
                    <a:solidFill>
                      <a:srgbClr val="EAECF0"/>
                    </a:solidFill>
                  </a:tcPr>
                </a:tc>
                <a:tc>
                  <a:txBody>
                    <a:bodyPr/>
                    <a:lstStyle/>
                    <a:p>
                      <a:pPr algn="ctr" defTabSz="457200">
                        <a:lnSpc>
                          <a:spcPct val="100000"/>
                        </a:lnSpc>
                        <a:spcBef>
                          <a:spcPts val="0"/>
                        </a:spcBef>
                        <a:defRPr sz="1800" b="0" i="0" spc="0">
                          <a:solidFill>
                            <a:srgbClr val="000000"/>
                          </a:solidFill>
                        </a:defRPr>
                      </a:pPr>
                      <a:r>
                        <a:rPr sz="1400" b="1">
                          <a:latin typeface="Helvetica"/>
                          <a:ea typeface="Helvetica"/>
                          <a:cs typeface="Helvetica"/>
                          <a:sym typeface="Helvetica"/>
                        </a:rPr>
                        <a:t>Métrique</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a:solidFill>
                        <a:srgbClr val="000000"/>
                      </a:solidFill>
                      <a:miter lim="400000"/>
                    </a:lnB>
                    <a:solidFill>
                      <a:srgbClr val="EAECF0"/>
                    </a:solidFill>
                  </a:tcPr>
                </a:tc>
                <a:extLst>
                  <a:ext uri="{0D108BD9-81ED-4DB2-BD59-A6C34878D82A}">
                    <a16:rowId xmlns:a16="http://schemas.microsoft.com/office/drawing/2014/main" val="10000"/>
                  </a:ext>
                </a:extLst>
              </a:tr>
              <a:tr h="352557">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0.0.0.0/0</a:t>
                      </a:r>
                    </a:p>
                  </a:txBody>
                  <a:tcPr marL="71120" marR="71120" marT="35560" marB="35560" anchor="ctr" horzOverflow="overflow">
                    <a:lnL w="4445">
                      <a:solidFill>
                        <a:srgbClr val="000000"/>
                      </a:solidFill>
                      <a:miter lim="400000"/>
                    </a:lnL>
                    <a:lnR w="4445">
                      <a:solidFill>
                        <a:srgbClr val="000000"/>
                      </a:solidFill>
                      <a:miter lim="400000"/>
                    </a:lnR>
                    <a:lnT>
                      <a:solidFill>
                        <a:srgbClr val="000000"/>
                      </a:solidFill>
                      <a:miter lim="400000"/>
                    </a:lnT>
                    <a:lnB w="4445">
                      <a:solidFill>
                        <a:srgbClr val="000000"/>
                      </a:solidFill>
                      <a:miter lim="400000"/>
                    </a:lnB>
                  </a:tcPr>
                </a:tc>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0.0.0.0</a:t>
                      </a:r>
                    </a:p>
                  </a:txBody>
                  <a:tcPr marL="71120" marR="71120" marT="35560" marB="35560" anchor="ctr" horzOverflow="overflow">
                    <a:lnL w="4445">
                      <a:solidFill>
                        <a:srgbClr val="000000"/>
                      </a:solidFill>
                      <a:miter lim="400000"/>
                    </a:lnL>
                    <a:lnR w="4445">
                      <a:solidFill>
                        <a:srgbClr val="000000"/>
                      </a:solidFill>
                      <a:miter lim="400000"/>
                    </a:lnR>
                    <a:lnT>
                      <a:solidFill>
                        <a:srgbClr val="000000"/>
                      </a:solidFill>
                      <a:miter lim="400000"/>
                    </a:lnT>
                    <a:lnB w="4445">
                      <a:solidFill>
                        <a:srgbClr val="000000"/>
                      </a:solidFill>
                      <a:miter lim="400000"/>
                    </a:lnB>
                  </a:tcPr>
                </a:tc>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192.168.0.1</a:t>
                      </a:r>
                    </a:p>
                  </a:txBody>
                  <a:tcPr marL="71120" marR="71120" marT="35560" marB="35560" anchor="ctr" horzOverflow="overflow">
                    <a:lnL w="4445">
                      <a:solidFill>
                        <a:srgbClr val="000000"/>
                      </a:solidFill>
                      <a:miter lim="400000"/>
                    </a:lnL>
                    <a:lnR w="4445">
                      <a:solidFill>
                        <a:srgbClr val="000000"/>
                      </a:solidFill>
                      <a:miter lim="400000"/>
                    </a:lnR>
                    <a:lnT>
                      <a:solidFill>
                        <a:srgbClr val="000000"/>
                      </a:solidFill>
                      <a:miter lim="400000"/>
                    </a:lnT>
                    <a:lnB w="4445">
                      <a:solidFill>
                        <a:srgbClr val="000000"/>
                      </a:solidFill>
                      <a:miter lim="400000"/>
                    </a:lnB>
                  </a:tcPr>
                </a:tc>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192.168.0.100</a:t>
                      </a:r>
                    </a:p>
                  </a:txBody>
                  <a:tcPr marL="71120" marR="71120" marT="35560" marB="35560" anchor="ctr" horzOverflow="overflow">
                    <a:lnL w="4445">
                      <a:solidFill>
                        <a:srgbClr val="000000"/>
                      </a:solidFill>
                      <a:miter lim="400000"/>
                    </a:lnL>
                    <a:lnR w="4445">
                      <a:solidFill>
                        <a:srgbClr val="000000"/>
                      </a:solidFill>
                      <a:miter lim="400000"/>
                    </a:lnR>
                    <a:lnT>
                      <a:solidFill>
                        <a:srgbClr val="000000"/>
                      </a:solidFill>
                      <a:miter lim="400000"/>
                    </a:lnT>
                    <a:lnB w="4445">
                      <a:solidFill>
                        <a:srgbClr val="000000"/>
                      </a:solidFill>
                      <a:miter lim="400000"/>
                    </a:lnB>
                  </a:tcPr>
                </a:tc>
                <a:tc>
                  <a:txBody>
                    <a:bodyPr/>
                    <a:lstStyle/>
                    <a:p>
                      <a:pPr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1</a:t>
                      </a:r>
                    </a:p>
                  </a:txBody>
                  <a:tcPr marL="71120" marR="71120" marT="35560" marB="35560" anchor="ctr" horzOverflow="overflow">
                    <a:lnL w="4445">
                      <a:solidFill>
                        <a:srgbClr val="000000"/>
                      </a:solidFill>
                      <a:miter lim="400000"/>
                    </a:lnL>
                    <a:lnR w="4445">
                      <a:solidFill>
                        <a:srgbClr val="000000"/>
                      </a:solidFill>
                      <a:miter lim="400000"/>
                    </a:lnR>
                    <a:lnT>
                      <a:solidFill>
                        <a:srgbClr val="000000"/>
                      </a:solidFill>
                      <a:miter lim="400000"/>
                    </a:lnT>
                    <a:lnB w="4445">
                      <a:solidFill>
                        <a:srgbClr val="000000"/>
                      </a:solidFill>
                      <a:miter lim="400000"/>
                    </a:lnB>
                  </a:tcPr>
                </a:tc>
                <a:extLst>
                  <a:ext uri="{0D108BD9-81ED-4DB2-BD59-A6C34878D82A}">
                    <a16:rowId xmlns:a16="http://schemas.microsoft.com/office/drawing/2014/main" val="10001"/>
                  </a:ext>
                </a:extLst>
              </a:tr>
              <a:tr h="349511">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127.0.0.0/8</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255.0.0.0</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127.0.0.1</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127.0.0.1</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1</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extLst>
                  <a:ext uri="{0D108BD9-81ED-4DB2-BD59-A6C34878D82A}">
                    <a16:rowId xmlns:a16="http://schemas.microsoft.com/office/drawing/2014/main" val="10002"/>
                  </a:ext>
                </a:extLst>
              </a:tr>
              <a:tr h="349511">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192.168.0.0/24</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255.255.255.0</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192.168.0.100</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192.168.0.100</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1</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extLst>
                  <a:ext uri="{0D108BD9-81ED-4DB2-BD59-A6C34878D82A}">
                    <a16:rowId xmlns:a16="http://schemas.microsoft.com/office/drawing/2014/main" val="10003"/>
                  </a:ext>
                </a:extLst>
              </a:tr>
              <a:tr h="349511">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192.168.0.100/32</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255.255.255.255</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127.0.0.1</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127.0.0.1</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1</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extLst>
                  <a:ext uri="{0D108BD9-81ED-4DB2-BD59-A6C34878D82A}">
                    <a16:rowId xmlns:a16="http://schemas.microsoft.com/office/drawing/2014/main" val="10004"/>
                  </a:ext>
                </a:extLst>
              </a:tr>
              <a:tr h="349511">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192.168.0.1/32</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255.255.255.255</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192.168.0.100</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algn="l"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192.168.0.100</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tc>
                  <a:txBody>
                    <a:bodyPr/>
                    <a:lstStyle/>
                    <a:p>
                      <a:pPr defTabSz="457200">
                        <a:lnSpc>
                          <a:spcPct val="100000"/>
                        </a:lnSpc>
                        <a:spcBef>
                          <a:spcPts val="0"/>
                        </a:spcBef>
                        <a:defRPr sz="1800" b="0" i="0" spc="0">
                          <a:solidFill>
                            <a:srgbClr val="000000"/>
                          </a:solidFill>
                        </a:defRPr>
                      </a:pPr>
                      <a:r>
                        <a:rPr sz="1400">
                          <a:solidFill>
                            <a:srgbClr val="202122"/>
                          </a:solidFill>
                          <a:latin typeface="Helvetica"/>
                          <a:ea typeface="Helvetica"/>
                          <a:cs typeface="Helvetica"/>
                          <a:sym typeface="Helvetica"/>
                        </a:rPr>
                        <a:t>1</a:t>
                      </a:r>
                    </a:p>
                  </a:txBody>
                  <a:tcPr marL="71120" marR="71120" marT="35560" marB="35560" anchor="ctr" horzOverflow="overflow">
                    <a:lnL w="4445">
                      <a:solidFill>
                        <a:srgbClr val="000000"/>
                      </a:solidFill>
                      <a:miter lim="400000"/>
                    </a:lnL>
                    <a:lnR w="4445">
                      <a:solidFill>
                        <a:srgbClr val="000000"/>
                      </a:solidFill>
                      <a:miter lim="400000"/>
                    </a:lnR>
                    <a:lnT w="4445">
                      <a:solidFill>
                        <a:srgbClr val="000000"/>
                      </a:solidFill>
                      <a:miter lim="400000"/>
                    </a:lnT>
                    <a:lnB w="4445">
                      <a:solidFill>
                        <a:srgbClr val="000000"/>
                      </a:solidFill>
                      <a:miter lim="400000"/>
                    </a:lnB>
                  </a:tcPr>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902" name="Grouper"/>
          <p:cNvGrpSpPr/>
          <p:nvPr/>
        </p:nvGrpSpPr>
        <p:grpSpPr>
          <a:xfrm>
            <a:off x="317500" y="1270000"/>
            <a:ext cx="9525000" cy="38100"/>
            <a:chOff x="0" y="0"/>
            <a:chExt cx="9525000" cy="38100"/>
          </a:xfrm>
        </p:grpSpPr>
        <p:sp>
          <p:nvSpPr>
            <p:cNvPr id="900"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901"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903"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41</a:t>
            </a:fld>
            <a:endParaRPr/>
          </a:p>
        </p:txBody>
      </p:sp>
      <p:sp>
        <p:nvSpPr>
          <p:cNvPr id="904" name="2 - Algorithme de routage"/>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Algorithme de routage</a:t>
            </a:r>
          </a:p>
        </p:txBody>
      </p:sp>
      <p:sp>
        <p:nvSpPr>
          <p:cNvPr id="905" name="Route par défaut…"/>
          <p:cNvSpPr txBox="1">
            <a:spLocks noGrp="1"/>
          </p:cNvSpPr>
          <p:nvPr>
            <p:ph type="body" idx="1"/>
          </p:nvPr>
        </p:nvSpPr>
        <p:spPr>
          <a:xfrm>
            <a:off x="290202" y="1879600"/>
            <a:ext cx="9152724" cy="5475572"/>
          </a:xfrm>
          <a:prstGeom prst="rect">
            <a:avLst/>
          </a:prstGeom>
        </p:spPr>
        <p:txBody>
          <a:bodyPr lIns="25400" tIns="25400" rIns="25400" bIns="25400" anchor="t"/>
          <a:lstStyle/>
          <a:p>
            <a:pPr>
              <a:spcBef>
                <a:spcPts val="1500"/>
              </a:spcBef>
              <a:defRPr sz="1800"/>
            </a:pPr>
            <a:r>
              <a:t>Route par défaut</a:t>
            </a:r>
          </a:p>
          <a:p>
            <a:pPr marL="571500" lvl="1" indent="-254000">
              <a:buSzPct val="75000"/>
              <a:buChar char="‣"/>
              <a:defRPr sz="1700"/>
            </a:pPr>
            <a:r>
              <a:t>Réseau destination : </a:t>
            </a:r>
            <a:r>
              <a:rPr b="1" spc="85"/>
              <a:t>0.0.0.0/0</a:t>
            </a:r>
          </a:p>
          <a:p>
            <a:pPr marL="571500" lvl="1" indent="-254000">
              <a:buSzPct val="75000"/>
              <a:buChar char="‣"/>
              <a:defRPr sz="1700"/>
            </a:pPr>
            <a:r>
              <a:t>Il s'agit de la route par défaut, utilisée lorsqu'aucune autre route ne correspond</a:t>
            </a:r>
          </a:p>
          <a:p>
            <a:pPr marL="571500" lvl="1" indent="-254000">
              <a:buSzPct val="75000"/>
              <a:buChar char="‣"/>
              <a:defRPr sz="1700"/>
            </a:pPr>
            <a:r>
              <a:t>Tous les paquets qui ne correspondent à aucune autre entrée seront envoyés au routeur 192.168.0.1 via l'interface 192.168.0.100</a:t>
            </a:r>
          </a:p>
          <a:p>
            <a:pPr>
              <a:spcBef>
                <a:spcPts val="800"/>
              </a:spcBef>
              <a:defRPr sz="1800"/>
            </a:pPr>
            <a:r>
              <a:t>Réseau de bouclage (Loopback)</a:t>
            </a:r>
          </a:p>
          <a:p>
            <a:pPr marL="571500" lvl="1" indent="-254000">
              <a:buSzPct val="75000"/>
              <a:buChar char="‣"/>
              <a:defRPr sz="1700"/>
            </a:pPr>
            <a:r>
              <a:t>Réseau destination : </a:t>
            </a:r>
            <a:r>
              <a:rPr b="1" spc="85"/>
              <a:t>127.0.0.0/8</a:t>
            </a:r>
          </a:p>
          <a:p>
            <a:pPr marL="571500" lvl="1" indent="-254000">
              <a:buSzPct val="75000"/>
              <a:buChar char="‣"/>
              <a:defRPr sz="1700"/>
            </a:pPr>
            <a:r>
              <a:t>Cette entrée gère le trafic pour le réseau de bouclage (localhost)</a:t>
            </a:r>
          </a:p>
          <a:p>
            <a:pPr marL="571500" lvl="1" indent="-254000">
              <a:buSzPct val="75000"/>
              <a:buChar char="‣"/>
              <a:defRPr sz="1700"/>
            </a:pPr>
            <a:r>
              <a:t>Les paquets destinés à ce réseau sont acheminés vers l'interface 127.0.0.1</a:t>
            </a:r>
          </a:p>
          <a:p>
            <a:pPr>
              <a:spcBef>
                <a:spcPts val="800"/>
              </a:spcBef>
              <a:defRPr sz="1800"/>
            </a:pPr>
            <a:r>
              <a:t>Réseau local</a:t>
            </a:r>
          </a:p>
          <a:p>
            <a:pPr marL="571500" lvl="1" indent="-254000">
              <a:buSzPct val="75000"/>
              <a:buChar char="‣"/>
              <a:defRPr sz="1700"/>
            </a:pPr>
            <a:r>
              <a:t>Réseau destination : </a:t>
            </a:r>
            <a:r>
              <a:rPr b="1" spc="85"/>
              <a:t>192.168.0.0/24</a:t>
            </a:r>
          </a:p>
          <a:p>
            <a:pPr marL="571500" lvl="1" indent="-254000">
              <a:buSzPct val="75000"/>
              <a:buChar char="‣"/>
              <a:defRPr sz="1700"/>
            </a:pPr>
            <a:r>
              <a:t>Cette entrée concerne le réseau local 192.168.0.0/24</a:t>
            </a:r>
          </a:p>
          <a:p>
            <a:pPr marL="571500" lvl="1" indent="-254000">
              <a:buSzPct val="75000"/>
              <a:buChar char="‣"/>
              <a:defRPr sz="1700"/>
            </a:pPr>
            <a:r>
              <a:t>Les paquets destinés à ce réseau sont acheminés directement via l'interface 192.168.0.100</a:t>
            </a:r>
          </a:p>
          <a:p>
            <a:pPr>
              <a:spcBef>
                <a:spcPts val="800"/>
              </a:spcBef>
              <a:defRPr sz="1800"/>
            </a:pPr>
            <a:r>
              <a:t>Adresse IP spécifique</a:t>
            </a:r>
          </a:p>
          <a:p>
            <a:pPr marL="571500" lvl="1" indent="-254000">
              <a:buSzPct val="75000"/>
              <a:buChar char="‣"/>
              <a:defRPr sz="1700"/>
            </a:pPr>
            <a:r>
              <a:t>Réseau destination : </a:t>
            </a:r>
            <a:r>
              <a:rPr b="1" spc="85"/>
              <a:t>192.168.0.100/32</a:t>
            </a:r>
          </a:p>
          <a:p>
            <a:pPr marL="571500" lvl="1" indent="-254000">
              <a:buSzPct val="75000"/>
              <a:buChar char="‣"/>
              <a:defRPr sz="1700"/>
            </a:pPr>
            <a:r>
              <a:t>Cette entrée est spécifique à l'adresse IP 192.168.0.100</a:t>
            </a:r>
          </a:p>
          <a:p>
            <a:pPr marL="571500" lvl="1" indent="-254000">
              <a:buSzPct val="75000"/>
              <a:buChar char="‣"/>
              <a:defRPr sz="1700"/>
            </a:pPr>
            <a:r>
              <a:t>Les paquets destinés à cette adresse sont acheminés via l'interface de bouclage 127.0.0.1</a:t>
            </a:r>
          </a:p>
        </p:txBody>
      </p:sp>
      <p:sp>
        <p:nvSpPr>
          <p:cNvPr id="906" name="Exemple de table de routage"/>
          <p:cNvSpPr txBox="1"/>
          <p:nvPr/>
        </p:nvSpPr>
        <p:spPr>
          <a:xfrm>
            <a:off x="304865" y="1416050"/>
            <a:ext cx="7655698"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Exemple de table de routage</a:t>
            </a:r>
          </a:p>
        </p:txBody>
      </p:sp>
      <p:sp>
        <p:nvSpPr>
          <p:cNvPr id="907" name="Grouper"/>
          <p:cNvSpPr txBox="1"/>
          <p:nvPr/>
        </p:nvSpPr>
        <p:spPr>
          <a:xfrm>
            <a:off x="279400" y="13970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908"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912" name="Grouper"/>
          <p:cNvGrpSpPr/>
          <p:nvPr/>
        </p:nvGrpSpPr>
        <p:grpSpPr>
          <a:xfrm>
            <a:off x="317500" y="1270000"/>
            <a:ext cx="9525000" cy="38100"/>
            <a:chOff x="0" y="0"/>
            <a:chExt cx="9525000" cy="38100"/>
          </a:xfrm>
        </p:grpSpPr>
        <p:sp>
          <p:nvSpPr>
            <p:cNvPr id="910"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911"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913"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42</a:t>
            </a:fld>
            <a:endParaRPr/>
          </a:p>
        </p:txBody>
      </p:sp>
      <p:sp>
        <p:nvSpPr>
          <p:cNvPr id="914" name="2 - Algorithme de routage"/>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Algorithme de routage</a:t>
            </a:r>
          </a:p>
        </p:txBody>
      </p:sp>
      <p:sp>
        <p:nvSpPr>
          <p:cNvPr id="915" name="Adresse IP spécifique…"/>
          <p:cNvSpPr txBox="1">
            <a:spLocks noGrp="1"/>
          </p:cNvSpPr>
          <p:nvPr>
            <p:ph type="body" idx="1"/>
          </p:nvPr>
        </p:nvSpPr>
        <p:spPr>
          <a:xfrm>
            <a:off x="290202" y="1879600"/>
            <a:ext cx="9152724" cy="5475572"/>
          </a:xfrm>
          <a:prstGeom prst="rect">
            <a:avLst/>
          </a:prstGeom>
        </p:spPr>
        <p:txBody>
          <a:bodyPr lIns="25400" tIns="25400" rIns="25400" bIns="25400" anchor="t"/>
          <a:lstStyle/>
          <a:p>
            <a:pPr>
              <a:spcBef>
                <a:spcPts val="800"/>
              </a:spcBef>
              <a:defRPr sz="1800"/>
            </a:pPr>
            <a:r>
              <a:t>Adresse IP spécifique</a:t>
            </a:r>
          </a:p>
          <a:p>
            <a:pPr marL="571500" lvl="1" indent="-254000">
              <a:buSzPct val="75000"/>
              <a:buChar char="‣"/>
              <a:defRPr sz="1700"/>
            </a:pPr>
            <a:r>
              <a:t>Réseau destination : </a:t>
            </a:r>
            <a:r>
              <a:rPr b="1" spc="85"/>
              <a:t>192.168.0.1/32</a:t>
            </a:r>
          </a:p>
          <a:p>
            <a:pPr marL="571500" lvl="1" indent="-254000">
              <a:buSzPct val="75000"/>
              <a:buChar char="‣"/>
              <a:defRPr sz="1700"/>
            </a:pPr>
            <a:r>
              <a:t>Cette entrée est spécifique à l'adresse IP 192.168.0.1 (probablement la passerelle par défaut)</a:t>
            </a:r>
          </a:p>
          <a:p>
            <a:pPr marL="571500" lvl="1" indent="-254000">
              <a:buSzPct val="75000"/>
              <a:buChar char="‣"/>
              <a:defRPr sz="1700"/>
            </a:pPr>
            <a:r>
              <a:t>Les paquets destinés à cette adresse sont acheminés via l'interface 192.168.0.100</a:t>
            </a:r>
          </a:p>
          <a:p>
            <a:pPr>
              <a:spcBef>
                <a:spcPts val="1500"/>
              </a:spcBef>
              <a:defRPr sz="1800"/>
            </a:pPr>
            <a:r>
              <a:t>Informations complémentaires</a:t>
            </a:r>
          </a:p>
          <a:p>
            <a:pPr marL="571500" lvl="1" indent="-254000">
              <a:buSzPct val="75000"/>
              <a:buChar char="‣"/>
              <a:defRPr sz="1700"/>
            </a:pPr>
            <a:r>
              <a:t>Le masque indique quels bits de l'adresse IP correspondent au réseau.</a:t>
            </a:r>
          </a:p>
          <a:p>
            <a:pPr marL="571500" lvl="1" indent="-254000">
              <a:buSzPct val="75000"/>
              <a:buChar char="‣"/>
              <a:defRPr sz="1700"/>
            </a:pPr>
            <a:r>
              <a:t>La passerelle est l'adresse IP du prochain saut pour atteindre le réseau de destination.</a:t>
            </a:r>
          </a:p>
          <a:p>
            <a:pPr marL="571500" lvl="1" indent="-254000">
              <a:buSzPct val="75000"/>
              <a:buChar char="‣"/>
              <a:defRPr sz="1700"/>
            </a:pPr>
            <a:r>
              <a:t>L'interface est l'interface réseau utilisée pour envoyer les paquets.</a:t>
            </a:r>
          </a:p>
          <a:p>
            <a:pPr marL="571500" lvl="1" indent="-254000">
              <a:buSzPct val="75000"/>
              <a:buChar char="‣"/>
              <a:defRPr sz="1700"/>
            </a:pPr>
            <a:r>
              <a:t>La métrique (toujours 1 ici) est utilisée pour déterminer la meilleure route lorsque plusieurs routes sont disponibles.</a:t>
            </a:r>
          </a:p>
        </p:txBody>
      </p:sp>
      <p:sp>
        <p:nvSpPr>
          <p:cNvPr id="916" name="Exemple de table de routage"/>
          <p:cNvSpPr txBox="1"/>
          <p:nvPr/>
        </p:nvSpPr>
        <p:spPr>
          <a:xfrm>
            <a:off x="304865" y="1416050"/>
            <a:ext cx="7655698"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Exemple de table de routage</a:t>
            </a:r>
          </a:p>
        </p:txBody>
      </p:sp>
      <p:sp>
        <p:nvSpPr>
          <p:cNvPr id="917" name="Grouper"/>
          <p:cNvSpPr txBox="1"/>
          <p:nvPr/>
        </p:nvSpPr>
        <p:spPr>
          <a:xfrm>
            <a:off x="279400" y="13970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918"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922" name="Grouper"/>
          <p:cNvGrpSpPr/>
          <p:nvPr/>
        </p:nvGrpSpPr>
        <p:grpSpPr>
          <a:xfrm>
            <a:off x="317500" y="1270000"/>
            <a:ext cx="9525000" cy="38100"/>
            <a:chOff x="0" y="0"/>
            <a:chExt cx="9525000" cy="38100"/>
          </a:xfrm>
        </p:grpSpPr>
        <p:sp>
          <p:nvSpPr>
            <p:cNvPr id="920"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921"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923"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43</a:t>
            </a:fld>
            <a:endParaRPr/>
          </a:p>
        </p:txBody>
      </p:sp>
      <p:sp>
        <p:nvSpPr>
          <p:cNvPr id="924" name="2 - Algorithme de routage"/>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Algorithme de routage</a:t>
            </a:r>
          </a:p>
        </p:txBody>
      </p:sp>
      <p:sp>
        <p:nvSpPr>
          <p:cNvPr id="925" name="RIP (Routing Information Protocol) ; RFC 1058 et RFC 1721 à 1723 pour RIP-2…"/>
          <p:cNvSpPr txBox="1">
            <a:spLocks noGrp="1"/>
          </p:cNvSpPr>
          <p:nvPr>
            <p:ph type="body" idx="1"/>
          </p:nvPr>
        </p:nvSpPr>
        <p:spPr>
          <a:xfrm>
            <a:off x="290202" y="1879600"/>
            <a:ext cx="9152724" cy="5475572"/>
          </a:xfrm>
          <a:prstGeom prst="rect">
            <a:avLst/>
          </a:prstGeom>
        </p:spPr>
        <p:txBody>
          <a:bodyPr lIns="25400" tIns="25400" rIns="25400" bIns="25400" anchor="t"/>
          <a:lstStyle/>
          <a:p>
            <a:pPr>
              <a:spcBef>
                <a:spcPts val="1500"/>
              </a:spcBef>
            </a:pPr>
            <a:r>
              <a:t>RIP (</a:t>
            </a:r>
            <a:r>
              <a:rPr i="1"/>
              <a:t>Routing Information Protocol</a:t>
            </a:r>
            <a:r>
              <a:t>) ; RFC 1058 et RFC 1721 à 1723 pour RIP-2</a:t>
            </a:r>
          </a:p>
          <a:p>
            <a:pPr marL="571500" lvl="1" indent="-254000">
              <a:buSzPct val="75000"/>
              <a:buChar char="‣"/>
            </a:pPr>
            <a:r>
              <a:t>Protocole simple parfois utilisé en Intranet</a:t>
            </a:r>
          </a:p>
          <a:p>
            <a:pPr marL="571500" lvl="1" indent="-254000">
              <a:buSzPct val="75000"/>
              <a:buChar char="‣"/>
            </a:pPr>
            <a:r>
              <a:t>Anciennement utilisé dans internet, mais remplacé par les protocoles ci-dessous.</a:t>
            </a:r>
          </a:p>
          <a:p>
            <a:pPr>
              <a:spcBef>
                <a:spcPts val="1500"/>
              </a:spcBef>
            </a:pPr>
            <a:r>
              <a:t>OSPF (</a:t>
            </a:r>
            <a:r>
              <a:rPr i="1"/>
              <a:t>Open Shortest Path First</a:t>
            </a:r>
            <a:r>
              <a:t>)</a:t>
            </a:r>
          </a:p>
          <a:p>
            <a:pPr marL="571500" lvl="1" indent="-254000">
              <a:buSzPct val="75000"/>
              <a:buChar char="‣"/>
            </a:pPr>
            <a:r>
              <a:t>Protocole de routage interne IP, de type ‘à état de lien de liens’.</a:t>
            </a:r>
          </a:p>
          <a:p>
            <a:pPr marL="571500" lvl="1" indent="-254000">
              <a:buSzPct val="75000"/>
              <a:buChar char="‣"/>
            </a:pPr>
            <a:r>
              <a:t>OSPFv2 est décrite dans la RFC 2328 en 1997</a:t>
            </a:r>
          </a:p>
          <a:p>
            <a:pPr marL="571500" lvl="1" indent="-254000">
              <a:buSzPct val="75000"/>
              <a:buChar char="‣"/>
            </a:pPr>
            <a:r>
              <a:t>OSPFv3 permet l'utilisation d'OSPF dans un réseau IPv6. Voir RFC 2740</a:t>
            </a:r>
          </a:p>
          <a:p>
            <a:pPr>
              <a:spcBef>
                <a:spcPts val="1500"/>
              </a:spcBef>
            </a:pPr>
            <a:r>
              <a:t>IS-IS (</a:t>
            </a:r>
            <a:r>
              <a:rPr i="1"/>
              <a:t>Intermediate system to intermediate system</a:t>
            </a:r>
            <a:r>
              <a:t>)</a:t>
            </a:r>
          </a:p>
          <a:p>
            <a:pPr marL="571500" lvl="1" indent="-254000">
              <a:buSzPct val="75000"/>
              <a:buChar char="‣"/>
            </a:pPr>
            <a:r>
              <a:t>Protocole de routage interne multi-protocoles à état de liens</a:t>
            </a:r>
          </a:p>
          <a:p>
            <a:pPr marL="571500" lvl="1" indent="-254000">
              <a:buSzPct val="75000"/>
              <a:buChar char="‣"/>
            </a:pPr>
            <a:r>
              <a:t>Norme ISO/CEI 10589:2002 également publié par l’IETF avec la RFC 1142</a:t>
            </a:r>
          </a:p>
          <a:p>
            <a:pPr marL="571500" lvl="1" indent="-254000">
              <a:buSzPct val="75000"/>
              <a:buChar char="‣"/>
            </a:pPr>
            <a:r>
              <a:t>IS-IS est un protocole à état de liens utilisé à l'intérieur d'un </a:t>
            </a:r>
            <a:r>
              <a:rPr i="1"/>
              <a:t>autonomous system</a:t>
            </a:r>
            <a:r>
              <a:t>. Il est apprécié dans des grands réseaux de fournisseurs de services.</a:t>
            </a:r>
          </a:p>
        </p:txBody>
      </p:sp>
      <p:sp>
        <p:nvSpPr>
          <p:cNvPr id="926" name="Protocoles de routage"/>
          <p:cNvSpPr txBox="1"/>
          <p:nvPr/>
        </p:nvSpPr>
        <p:spPr>
          <a:xfrm>
            <a:off x="304865" y="1416050"/>
            <a:ext cx="7655698"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Protocoles de routage</a:t>
            </a:r>
          </a:p>
        </p:txBody>
      </p:sp>
      <p:sp>
        <p:nvSpPr>
          <p:cNvPr id="927" name="Grouper"/>
          <p:cNvSpPr txBox="1"/>
          <p:nvPr/>
        </p:nvSpPr>
        <p:spPr>
          <a:xfrm>
            <a:off x="279400" y="13970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928"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934" name="Grouper"/>
          <p:cNvGrpSpPr/>
          <p:nvPr/>
        </p:nvGrpSpPr>
        <p:grpSpPr>
          <a:xfrm>
            <a:off x="317500" y="1270000"/>
            <a:ext cx="9525000" cy="38100"/>
            <a:chOff x="0" y="0"/>
            <a:chExt cx="9525000" cy="38100"/>
          </a:xfrm>
        </p:grpSpPr>
        <p:sp>
          <p:nvSpPr>
            <p:cNvPr id="932"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933"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935"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44</a:t>
            </a:fld>
            <a:endParaRPr/>
          </a:p>
        </p:txBody>
      </p:sp>
      <p:sp>
        <p:nvSpPr>
          <p:cNvPr id="936" name="2 - Algorithme de routage"/>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Algorithme de routage</a:t>
            </a:r>
          </a:p>
        </p:txBody>
      </p:sp>
      <p:sp>
        <p:nvSpPr>
          <p:cNvPr id="937" name="BGP (Border Gateway Protocol)…"/>
          <p:cNvSpPr txBox="1">
            <a:spLocks noGrp="1"/>
          </p:cNvSpPr>
          <p:nvPr>
            <p:ph type="body" idx="1"/>
          </p:nvPr>
        </p:nvSpPr>
        <p:spPr>
          <a:xfrm>
            <a:off x="290202" y="1879600"/>
            <a:ext cx="9152724" cy="5475572"/>
          </a:xfrm>
          <a:prstGeom prst="rect">
            <a:avLst/>
          </a:prstGeom>
        </p:spPr>
        <p:txBody>
          <a:bodyPr lIns="25400" tIns="25400" rIns="25400" bIns="25400" anchor="t"/>
          <a:lstStyle/>
          <a:p>
            <a:pPr marR="4337525">
              <a:spcBef>
                <a:spcPts val="1500"/>
              </a:spcBef>
            </a:pPr>
            <a:r>
              <a:t>BGP (</a:t>
            </a:r>
            <a:r>
              <a:rPr i="1"/>
              <a:t>Border Gateway Protocol</a:t>
            </a:r>
            <a:r>
              <a:t>)</a:t>
            </a:r>
          </a:p>
          <a:p>
            <a:pPr marL="571500" marR="4337525" lvl="1" indent="-254000">
              <a:buSzPct val="75000"/>
              <a:buChar char="‣"/>
              <a:defRPr spc="0"/>
            </a:pPr>
            <a:r>
              <a:t>Protocole d'échange de route externe</a:t>
            </a:r>
          </a:p>
          <a:p>
            <a:pPr marL="571500" marR="4337525" lvl="1" indent="-254000">
              <a:buSzPct val="75000"/>
              <a:buChar char="‣"/>
            </a:pPr>
            <a:r>
              <a:t>Il échange des informations de routage entre </a:t>
            </a:r>
            <a:r>
              <a:rPr i="1"/>
              <a:t>Autonomous Systems</a:t>
            </a:r>
            <a:r>
              <a:t> (AS). RFC 4271.</a:t>
            </a:r>
          </a:p>
          <a:p>
            <a:pPr marL="571500" marR="4337525" lvl="1" indent="-254000">
              <a:buSzPct val="75000"/>
              <a:buChar char="‣"/>
            </a:pPr>
            <a:r>
              <a:t>BGP prend en charge le routage sans classe et utilise l'agrégation de routes afin de limiter la taille de la table de routage.</a:t>
            </a:r>
          </a:p>
          <a:p>
            <a:pPr marL="571500" marR="4337525" lvl="1" indent="-254000">
              <a:buSzPct val="75000"/>
              <a:buChar char="‣"/>
            </a:pPr>
            <a:r>
              <a:t>La stratégie de routage tient compte de contraintes politiques, économiques ou de sécurité</a:t>
            </a:r>
          </a:p>
          <a:p>
            <a:pPr marL="571500" marR="4337525" lvl="1" indent="-254000">
              <a:buSzPct val="75000"/>
              <a:buChar char="‣"/>
            </a:pPr>
            <a:r>
              <a:t>BGP est principalement utilisé entre les opérateurs et fournisseurs d'accès à Internet pour l'échange de routes, à travers des services de transit ou de peering.</a:t>
            </a:r>
          </a:p>
        </p:txBody>
      </p:sp>
      <p:sp>
        <p:nvSpPr>
          <p:cNvPr id="938" name="Protocoles de routage"/>
          <p:cNvSpPr txBox="1"/>
          <p:nvPr/>
        </p:nvSpPr>
        <p:spPr>
          <a:xfrm>
            <a:off x="304865" y="1416050"/>
            <a:ext cx="7655698"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Protocoles de routage</a:t>
            </a:r>
          </a:p>
        </p:txBody>
      </p:sp>
      <p:sp>
        <p:nvSpPr>
          <p:cNvPr id="939" name="Grouper"/>
          <p:cNvSpPr txBox="1"/>
          <p:nvPr/>
        </p:nvSpPr>
        <p:spPr>
          <a:xfrm>
            <a:off x="279400" y="13970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940"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grpSp>
        <p:nvGrpSpPr>
          <p:cNvPr id="943" name="AS et BGP.png"/>
          <p:cNvGrpSpPr/>
          <p:nvPr/>
        </p:nvGrpSpPr>
        <p:grpSpPr>
          <a:xfrm>
            <a:off x="5221018" y="1814858"/>
            <a:ext cx="4711060" cy="4590046"/>
            <a:chOff x="0" y="0"/>
            <a:chExt cx="4711059" cy="4590044"/>
          </a:xfrm>
        </p:grpSpPr>
        <p:pic>
          <p:nvPicPr>
            <p:cNvPr id="942" name="AS et BGP.png" descr="AS et BGP.png"/>
            <p:cNvPicPr>
              <a:picLocks noChangeAspect="1"/>
            </p:cNvPicPr>
            <p:nvPr/>
          </p:nvPicPr>
          <p:blipFill>
            <a:blip r:embed="rId4"/>
            <a:stretch>
              <a:fillRect/>
            </a:stretch>
          </p:blipFill>
          <p:spPr>
            <a:xfrm>
              <a:off x="127000" y="88900"/>
              <a:ext cx="4457060" cy="4259845"/>
            </a:xfrm>
            <a:prstGeom prst="rect">
              <a:avLst/>
            </a:prstGeom>
            <a:ln>
              <a:noFill/>
            </a:ln>
            <a:effectLst/>
          </p:spPr>
        </p:pic>
        <p:pic>
          <p:nvPicPr>
            <p:cNvPr id="941" name="AS et BGP.png" descr="AS et BGP.png"/>
            <p:cNvPicPr>
              <a:picLocks/>
            </p:cNvPicPr>
            <p:nvPr/>
          </p:nvPicPr>
          <p:blipFill>
            <a:blip r:embed="rId5"/>
            <a:stretch>
              <a:fillRect/>
            </a:stretch>
          </p:blipFill>
          <p:spPr>
            <a:xfrm>
              <a:off x="0" y="0"/>
              <a:ext cx="4711060" cy="4590045"/>
            </a:xfrm>
            <a:prstGeom prst="rect">
              <a:avLst/>
            </a:prstGeom>
            <a:effectLst/>
          </p:spPr>
        </p:pic>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949" name="Grouper"/>
          <p:cNvGrpSpPr/>
          <p:nvPr/>
        </p:nvGrpSpPr>
        <p:grpSpPr>
          <a:xfrm>
            <a:off x="317500" y="1270000"/>
            <a:ext cx="9525000" cy="38100"/>
            <a:chOff x="0" y="0"/>
            <a:chExt cx="9525000" cy="38100"/>
          </a:xfrm>
        </p:grpSpPr>
        <p:sp>
          <p:nvSpPr>
            <p:cNvPr id="947"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948"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950"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45</a:t>
            </a:fld>
            <a:endParaRPr/>
          </a:p>
        </p:txBody>
      </p:sp>
      <p:sp>
        <p:nvSpPr>
          <p:cNvPr id="951" name="3 - Interconnexion de réseau"/>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Interconnexion de réseau</a:t>
            </a:r>
          </a:p>
        </p:txBody>
      </p:sp>
      <p:sp>
        <p:nvSpPr>
          <p:cNvPr id="952" name="Lorsque plusieurs réseaux sont interconnectés, on parle d’inter-réseau ou de réseau de réseaux…"/>
          <p:cNvSpPr txBox="1">
            <a:spLocks noGrp="1"/>
          </p:cNvSpPr>
          <p:nvPr>
            <p:ph type="body" idx="1"/>
          </p:nvPr>
        </p:nvSpPr>
        <p:spPr>
          <a:xfrm>
            <a:off x="290202" y="1879600"/>
            <a:ext cx="9152724" cy="5475572"/>
          </a:xfrm>
          <a:prstGeom prst="rect">
            <a:avLst/>
          </a:prstGeom>
        </p:spPr>
        <p:txBody>
          <a:bodyPr lIns="25400" tIns="25400" rIns="25400" bIns="25400" anchor="t"/>
          <a:lstStyle/>
          <a:p>
            <a:pPr>
              <a:spcBef>
                <a:spcPts val="1500"/>
              </a:spcBef>
            </a:pPr>
            <a:r>
              <a:t>Lorsque plusieurs réseaux sont interconnectés, on parle d’</a:t>
            </a:r>
            <a:r>
              <a:rPr b="1"/>
              <a:t>inter-réseau</a:t>
            </a:r>
            <a:r>
              <a:t> ou de réseau de réseaux</a:t>
            </a:r>
          </a:p>
          <a:p>
            <a:pPr marL="571500" lvl="1" indent="-254000">
              <a:buSzPct val="75000"/>
              <a:buChar char="‣"/>
            </a:pPr>
            <a:r>
              <a:t>Le terme </a:t>
            </a:r>
            <a:r>
              <a:rPr b="1"/>
              <a:t>internet </a:t>
            </a:r>
            <a:r>
              <a:t>provient justement d’</a:t>
            </a:r>
            <a:r>
              <a:rPr b="1"/>
              <a:t>internetwork</a:t>
            </a:r>
          </a:p>
          <a:p>
            <a:pPr marL="571500" lvl="1" indent="-254000">
              <a:buSzPct val="75000"/>
              <a:buChar char="‣"/>
            </a:pPr>
            <a:endParaRPr b="1"/>
          </a:p>
          <a:p>
            <a:pPr>
              <a:spcBef>
                <a:spcPts val="1500"/>
              </a:spcBef>
            </a:pPr>
            <a:r>
              <a:t>Grande diversité des réseaux, des technologies et des besoins d’inter-connexion</a:t>
            </a:r>
          </a:p>
          <a:p>
            <a:pPr marL="571500" lvl="1" indent="-254000">
              <a:buSzPct val="75000"/>
              <a:buChar char="‣"/>
            </a:pPr>
            <a:r>
              <a:t>Type de service (avec ou sans connexion)</a:t>
            </a:r>
          </a:p>
          <a:p>
            <a:pPr marL="571500" lvl="1" indent="-254000">
              <a:buSzPct val="75000"/>
              <a:buChar char="‣"/>
            </a:pPr>
            <a:r>
              <a:t>Protocole (IP, IPX, ATM, MPLS, etc.)</a:t>
            </a:r>
          </a:p>
          <a:p>
            <a:pPr marL="571500" lvl="1" indent="-254000">
              <a:buSzPct val="75000"/>
              <a:buChar char="‣"/>
            </a:pPr>
            <a:r>
              <a:t>Adressage</a:t>
            </a:r>
          </a:p>
          <a:p>
            <a:pPr marL="571500" lvl="1" indent="-254000">
              <a:buSzPct val="75000"/>
              <a:buChar char="‣"/>
            </a:pPr>
            <a:r>
              <a:t>Taille de paquets</a:t>
            </a:r>
          </a:p>
          <a:p>
            <a:pPr marL="571500" lvl="1" indent="-254000">
              <a:buSzPct val="75000"/>
              <a:buChar char="‣"/>
            </a:pPr>
            <a:r>
              <a:t>Qualité de service</a:t>
            </a:r>
          </a:p>
          <a:p>
            <a:pPr marL="571500" lvl="1" indent="-254000">
              <a:buSzPct val="75000"/>
              <a:buChar char="‣"/>
            </a:pPr>
            <a:r>
              <a:t>Contrôle de flux et de congestion</a:t>
            </a:r>
            <a:endParaRPr b="1"/>
          </a:p>
          <a:p>
            <a:pPr marL="571500" lvl="1" indent="-254000">
              <a:buSzPct val="75000"/>
              <a:buChar char="‣"/>
            </a:pPr>
            <a:r>
              <a:t>Sécurité (règles de confidentialité, chiffrement, etc.)</a:t>
            </a:r>
          </a:p>
          <a:p>
            <a:pPr marL="571500" lvl="1" indent="-254000">
              <a:buSzPct val="75000"/>
              <a:buChar char="‣"/>
            </a:pPr>
            <a:r>
              <a:t>Facturation</a:t>
            </a:r>
          </a:p>
        </p:txBody>
      </p:sp>
      <p:sp>
        <p:nvSpPr>
          <p:cNvPr id="953" name="Besoins d’interconnexion"/>
          <p:cNvSpPr txBox="1"/>
          <p:nvPr/>
        </p:nvSpPr>
        <p:spPr>
          <a:xfrm>
            <a:off x="304865" y="1416050"/>
            <a:ext cx="7655698"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Besoins d’interconnexion</a:t>
            </a:r>
          </a:p>
        </p:txBody>
      </p:sp>
      <p:sp>
        <p:nvSpPr>
          <p:cNvPr id="954" name="Grouper"/>
          <p:cNvSpPr txBox="1"/>
          <p:nvPr/>
        </p:nvSpPr>
        <p:spPr>
          <a:xfrm>
            <a:off x="279400" y="13970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955"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961" name="Grouper"/>
          <p:cNvGrpSpPr/>
          <p:nvPr/>
        </p:nvGrpSpPr>
        <p:grpSpPr>
          <a:xfrm>
            <a:off x="317500" y="1270000"/>
            <a:ext cx="9525000" cy="38100"/>
            <a:chOff x="0" y="0"/>
            <a:chExt cx="9525000" cy="38100"/>
          </a:xfrm>
        </p:grpSpPr>
        <p:sp>
          <p:nvSpPr>
            <p:cNvPr id="959"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960"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962"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46</a:t>
            </a:fld>
            <a:endParaRPr/>
          </a:p>
        </p:txBody>
      </p:sp>
      <p:sp>
        <p:nvSpPr>
          <p:cNvPr id="963" name="3 - Interconnexion de réseau"/>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Interconnexion de réseau</a:t>
            </a:r>
          </a:p>
        </p:txBody>
      </p:sp>
      <p:sp>
        <p:nvSpPr>
          <p:cNvPr id="964" name="Au dessous de la couche réseau, on trouve :…"/>
          <p:cNvSpPr txBox="1">
            <a:spLocks noGrp="1"/>
          </p:cNvSpPr>
          <p:nvPr>
            <p:ph type="body" idx="1"/>
          </p:nvPr>
        </p:nvSpPr>
        <p:spPr>
          <a:xfrm>
            <a:off x="290202" y="1879600"/>
            <a:ext cx="9152724" cy="5475572"/>
          </a:xfrm>
          <a:prstGeom prst="rect">
            <a:avLst/>
          </a:prstGeom>
        </p:spPr>
        <p:txBody>
          <a:bodyPr lIns="25400" tIns="25400" rIns="25400" bIns="25400" anchor="t"/>
          <a:lstStyle/>
          <a:p>
            <a:pPr>
              <a:spcBef>
                <a:spcPts val="1500"/>
              </a:spcBef>
            </a:pPr>
            <a:r>
              <a:t>Au dessous de la couche réseau, on trouve :</a:t>
            </a:r>
            <a:endParaRPr b="1"/>
          </a:p>
          <a:p>
            <a:pPr marL="571500" lvl="1" indent="-254000">
              <a:buSzPct val="75000"/>
              <a:buChar char="‣"/>
            </a:pPr>
            <a:r>
              <a:t>Les </a:t>
            </a:r>
            <a:r>
              <a:rPr b="1"/>
              <a:t>répéteurs</a:t>
            </a:r>
            <a:r>
              <a:t> et les </a:t>
            </a:r>
            <a:r>
              <a:rPr b="1"/>
              <a:t>hubs</a:t>
            </a:r>
            <a:r>
              <a:t> (couche physique)</a:t>
            </a:r>
          </a:p>
          <a:p>
            <a:pPr marL="571500" lvl="1" indent="-254000">
              <a:buSzPct val="75000"/>
              <a:buChar char="‣"/>
            </a:pPr>
            <a:r>
              <a:t>Les </a:t>
            </a:r>
            <a:r>
              <a:rPr b="1"/>
              <a:t>ponts</a:t>
            </a:r>
            <a:r>
              <a:t> et les </a:t>
            </a:r>
            <a:r>
              <a:rPr b="1"/>
              <a:t>commutateurs</a:t>
            </a:r>
            <a:r>
              <a:t> (couche liaison de données)</a:t>
            </a:r>
          </a:p>
          <a:p>
            <a:pPr marL="889000" lvl="2" indent="-254000">
              <a:buSzPct val="75000"/>
            </a:pPr>
            <a:r>
              <a:t>Copier et faire suivre des trames</a:t>
            </a:r>
            <a:endParaRPr b="1"/>
          </a:p>
          <a:p>
            <a:pPr>
              <a:spcBef>
                <a:spcPts val="1500"/>
              </a:spcBef>
            </a:pPr>
            <a:r>
              <a:t>Les passerelles opèrent à des couches supérieures à la couche réseau</a:t>
            </a:r>
          </a:p>
          <a:p>
            <a:pPr>
              <a:spcBef>
                <a:spcPts val="1500"/>
              </a:spcBef>
            </a:pPr>
            <a:r>
              <a:t>Les équipements qui opèrent au niveau de la couche réseau sont des </a:t>
            </a:r>
            <a:r>
              <a:rPr b="1"/>
              <a:t>routeurs</a:t>
            </a:r>
            <a:r>
              <a:t>  </a:t>
            </a:r>
          </a:p>
          <a:p>
            <a:pPr marL="571500" lvl="1" indent="-254000">
              <a:buSzPct val="75000"/>
              <a:buChar char="‣"/>
            </a:pPr>
            <a:r>
              <a:t>Le routeur utilise des adresses logiques (de niveau 3), indépendantes des adresses physiques</a:t>
            </a:r>
          </a:p>
        </p:txBody>
      </p:sp>
      <p:sp>
        <p:nvSpPr>
          <p:cNvPr id="965" name="Équipements d’interconnexion"/>
          <p:cNvSpPr txBox="1"/>
          <p:nvPr/>
        </p:nvSpPr>
        <p:spPr>
          <a:xfrm>
            <a:off x="304865" y="1416050"/>
            <a:ext cx="7655698"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Équipements d’interconnexion</a:t>
            </a:r>
          </a:p>
        </p:txBody>
      </p:sp>
      <p:grpSp>
        <p:nvGrpSpPr>
          <p:cNvPr id="1008" name="Grouper"/>
          <p:cNvGrpSpPr/>
          <p:nvPr/>
        </p:nvGrpSpPr>
        <p:grpSpPr>
          <a:xfrm>
            <a:off x="2218731" y="4568216"/>
            <a:ext cx="7368700" cy="2868092"/>
            <a:chOff x="0" y="0"/>
            <a:chExt cx="7368700" cy="2868091"/>
          </a:xfrm>
        </p:grpSpPr>
        <p:sp>
          <p:nvSpPr>
            <p:cNvPr id="966" name="Rectangle"/>
            <p:cNvSpPr/>
            <p:nvPr/>
          </p:nvSpPr>
          <p:spPr>
            <a:xfrm>
              <a:off x="850900" y="391267"/>
              <a:ext cx="360000" cy="540001"/>
            </a:xfrm>
            <a:prstGeom prst="rect">
              <a:avLst/>
            </a:prstGeom>
            <a:solidFill>
              <a:srgbClr val="E59291"/>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67" name="Rectangle"/>
            <p:cNvSpPr/>
            <p:nvPr/>
          </p:nvSpPr>
          <p:spPr>
            <a:xfrm>
              <a:off x="6946900" y="391267"/>
              <a:ext cx="360000" cy="540001"/>
            </a:xfrm>
            <a:prstGeom prst="rect">
              <a:avLst/>
            </a:prstGeom>
            <a:solidFill>
              <a:srgbClr val="E59291"/>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68" name="Rectangle"/>
            <p:cNvSpPr/>
            <p:nvPr/>
          </p:nvSpPr>
          <p:spPr>
            <a:xfrm>
              <a:off x="850900" y="1092307"/>
              <a:ext cx="360000" cy="540001"/>
            </a:xfrm>
            <a:prstGeom prst="rect">
              <a:avLst/>
            </a:prstGeom>
            <a:solidFill>
              <a:srgbClr val="E59291"/>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69" name="Rectangle"/>
            <p:cNvSpPr/>
            <p:nvPr/>
          </p:nvSpPr>
          <p:spPr>
            <a:xfrm>
              <a:off x="523240" y="1059287"/>
              <a:ext cx="720001" cy="612001"/>
            </a:xfrm>
            <a:prstGeom prst="rect">
              <a:avLst/>
            </a:prstGeom>
            <a:solidFill>
              <a:srgbClr val="367DA2">
                <a:alpha val="35287"/>
              </a:srgbClr>
            </a:solidFill>
            <a:ln w="12700" cap="flat">
              <a:noFill/>
              <a:miter lim="400000"/>
            </a:ln>
            <a:effectLst>
              <a:outerShdw blurRad="38100" dist="25400" dir="5400000" rotWithShape="0">
                <a:srgbClr val="000000">
                  <a:alpha val="9011"/>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70" name="Rectangle"/>
            <p:cNvSpPr/>
            <p:nvPr/>
          </p:nvSpPr>
          <p:spPr>
            <a:xfrm>
              <a:off x="6946900" y="1092307"/>
              <a:ext cx="360000" cy="540001"/>
            </a:xfrm>
            <a:prstGeom prst="rect">
              <a:avLst/>
            </a:prstGeom>
            <a:solidFill>
              <a:srgbClr val="E59291"/>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71" name="Rectangle"/>
            <p:cNvSpPr/>
            <p:nvPr/>
          </p:nvSpPr>
          <p:spPr>
            <a:xfrm>
              <a:off x="6629400" y="1059287"/>
              <a:ext cx="720000" cy="612001"/>
            </a:xfrm>
            <a:prstGeom prst="rect">
              <a:avLst/>
            </a:prstGeom>
            <a:solidFill>
              <a:srgbClr val="367DA2">
                <a:alpha val="35287"/>
              </a:srgbClr>
            </a:solidFill>
            <a:ln w="12700" cap="flat">
              <a:noFill/>
              <a:miter lim="400000"/>
            </a:ln>
            <a:effectLst>
              <a:outerShdw blurRad="38100" dist="25400" dir="5400000" rotWithShape="0">
                <a:srgbClr val="000000">
                  <a:alpha val="9011"/>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72" name="Rectangle"/>
            <p:cNvSpPr/>
            <p:nvPr/>
          </p:nvSpPr>
          <p:spPr>
            <a:xfrm>
              <a:off x="850900" y="1803507"/>
              <a:ext cx="360000" cy="540001"/>
            </a:xfrm>
            <a:prstGeom prst="rect">
              <a:avLst/>
            </a:prstGeom>
            <a:solidFill>
              <a:srgbClr val="E59291"/>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73" name="Rectangle"/>
            <p:cNvSpPr/>
            <p:nvPr/>
          </p:nvSpPr>
          <p:spPr>
            <a:xfrm>
              <a:off x="525779" y="1770487"/>
              <a:ext cx="720001" cy="612001"/>
            </a:xfrm>
            <a:prstGeom prst="rect">
              <a:avLst/>
            </a:prstGeom>
            <a:solidFill>
              <a:srgbClr val="367DA2">
                <a:alpha val="35287"/>
              </a:srgbClr>
            </a:solidFill>
            <a:ln w="12700" cap="flat">
              <a:noFill/>
              <a:miter lim="400000"/>
            </a:ln>
            <a:effectLst>
              <a:outerShdw blurRad="38100" dist="25400" dir="5400000" rotWithShape="0">
                <a:srgbClr val="000000">
                  <a:alpha val="9011"/>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74" name="Rectangle"/>
            <p:cNvSpPr/>
            <p:nvPr/>
          </p:nvSpPr>
          <p:spPr>
            <a:xfrm>
              <a:off x="0" y="1736337"/>
              <a:ext cx="1260001" cy="684001"/>
            </a:xfrm>
            <a:prstGeom prst="rect">
              <a:avLst/>
            </a:prstGeom>
            <a:solidFill>
              <a:srgbClr val="C69300">
                <a:alpha val="35287"/>
              </a:srgbClr>
            </a:solidFill>
            <a:ln w="12700" cap="flat">
              <a:noFill/>
              <a:miter lim="400000"/>
            </a:ln>
            <a:effectLst>
              <a:outerShdw blurRad="38100" dist="25400" dir="5400000" rotWithShape="0">
                <a:srgbClr val="000000">
                  <a:alpha val="9011"/>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75" name="Rectangle"/>
            <p:cNvSpPr/>
            <p:nvPr/>
          </p:nvSpPr>
          <p:spPr>
            <a:xfrm>
              <a:off x="6946900" y="1803507"/>
              <a:ext cx="360000" cy="540001"/>
            </a:xfrm>
            <a:prstGeom prst="rect">
              <a:avLst/>
            </a:prstGeom>
            <a:solidFill>
              <a:srgbClr val="E59291"/>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76" name="Rectangle"/>
            <p:cNvSpPr/>
            <p:nvPr/>
          </p:nvSpPr>
          <p:spPr>
            <a:xfrm>
              <a:off x="6621780" y="1770487"/>
              <a:ext cx="720001" cy="612001"/>
            </a:xfrm>
            <a:prstGeom prst="rect">
              <a:avLst/>
            </a:prstGeom>
            <a:solidFill>
              <a:srgbClr val="367DA2">
                <a:alpha val="35287"/>
              </a:srgbClr>
            </a:solidFill>
            <a:ln w="12700" cap="flat">
              <a:noFill/>
              <a:miter lim="400000"/>
            </a:ln>
            <a:effectLst>
              <a:outerShdw blurRad="38100" dist="25400" dir="5400000" rotWithShape="0">
                <a:srgbClr val="000000">
                  <a:alpha val="9011"/>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77" name="Rectangle"/>
            <p:cNvSpPr/>
            <p:nvPr/>
          </p:nvSpPr>
          <p:spPr>
            <a:xfrm>
              <a:off x="6108700" y="1749037"/>
              <a:ext cx="1260001" cy="684001"/>
            </a:xfrm>
            <a:prstGeom prst="rect">
              <a:avLst/>
            </a:prstGeom>
            <a:solidFill>
              <a:srgbClr val="578726">
                <a:alpha val="39529"/>
              </a:srgbClr>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78" name="Rectangle"/>
            <p:cNvSpPr/>
            <p:nvPr/>
          </p:nvSpPr>
          <p:spPr>
            <a:xfrm>
              <a:off x="3055620" y="1092307"/>
              <a:ext cx="360001" cy="540001"/>
            </a:xfrm>
            <a:prstGeom prst="rect">
              <a:avLst/>
            </a:prstGeom>
            <a:solidFill>
              <a:srgbClr val="E59291"/>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79" name="Rectangle"/>
            <p:cNvSpPr/>
            <p:nvPr/>
          </p:nvSpPr>
          <p:spPr>
            <a:xfrm>
              <a:off x="2727960" y="1059287"/>
              <a:ext cx="720001" cy="612001"/>
            </a:xfrm>
            <a:prstGeom prst="rect">
              <a:avLst/>
            </a:prstGeom>
            <a:solidFill>
              <a:srgbClr val="367DA2">
                <a:alpha val="35287"/>
              </a:srgbClr>
            </a:solidFill>
            <a:ln w="12700" cap="flat">
              <a:noFill/>
              <a:miter lim="400000"/>
            </a:ln>
            <a:effectLst>
              <a:outerShdw blurRad="38100" dist="25400" dir="5400000" rotWithShape="0">
                <a:srgbClr val="000000">
                  <a:alpha val="9011"/>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80" name="Rectangle"/>
            <p:cNvSpPr/>
            <p:nvPr/>
          </p:nvSpPr>
          <p:spPr>
            <a:xfrm>
              <a:off x="3055620" y="1803507"/>
              <a:ext cx="360001" cy="540001"/>
            </a:xfrm>
            <a:prstGeom prst="rect">
              <a:avLst/>
            </a:prstGeom>
            <a:solidFill>
              <a:srgbClr val="E59291"/>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81" name="Rectangle"/>
            <p:cNvSpPr/>
            <p:nvPr/>
          </p:nvSpPr>
          <p:spPr>
            <a:xfrm>
              <a:off x="2717800" y="1770487"/>
              <a:ext cx="720000" cy="612001"/>
            </a:xfrm>
            <a:prstGeom prst="rect">
              <a:avLst/>
            </a:prstGeom>
            <a:solidFill>
              <a:srgbClr val="367DA2">
                <a:alpha val="35287"/>
              </a:srgbClr>
            </a:solidFill>
            <a:ln w="12700" cap="flat">
              <a:noFill/>
              <a:miter lim="400000"/>
            </a:ln>
            <a:effectLst>
              <a:outerShdw blurRad="38100" dist="25400" dir="5400000" rotWithShape="0">
                <a:srgbClr val="000000">
                  <a:alpha val="9011"/>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82" name="Rectangle"/>
            <p:cNvSpPr/>
            <p:nvPr/>
          </p:nvSpPr>
          <p:spPr>
            <a:xfrm>
              <a:off x="2204720" y="1749037"/>
              <a:ext cx="1260001" cy="684001"/>
            </a:xfrm>
            <a:prstGeom prst="rect">
              <a:avLst/>
            </a:prstGeom>
            <a:solidFill>
              <a:srgbClr val="C69300">
                <a:alpha val="35287"/>
              </a:srgbClr>
            </a:solidFill>
            <a:ln w="12700" cap="flat">
              <a:noFill/>
              <a:miter lim="400000"/>
            </a:ln>
            <a:effectLst>
              <a:outerShdw blurRad="38100" dist="25400" dir="5400000" rotWithShape="0">
                <a:srgbClr val="000000">
                  <a:alpha val="9011"/>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83" name="Rectangle"/>
            <p:cNvSpPr/>
            <p:nvPr/>
          </p:nvSpPr>
          <p:spPr>
            <a:xfrm>
              <a:off x="4650739" y="1092307"/>
              <a:ext cx="360001" cy="540001"/>
            </a:xfrm>
            <a:prstGeom prst="rect">
              <a:avLst/>
            </a:prstGeom>
            <a:solidFill>
              <a:srgbClr val="E59291"/>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84" name="Rectangle"/>
            <p:cNvSpPr/>
            <p:nvPr/>
          </p:nvSpPr>
          <p:spPr>
            <a:xfrm>
              <a:off x="4323079" y="1059287"/>
              <a:ext cx="720001" cy="612001"/>
            </a:xfrm>
            <a:prstGeom prst="rect">
              <a:avLst/>
            </a:prstGeom>
            <a:solidFill>
              <a:srgbClr val="367DA2">
                <a:alpha val="35287"/>
              </a:srgbClr>
            </a:solidFill>
            <a:ln w="12700" cap="flat">
              <a:noFill/>
              <a:miter lim="400000"/>
            </a:ln>
            <a:effectLst>
              <a:outerShdw blurRad="38100" dist="25400" dir="5400000" rotWithShape="0">
                <a:srgbClr val="000000">
                  <a:alpha val="9011"/>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85" name="Rectangle"/>
            <p:cNvSpPr/>
            <p:nvPr/>
          </p:nvSpPr>
          <p:spPr>
            <a:xfrm>
              <a:off x="4650739" y="1803507"/>
              <a:ext cx="360001" cy="540001"/>
            </a:xfrm>
            <a:prstGeom prst="rect">
              <a:avLst/>
            </a:prstGeom>
            <a:solidFill>
              <a:srgbClr val="E59291"/>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86" name="Rectangle"/>
            <p:cNvSpPr/>
            <p:nvPr/>
          </p:nvSpPr>
          <p:spPr>
            <a:xfrm>
              <a:off x="4325619" y="1770487"/>
              <a:ext cx="720001" cy="612001"/>
            </a:xfrm>
            <a:prstGeom prst="rect">
              <a:avLst/>
            </a:prstGeom>
            <a:solidFill>
              <a:srgbClr val="367DA2">
                <a:alpha val="35287"/>
              </a:srgbClr>
            </a:solidFill>
            <a:ln w="12700" cap="flat">
              <a:noFill/>
              <a:miter lim="400000"/>
            </a:ln>
            <a:effectLst>
              <a:outerShdw blurRad="38100" dist="25400" dir="5400000" rotWithShape="0">
                <a:srgbClr val="000000">
                  <a:alpha val="9011"/>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87" name="Rectangle"/>
            <p:cNvSpPr/>
            <p:nvPr/>
          </p:nvSpPr>
          <p:spPr>
            <a:xfrm>
              <a:off x="3794680" y="1749037"/>
              <a:ext cx="1260001" cy="684001"/>
            </a:xfrm>
            <a:prstGeom prst="rect">
              <a:avLst/>
            </a:prstGeom>
            <a:solidFill>
              <a:srgbClr val="578726">
                <a:alpha val="39529"/>
              </a:srgbClr>
            </a:solidFill>
            <a:ln w="12700" cap="flat">
              <a:noFill/>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88" name="IP"/>
            <p:cNvSpPr txBox="1"/>
            <p:nvPr/>
          </p:nvSpPr>
          <p:spPr>
            <a:xfrm>
              <a:off x="2741079" y="1157480"/>
              <a:ext cx="311322" cy="40965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200" i="0" spc="0">
                  <a:solidFill>
                    <a:srgbClr val="000000"/>
                  </a:solidFill>
                  <a:latin typeface="Helvetica"/>
                  <a:ea typeface="Helvetica"/>
                  <a:cs typeface="Helvetica"/>
                  <a:sym typeface="Helvetica"/>
                </a:defRPr>
              </a:lvl1pPr>
            </a:lstStyle>
            <a:p>
              <a:r>
                <a:t>IP</a:t>
              </a:r>
            </a:p>
          </p:txBody>
        </p:sp>
        <p:sp>
          <p:nvSpPr>
            <p:cNvPr id="989" name="IP"/>
            <p:cNvSpPr txBox="1"/>
            <p:nvPr/>
          </p:nvSpPr>
          <p:spPr>
            <a:xfrm>
              <a:off x="539579" y="1157479"/>
              <a:ext cx="311321" cy="4096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200" i="0" spc="0">
                  <a:solidFill>
                    <a:srgbClr val="000000"/>
                  </a:solidFill>
                  <a:latin typeface="Helvetica"/>
                  <a:ea typeface="Helvetica"/>
                  <a:cs typeface="Helvetica"/>
                  <a:sym typeface="Helvetica"/>
                </a:defRPr>
              </a:lvl1pPr>
            </a:lstStyle>
            <a:p>
              <a:r>
                <a:t>IP</a:t>
              </a:r>
            </a:p>
          </p:txBody>
        </p:sp>
        <p:sp>
          <p:nvSpPr>
            <p:cNvPr id="990" name="IP"/>
            <p:cNvSpPr txBox="1"/>
            <p:nvPr/>
          </p:nvSpPr>
          <p:spPr>
            <a:xfrm>
              <a:off x="4339419" y="1157479"/>
              <a:ext cx="311321" cy="4096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200" i="0" spc="0">
                  <a:solidFill>
                    <a:srgbClr val="000000"/>
                  </a:solidFill>
                  <a:latin typeface="Helvetica"/>
                  <a:ea typeface="Helvetica"/>
                  <a:cs typeface="Helvetica"/>
                  <a:sym typeface="Helvetica"/>
                </a:defRPr>
              </a:lvl1pPr>
            </a:lstStyle>
            <a:p>
              <a:r>
                <a:t>IP</a:t>
              </a:r>
            </a:p>
          </p:txBody>
        </p:sp>
        <p:sp>
          <p:nvSpPr>
            <p:cNvPr id="991" name="IP"/>
            <p:cNvSpPr txBox="1"/>
            <p:nvPr/>
          </p:nvSpPr>
          <p:spPr>
            <a:xfrm>
              <a:off x="6635579" y="1157479"/>
              <a:ext cx="311321" cy="4096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200" i="0" spc="0">
                  <a:solidFill>
                    <a:srgbClr val="000000"/>
                  </a:solidFill>
                  <a:latin typeface="Helvetica"/>
                  <a:ea typeface="Helvetica"/>
                  <a:cs typeface="Helvetica"/>
                  <a:sym typeface="Helvetica"/>
                </a:defRPr>
              </a:lvl1pPr>
            </a:lstStyle>
            <a:p>
              <a:r>
                <a:t>IP</a:t>
              </a:r>
            </a:p>
          </p:txBody>
        </p:sp>
        <p:sp>
          <p:nvSpPr>
            <p:cNvPr id="992" name="Données de la couche transport"/>
            <p:cNvSpPr txBox="1"/>
            <p:nvPr/>
          </p:nvSpPr>
          <p:spPr>
            <a:xfrm>
              <a:off x="1260000" y="0"/>
              <a:ext cx="1161784" cy="63586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200" i="0" spc="0">
                  <a:solidFill>
                    <a:srgbClr val="000000"/>
                  </a:solidFill>
                  <a:latin typeface="Helvetica"/>
                  <a:ea typeface="Helvetica"/>
                  <a:cs typeface="Helvetica"/>
                  <a:sym typeface="Helvetica"/>
                </a:defRPr>
              </a:lvl1pPr>
            </a:lstStyle>
            <a:p>
              <a:r>
                <a:t>Données de la couche transport</a:t>
              </a:r>
            </a:p>
          </p:txBody>
        </p:sp>
        <p:sp>
          <p:nvSpPr>
            <p:cNvPr id="993" name="Ligne"/>
            <p:cNvSpPr/>
            <p:nvPr/>
          </p:nvSpPr>
          <p:spPr>
            <a:xfrm flipV="1">
              <a:off x="1032624" y="219415"/>
              <a:ext cx="292645" cy="147428"/>
            </a:xfrm>
            <a:prstGeom prst="line">
              <a:avLst/>
            </a:prstGeom>
            <a:noFill/>
            <a:ln w="12700" cap="flat">
              <a:solidFill>
                <a:srgbClr val="000000"/>
              </a:solidFill>
              <a:prstDash val="solid"/>
              <a:miter lim="400000"/>
              <a:headEnd type="triangle"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994" name="802.11"/>
            <p:cNvSpPr txBox="1"/>
            <p:nvPr/>
          </p:nvSpPr>
          <p:spPr>
            <a:xfrm>
              <a:off x="0" y="1886210"/>
              <a:ext cx="603681" cy="40965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200" i="0" spc="0">
                  <a:solidFill>
                    <a:srgbClr val="000000"/>
                  </a:solidFill>
                  <a:latin typeface="Helvetica"/>
                  <a:ea typeface="Helvetica"/>
                  <a:cs typeface="Helvetica"/>
                  <a:sym typeface="Helvetica"/>
                </a:defRPr>
              </a:lvl1pPr>
            </a:lstStyle>
            <a:p>
              <a:r>
                <a:t>802.11</a:t>
              </a:r>
            </a:p>
          </p:txBody>
        </p:sp>
        <p:sp>
          <p:nvSpPr>
            <p:cNvPr id="995" name="802.11"/>
            <p:cNvSpPr txBox="1"/>
            <p:nvPr/>
          </p:nvSpPr>
          <p:spPr>
            <a:xfrm>
              <a:off x="2162799" y="1868679"/>
              <a:ext cx="603681" cy="40965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200" i="0" spc="0">
                  <a:solidFill>
                    <a:srgbClr val="000000"/>
                  </a:solidFill>
                  <a:latin typeface="Helvetica"/>
                  <a:ea typeface="Helvetica"/>
                  <a:cs typeface="Helvetica"/>
                  <a:sym typeface="Helvetica"/>
                </a:defRPr>
              </a:lvl1pPr>
            </a:lstStyle>
            <a:p>
              <a:r>
                <a:t>802.11</a:t>
              </a:r>
            </a:p>
          </p:txBody>
        </p:sp>
        <p:sp>
          <p:nvSpPr>
            <p:cNvPr id="996" name="PPP"/>
            <p:cNvSpPr txBox="1"/>
            <p:nvPr/>
          </p:nvSpPr>
          <p:spPr>
            <a:xfrm>
              <a:off x="3740467" y="1886210"/>
              <a:ext cx="754613" cy="40965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200" i="0" spc="0">
                  <a:solidFill>
                    <a:srgbClr val="000000"/>
                  </a:solidFill>
                  <a:latin typeface="Helvetica"/>
                  <a:ea typeface="Helvetica"/>
                  <a:cs typeface="Helvetica"/>
                  <a:sym typeface="Helvetica"/>
                </a:defRPr>
              </a:lvl1pPr>
            </a:lstStyle>
            <a:p>
              <a:r>
                <a:t>PPP</a:t>
              </a:r>
            </a:p>
          </p:txBody>
        </p:sp>
        <p:sp>
          <p:nvSpPr>
            <p:cNvPr id="997" name="PPP"/>
            <p:cNvSpPr txBox="1"/>
            <p:nvPr/>
          </p:nvSpPr>
          <p:spPr>
            <a:xfrm>
              <a:off x="6036627" y="1886210"/>
              <a:ext cx="754613" cy="40965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200" i="0" spc="0">
                  <a:solidFill>
                    <a:srgbClr val="000000"/>
                  </a:solidFill>
                  <a:latin typeface="Helvetica"/>
                  <a:ea typeface="Helvetica"/>
                  <a:cs typeface="Helvetica"/>
                  <a:sym typeface="Helvetica"/>
                </a:defRPr>
              </a:lvl1pPr>
            </a:lstStyle>
            <a:p>
              <a:r>
                <a:t>PPP</a:t>
              </a:r>
            </a:p>
          </p:txBody>
        </p:sp>
        <p:sp>
          <p:nvSpPr>
            <p:cNvPr id="998" name="Rectangle aux angles arrondis"/>
            <p:cNvSpPr/>
            <p:nvPr/>
          </p:nvSpPr>
          <p:spPr>
            <a:xfrm>
              <a:off x="1965619" y="937617"/>
              <a:ext cx="3424675" cy="1597441"/>
            </a:xfrm>
            <a:prstGeom prst="roundRect">
              <a:avLst>
                <a:gd name="adj" fmla="val 14598"/>
              </a:avLst>
            </a:prstGeom>
            <a:noFill/>
            <a:ln w="12700" cap="flat">
              <a:solidFill>
                <a:srgbClr val="175778"/>
              </a:solidFill>
              <a:prstDash val="solid"/>
              <a:miter lim="400000"/>
            </a:ln>
            <a:effectLst>
              <a:outerShdw blurRad="38100" dist="25400" dir="5400000" rotWithShape="0">
                <a:srgbClr val="000000">
                  <a:alpha val="50000"/>
                </a:srgbClr>
              </a:outerShdw>
            </a:effectLst>
          </p:spPr>
          <p:txBody>
            <a:bodyPr wrap="square" lIns="50800" tIns="50800" rIns="50800" bIns="50800" numCol="1" anchor="ctr">
              <a:noAutofit/>
            </a:bodyPr>
            <a:lstStyle/>
            <a:p>
              <a:pPr defTabSz="450000">
                <a:lnSpc>
                  <a:spcPct val="100000"/>
                </a:lnSpc>
                <a:spcBef>
                  <a:spcPts val="0"/>
                </a:spcBef>
                <a:defRPr sz="1200" i="0" spc="0">
                  <a:solidFill>
                    <a:srgbClr val="000000"/>
                  </a:solidFill>
                  <a:effectLst>
                    <a:outerShdw blurRad="25400" dist="23998" dir="2700000" rotWithShape="0">
                      <a:srgbClr val="000000">
                        <a:alpha val="31034"/>
                      </a:srgbClr>
                    </a:outerShdw>
                  </a:effectLst>
                  <a:latin typeface="Helvetica"/>
                  <a:ea typeface="Helvetica"/>
                  <a:cs typeface="Helvetica"/>
                  <a:sym typeface="Helvetica"/>
                </a:defRPr>
              </a:pPr>
              <a:endParaRPr/>
            </a:p>
          </p:txBody>
        </p:sp>
        <p:sp>
          <p:nvSpPr>
            <p:cNvPr id="999" name="Routeur"/>
            <p:cNvSpPr txBox="1"/>
            <p:nvPr/>
          </p:nvSpPr>
          <p:spPr>
            <a:xfrm>
              <a:off x="4495079" y="635867"/>
              <a:ext cx="745905" cy="270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200" spc="0">
                  <a:solidFill>
                    <a:srgbClr val="000000"/>
                  </a:solidFill>
                  <a:latin typeface="Helvetica"/>
                  <a:ea typeface="Helvetica"/>
                  <a:cs typeface="Helvetica"/>
                  <a:sym typeface="Helvetica"/>
                </a:defRPr>
              </a:lvl1pPr>
            </a:lstStyle>
            <a:p>
              <a:r>
                <a:t>Routeur</a:t>
              </a:r>
            </a:p>
          </p:txBody>
        </p:sp>
        <p:sp>
          <p:nvSpPr>
            <p:cNvPr id="1000" name="Ligne"/>
            <p:cNvSpPr/>
            <p:nvPr/>
          </p:nvSpPr>
          <p:spPr>
            <a:xfrm flipV="1">
              <a:off x="523240" y="2420337"/>
              <a:ext cx="1" cy="398973"/>
            </a:xfrm>
            <a:prstGeom prst="line">
              <a:avLst/>
            </a:prstGeom>
            <a:noFill/>
            <a:ln w="25400" cap="flat">
              <a:solidFill>
                <a:srgbClr val="000000"/>
              </a:solidFill>
              <a:prstDash val="solid"/>
              <a:miter lim="400000"/>
              <a:headEnd type="triangle"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1001" name="Ligne"/>
            <p:cNvSpPr/>
            <p:nvPr/>
          </p:nvSpPr>
          <p:spPr>
            <a:xfrm flipV="1">
              <a:off x="4339419" y="2420337"/>
              <a:ext cx="1" cy="398973"/>
            </a:xfrm>
            <a:prstGeom prst="line">
              <a:avLst/>
            </a:prstGeom>
            <a:noFill/>
            <a:ln w="25400" cap="flat">
              <a:solidFill>
                <a:srgbClr val="000000"/>
              </a:solidFill>
              <a:prstDash val="solid"/>
              <a:miter lim="400000"/>
              <a:headEnd type="triangle"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1002" name="Ligne"/>
            <p:cNvSpPr/>
            <p:nvPr/>
          </p:nvSpPr>
          <p:spPr>
            <a:xfrm>
              <a:off x="2717799" y="2433037"/>
              <a:ext cx="1" cy="374248"/>
            </a:xfrm>
            <a:prstGeom prst="line">
              <a:avLst/>
            </a:prstGeom>
            <a:noFill/>
            <a:ln w="25400" cap="flat">
              <a:solidFill>
                <a:srgbClr val="000000"/>
              </a:solidFill>
              <a:prstDash val="solid"/>
              <a:miter lim="400000"/>
              <a:headEnd type="triangle"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1003" name="Ligne"/>
            <p:cNvSpPr/>
            <p:nvPr/>
          </p:nvSpPr>
          <p:spPr>
            <a:xfrm>
              <a:off x="6609079" y="2433037"/>
              <a:ext cx="1" cy="374248"/>
            </a:xfrm>
            <a:prstGeom prst="line">
              <a:avLst/>
            </a:prstGeom>
            <a:noFill/>
            <a:ln w="25400" cap="flat">
              <a:solidFill>
                <a:srgbClr val="000000"/>
              </a:solidFill>
              <a:prstDash val="solid"/>
              <a:miter lim="400000"/>
              <a:headEnd type="triangle"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1004" name="Ligne"/>
            <p:cNvSpPr/>
            <p:nvPr/>
          </p:nvSpPr>
          <p:spPr>
            <a:xfrm flipH="1" flipV="1">
              <a:off x="510540" y="2792644"/>
              <a:ext cx="2217840"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1005" name="Ligne"/>
            <p:cNvSpPr/>
            <p:nvPr/>
          </p:nvSpPr>
          <p:spPr>
            <a:xfrm flipH="1" flipV="1">
              <a:off x="4323080" y="2792644"/>
              <a:ext cx="2298700"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1006" name="Physique"/>
            <p:cNvSpPr txBox="1"/>
            <p:nvPr/>
          </p:nvSpPr>
          <p:spPr>
            <a:xfrm>
              <a:off x="1004158" y="2458437"/>
              <a:ext cx="955113" cy="40965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200" i="0" spc="0">
                  <a:solidFill>
                    <a:srgbClr val="000000"/>
                  </a:solidFill>
                  <a:latin typeface="Helvetica"/>
                  <a:ea typeface="Helvetica"/>
                  <a:cs typeface="Helvetica"/>
                  <a:sym typeface="Helvetica"/>
                </a:defRPr>
              </a:lvl1pPr>
            </a:lstStyle>
            <a:p>
              <a:r>
                <a:t>Physique</a:t>
              </a:r>
            </a:p>
          </p:txBody>
        </p:sp>
        <p:sp>
          <p:nvSpPr>
            <p:cNvPr id="1007" name="Physique"/>
            <p:cNvSpPr txBox="1"/>
            <p:nvPr/>
          </p:nvSpPr>
          <p:spPr>
            <a:xfrm>
              <a:off x="5240983" y="2458437"/>
              <a:ext cx="955113" cy="40965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200" i="0" spc="0">
                  <a:solidFill>
                    <a:srgbClr val="000000"/>
                  </a:solidFill>
                  <a:latin typeface="Helvetica"/>
                  <a:ea typeface="Helvetica"/>
                  <a:cs typeface="Helvetica"/>
                  <a:sym typeface="Helvetica"/>
                </a:defRPr>
              </a:lvl1pPr>
            </a:lstStyle>
            <a:p>
              <a:r>
                <a:t>Physique</a:t>
              </a:r>
            </a:p>
          </p:txBody>
        </p:sp>
      </p:grpSp>
      <p:sp>
        <p:nvSpPr>
          <p:cNvPr id="1009" name="Fig 2.4 - Interconnexion…"/>
          <p:cNvSpPr txBox="1"/>
          <p:nvPr/>
        </p:nvSpPr>
        <p:spPr>
          <a:xfrm>
            <a:off x="29670" y="6941670"/>
            <a:ext cx="2564607" cy="558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r>
              <a:t>Fig 2.4 - Interconnexion</a:t>
            </a:r>
          </a:p>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r>
              <a:t>avec un routeur</a:t>
            </a:r>
          </a:p>
        </p:txBody>
      </p:sp>
      <p:sp>
        <p:nvSpPr>
          <p:cNvPr id="1010" name="Grouper"/>
          <p:cNvSpPr txBox="1"/>
          <p:nvPr/>
        </p:nvSpPr>
        <p:spPr>
          <a:xfrm>
            <a:off x="279400" y="13970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011"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017" name="Grouper"/>
          <p:cNvGrpSpPr/>
          <p:nvPr/>
        </p:nvGrpSpPr>
        <p:grpSpPr>
          <a:xfrm>
            <a:off x="317500" y="1270000"/>
            <a:ext cx="9525000" cy="38100"/>
            <a:chOff x="0" y="0"/>
            <a:chExt cx="9525000" cy="38100"/>
          </a:xfrm>
        </p:grpSpPr>
        <p:sp>
          <p:nvSpPr>
            <p:cNvPr id="1015"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016"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018"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47</a:t>
            </a:fld>
            <a:endParaRPr/>
          </a:p>
        </p:txBody>
      </p:sp>
      <p:sp>
        <p:nvSpPr>
          <p:cNvPr id="1019" name="3 - Interconnexion de réseau"/>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Interconnexion de réseau</a:t>
            </a:r>
          </a:p>
        </p:txBody>
      </p:sp>
      <p:sp>
        <p:nvSpPr>
          <p:cNvPr id="1020" name="La technique du tunnel…"/>
          <p:cNvSpPr txBox="1">
            <a:spLocks noGrp="1"/>
          </p:cNvSpPr>
          <p:nvPr>
            <p:ph type="body" idx="1"/>
          </p:nvPr>
        </p:nvSpPr>
        <p:spPr>
          <a:xfrm>
            <a:off x="290202" y="1879600"/>
            <a:ext cx="9152724" cy="5475572"/>
          </a:xfrm>
          <a:prstGeom prst="rect">
            <a:avLst/>
          </a:prstGeom>
        </p:spPr>
        <p:txBody>
          <a:bodyPr lIns="25400" tIns="25400" rIns="25400" bIns="25400" anchor="t"/>
          <a:lstStyle/>
          <a:p>
            <a:pPr>
              <a:spcBef>
                <a:spcPts val="1500"/>
              </a:spcBef>
            </a:pPr>
            <a:r>
              <a:t>La </a:t>
            </a:r>
            <a:r>
              <a:rPr b="1"/>
              <a:t>technique du tunnel </a:t>
            </a:r>
          </a:p>
          <a:p>
            <a:pPr marL="571500" lvl="1" indent="-254000">
              <a:buSzPct val="75000"/>
              <a:buChar char="‣"/>
            </a:pPr>
            <a:r>
              <a:t>Les machines d’extrémité sont sur un réseau de même type, mais elles sont séparées par un réseau différent</a:t>
            </a:r>
          </a:p>
          <a:p>
            <a:pPr marL="571500" lvl="1" indent="-254000">
              <a:buSzPct val="75000"/>
              <a:buChar char="‣"/>
            </a:pPr>
            <a:r>
              <a:t>Une solution d’interconnexion passe par la technique du tunnel ou le paquet source est encapsulé par le routeur qui ajoute son entête de niveau 3</a:t>
            </a:r>
          </a:p>
          <a:p>
            <a:pPr marL="571500" lvl="1" indent="-254000">
              <a:buSzPct val="75000"/>
              <a:buChar char="‣"/>
            </a:pPr>
            <a:r>
              <a:t>Cette technique est souvent utilisée au niveau de couche supérieure </a:t>
            </a:r>
            <a:br/>
            <a:r>
              <a:t>(</a:t>
            </a:r>
            <a:r>
              <a:rPr b="1"/>
              <a:t>VPN</a:t>
            </a:r>
            <a:r>
              <a:t> = </a:t>
            </a:r>
            <a:r>
              <a:rPr i="1"/>
              <a:t>Virtual Private Network</a:t>
            </a:r>
            <a:r>
              <a:t>)</a:t>
            </a:r>
          </a:p>
        </p:txBody>
      </p:sp>
      <p:sp>
        <p:nvSpPr>
          <p:cNvPr id="1021" name="Équipements d’interconnexion"/>
          <p:cNvSpPr txBox="1"/>
          <p:nvPr/>
        </p:nvSpPr>
        <p:spPr>
          <a:xfrm>
            <a:off x="304865" y="1416050"/>
            <a:ext cx="7655698"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Équipements d’interconnexion</a:t>
            </a:r>
          </a:p>
        </p:txBody>
      </p:sp>
      <p:sp>
        <p:nvSpPr>
          <p:cNvPr id="1022" name="Grouper"/>
          <p:cNvSpPr txBox="1"/>
          <p:nvPr/>
        </p:nvSpPr>
        <p:spPr>
          <a:xfrm>
            <a:off x="279400" y="13970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023"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027" name="Grouper"/>
          <p:cNvGrpSpPr/>
          <p:nvPr/>
        </p:nvGrpSpPr>
        <p:grpSpPr>
          <a:xfrm>
            <a:off x="317500" y="1270000"/>
            <a:ext cx="9525000" cy="38100"/>
            <a:chOff x="0" y="0"/>
            <a:chExt cx="9525000" cy="38100"/>
          </a:xfrm>
        </p:grpSpPr>
        <p:sp>
          <p:nvSpPr>
            <p:cNvPr id="1025"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026"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028"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48</a:t>
            </a:fld>
            <a:endParaRPr/>
          </a:p>
        </p:txBody>
      </p:sp>
      <p:sp>
        <p:nvSpPr>
          <p:cNvPr id="1029" name="Dans cette partie, ou presque :…"/>
          <p:cNvSpPr txBox="1">
            <a:spLocks noGrp="1"/>
          </p:cNvSpPr>
          <p:nvPr>
            <p:ph type="body" idx="1"/>
          </p:nvPr>
        </p:nvSpPr>
        <p:spPr>
          <a:xfrm>
            <a:off x="304800" y="2057400"/>
            <a:ext cx="9601200" cy="5232400"/>
          </a:xfrm>
          <a:prstGeom prst="rect">
            <a:avLst/>
          </a:prstGeom>
        </p:spPr>
        <p:txBody>
          <a:bodyPr lIns="25400" tIns="25400" rIns="25400" bIns="25400"/>
          <a:lstStyle/>
          <a:p>
            <a:pPr>
              <a:spcBef>
                <a:spcPts val="100"/>
              </a:spcBef>
              <a:defRPr sz="2000" b="1"/>
            </a:pPr>
            <a:r>
              <a:t>Dans cette partie, ou presque :</a:t>
            </a:r>
            <a:br/>
            <a:endParaRPr/>
          </a:p>
          <a:p>
            <a:pPr lvl="1">
              <a:spcBef>
                <a:spcPts val="100"/>
              </a:spcBef>
              <a:buClr>
                <a:srgbClr val="040F6A"/>
              </a:buClr>
              <a:buSzPct val="75000"/>
              <a:buFont typeface="Lucida Grande"/>
              <a:buChar char="‣"/>
              <a:defRPr sz="2000"/>
            </a:pPr>
            <a:r>
              <a:t>Historique </a:t>
            </a:r>
            <a:r>
              <a:rPr i="1"/>
              <a:t>(recherche personnelle à faire)</a:t>
            </a:r>
          </a:p>
          <a:p>
            <a:pPr lvl="1">
              <a:spcBef>
                <a:spcPts val="100"/>
              </a:spcBef>
              <a:buClr>
                <a:srgbClr val="040F6A"/>
              </a:buClr>
              <a:buSzPct val="75000"/>
              <a:buFont typeface="Lucida Grande"/>
              <a:buChar char="‣"/>
              <a:defRPr sz="2000"/>
            </a:pPr>
            <a:r>
              <a:t>La couche Internet ; le protocole IP</a:t>
            </a:r>
          </a:p>
          <a:p>
            <a:pPr lvl="1">
              <a:spcBef>
                <a:spcPts val="100"/>
              </a:spcBef>
              <a:buClr>
                <a:srgbClr val="040F6A"/>
              </a:buClr>
              <a:buSzPct val="75000"/>
              <a:buFont typeface="Lucida Grande"/>
              <a:buChar char="‣"/>
              <a:defRPr sz="2000"/>
            </a:pPr>
            <a:r>
              <a:t>Les adresses IP v4</a:t>
            </a:r>
          </a:p>
          <a:p>
            <a:pPr lvl="1">
              <a:spcBef>
                <a:spcPts val="100"/>
              </a:spcBef>
              <a:buClr>
                <a:srgbClr val="040F6A"/>
              </a:buClr>
              <a:buSzPct val="75000"/>
              <a:buFont typeface="Lucida Grande"/>
              <a:buChar char="‣"/>
              <a:defRPr sz="2000"/>
            </a:pPr>
            <a:r>
              <a:t>Sous réseaux</a:t>
            </a:r>
          </a:p>
          <a:p>
            <a:pPr lvl="1">
              <a:spcBef>
                <a:spcPts val="100"/>
              </a:spcBef>
              <a:buClr>
                <a:srgbClr val="040F6A"/>
              </a:buClr>
              <a:buSzPct val="75000"/>
              <a:buFont typeface="Lucida Grande"/>
              <a:buChar char="‣"/>
              <a:defRPr sz="2000"/>
            </a:pPr>
            <a:r>
              <a:t>IP v6</a:t>
            </a:r>
          </a:p>
          <a:p>
            <a:pPr lvl="1">
              <a:spcBef>
                <a:spcPts val="100"/>
              </a:spcBef>
              <a:buClr>
                <a:srgbClr val="040F6A"/>
              </a:buClr>
              <a:buSzPct val="75000"/>
              <a:buFont typeface="Lucida Grande"/>
              <a:buChar char="‣"/>
              <a:defRPr sz="2000"/>
            </a:pPr>
            <a:r>
              <a:t>Autres protocoles de la couche internet</a:t>
            </a:r>
          </a:p>
          <a:p>
            <a:pPr lvl="1">
              <a:spcBef>
                <a:spcPts val="100"/>
              </a:spcBef>
              <a:buClr>
                <a:srgbClr val="040F6A"/>
              </a:buClr>
              <a:buSzPct val="75000"/>
              <a:buFont typeface="Lucida Grande"/>
              <a:buChar char="‣"/>
              <a:defRPr sz="2000"/>
            </a:pPr>
            <a:r>
              <a:t>La couche transport de TCP/IP (Ch. 3)</a:t>
            </a:r>
            <a:br/>
            <a:br/>
            <a:br/>
            <a:br/>
            <a:br/>
            <a:endParaRPr/>
          </a:p>
        </p:txBody>
      </p:sp>
      <p:sp>
        <p:nvSpPr>
          <p:cNvPr id="1030" name="4 - La couche Internet - Présentation"/>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4 - La couche Internet - Présentation</a:t>
            </a:r>
          </a:p>
        </p:txBody>
      </p:sp>
      <p:sp>
        <p:nvSpPr>
          <p:cNvPr id="1031" name="Architecture TCP/IP"/>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Architecture TCP/IP</a:t>
            </a:r>
          </a:p>
        </p:txBody>
      </p:sp>
      <p:sp>
        <p:nvSpPr>
          <p:cNvPr id="1032"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033"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7" name="Grouper"/>
          <p:cNvGrpSpPr/>
          <p:nvPr/>
        </p:nvGrpSpPr>
        <p:grpSpPr>
          <a:xfrm>
            <a:off x="317500" y="1270000"/>
            <a:ext cx="9525000" cy="38100"/>
            <a:chOff x="0" y="0"/>
            <a:chExt cx="9525000" cy="38100"/>
          </a:xfrm>
        </p:grpSpPr>
        <p:sp>
          <p:nvSpPr>
            <p:cNvPr id="1035"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036"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038" name="Nommée couche internet ou couche inter-réseau…"/>
          <p:cNvSpPr txBox="1">
            <a:spLocks noGrp="1"/>
          </p:cNvSpPr>
          <p:nvPr>
            <p:ph type="body" idx="1"/>
          </p:nvPr>
        </p:nvSpPr>
        <p:spPr>
          <a:prstGeom prst="rect">
            <a:avLst/>
          </a:prstGeom>
        </p:spPr>
        <p:txBody>
          <a:bodyPr/>
          <a:lstStyle/>
          <a:p>
            <a:pPr lvl="1">
              <a:lnSpc>
                <a:spcPct val="100000"/>
              </a:lnSpc>
              <a:spcBef>
                <a:spcPts val="100"/>
              </a:spcBef>
              <a:buClr>
                <a:srgbClr val="040F6A"/>
              </a:buClr>
              <a:buSzPct val="75000"/>
              <a:buFont typeface="Lucida Grande"/>
              <a:buChar char="‣"/>
              <a:defRPr sz="2000"/>
            </a:pPr>
            <a:r>
              <a:t>Nommée couche </a:t>
            </a:r>
            <a:r>
              <a:rPr b="1" i="1"/>
              <a:t>internet</a:t>
            </a:r>
            <a:r>
              <a:t> ou couche </a:t>
            </a:r>
            <a:r>
              <a:rPr b="1" i="1"/>
              <a:t>inter-réseau</a:t>
            </a:r>
          </a:p>
          <a:p>
            <a:pPr lvl="1">
              <a:lnSpc>
                <a:spcPct val="100000"/>
              </a:lnSpc>
              <a:spcBef>
                <a:spcPts val="100"/>
              </a:spcBef>
              <a:buClr>
                <a:srgbClr val="040F6A"/>
              </a:buClr>
              <a:buSzPct val="75000"/>
              <a:buFont typeface="Lucida Grande"/>
              <a:buChar char="‣"/>
              <a:defRPr sz="2000"/>
            </a:pPr>
            <a:r>
              <a:t>Au même niveau de la couche </a:t>
            </a:r>
            <a:r>
              <a:rPr b="1"/>
              <a:t>réseau</a:t>
            </a:r>
            <a:r>
              <a:t> d’OSI</a:t>
            </a:r>
          </a:p>
          <a:p>
            <a:pPr lvl="1">
              <a:lnSpc>
                <a:spcPct val="100000"/>
              </a:lnSpc>
              <a:spcBef>
                <a:spcPts val="100"/>
              </a:spcBef>
              <a:buClr>
                <a:srgbClr val="040F6A"/>
              </a:buClr>
              <a:buSzPct val="75000"/>
              <a:buFont typeface="Lucida Grande"/>
              <a:buChar char="‣"/>
              <a:defRPr sz="2000"/>
            </a:pPr>
            <a:r>
              <a:t>Objectif :</a:t>
            </a:r>
          </a:p>
          <a:p>
            <a:pPr lvl="2">
              <a:lnSpc>
                <a:spcPct val="100000"/>
              </a:lnSpc>
              <a:spcBef>
                <a:spcPts val="100"/>
              </a:spcBef>
              <a:buClr>
                <a:srgbClr val="040F6A"/>
              </a:buClr>
              <a:buSzPct val="75000"/>
              <a:buFont typeface="Lucida Grande"/>
              <a:buChar char="‣"/>
              <a:defRPr sz="2000"/>
            </a:pPr>
            <a:r>
              <a:t>Permettre aux hôtes d’introduire des paquets nommés datagrammes sur n’importe quel réseau </a:t>
            </a:r>
          </a:p>
          <a:p>
            <a:pPr lvl="2">
              <a:lnSpc>
                <a:spcPct val="100000"/>
              </a:lnSpc>
              <a:spcBef>
                <a:spcPts val="100"/>
              </a:spcBef>
              <a:buClr>
                <a:srgbClr val="040F6A"/>
              </a:buClr>
              <a:buSzPct val="75000"/>
              <a:buFont typeface="Lucida Grande"/>
              <a:buChar char="‣"/>
              <a:defRPr sz="2000"/>
            </a:pPr>
            <a:r>
              <a:t>Acheminer ces datagrammes indépendamment les uns des autres jusqu'à destination. </a:t>
            </a:r>
            <a:br/>
            <a:endParaRPr/>
          </a:p>
          <a:p>
            <a:pPr lvl="1">
              <a:lnSpc>
                <a:spcPct val="100000"/>
              </a:lnSpc>
              <a:spcBef>
                <a:spcPts val="100"/>
              </a:spcBef>
              <a:buClr>
                <a:srgbClr val="040F6A"/>
              </a:buClr>
              <a:buSzPct val="75000"/>
              <a:buFont typeface="Lucida Grande"/>
              <a:buChar char="‣"/>
              <a:defRPr sz="2000"/>
            </a:pPr>
            <a:r>
              <a:t>Des datagrammes peuvent arriver dans un ordre différent, ou se perdre</a:t>
            </a:r>
            <a:br/>
            <a:endParaRPr/>
          </a:p>
        </p:txBody>
      </p:sp>
      <p:sp>
        <p:nvSpPr>
          <p:cNvPr id="1039" name="Couche internet"/>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Couche internet</a:t>
            </a:r>
          </a:p>
        </p:txBody>
      </p:sp>
      <p:sp>
        <p:nvSpPr>
          <p:cNvPr id="1040"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49</a:t>
            </a:fld>
            <a:endParaRPr/>
          </a:p>
        </p:txBody>
      </p:sp>
      <p:sp>
        <p:nvSpPr>
          <p:cNvPr id="1041" name="4 - La couche Internet - Présentation"/>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4 - La couche Internet - Présentation</a:t>
            </a:r>
          </a:p>
        </p:txBody>
      </p:sp>
      <p:sp>
        <p:nvSpPr>
          <p:cNvPr id="1042"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043"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7" name="La couche internet définit :…"/>
          <p:cNvSpPr txBox="1">
            <a:spLocks noGrp="1"/>
          </p:cNvSpPr>
          <p:nvPr>
            <p:ph type="body" idx="1"/>
          </p:nvPr>
        </p:nvSpPr>
        <p:spPr>
          <a:prstGeom prst="rect">
            <a:avLst/>
          </a:prstGeom>
        </p:spPr>
        <p:txBody>
          <a:bodyPr/>
          <a:lstStyle/>
          <a:p>
            <a:pPr lvl="1">
              <a:lnSpc>
                <a:spcPct val="100000"/>
              </a:lnSpc>
              <a:spcBef>
                <a:spcPts val="100"/>
              </a:spcBef>
              <a:buClr>
                <a:srgbClr val="040F6A"/>
              </a:buClr>
              <a:buSzPct val="75000"/>
              <a:buFont typeface="Lucida Grande"/>
              <a:buChar char="‣"/>
              <a:defRPr sz="2000"/>
            </a:pPr>
            <a:r>
              <a:t>La couche internet définit :</a:t>
            </a:r>
          </a:p>
          <a:p>
            <a:pPr lvl="2">
              <a:lnSpc>
                <a:spcPct val="100000"/>
              </a:lnSpc>
              <a:spcBef>
                <a:spcPts val="100"/>
              </a:spcBef>
              <a:buClr>
                <a:srgbClr val="040F6A"/>
              </a:buClr>
              <a:buSzPct val="75000"/>
              <a:buFont typeface="Lucida Grande"/>
              <a:buChar char="‣"/>
              <a:defRPr sz="2000"/>
            </a:pPr>
            <a:r>
              <a:t>Un </a:t>
            </a:r>
            <a:r>
              <a:rPr b="1"/>
              <a:t>protocole</a:t>
            </a:r>
            <a:r>
              <a:t> nommé </a:t>
            </a:r>
            <a:r>
              <a:rPr b="1"/>
              <a:t>IP</a:t>
            </a:r>
            <a:r>
              <a:t> (</a:t>
            </a:r>
            <a:r>
              <a:rPr i="1"/>
              <a:t>Internet Protocol</a:t>
            </a:r>
            <a:r>
              <a:t>)</a:t>
            </a:r>
          </a:p>
          <a:p>
            <a:pPr lvl="2">
              <a:lnSpc>
                <a:spcPct val="100000"/>
              </a:lnSpc>
              <a:spcBef>
                <a:spcPts val="100"/>
              </a:spcBef>
              <a:buClr>
                <a:srgbClr val="040F6A"/>
              </a:buClr>
              <a:buSzPct val="75000"/>
              <a:buFont typeface="Lucida Grande"/>
              <a:buChar char="‣"/>
              <a:defRPr sz="2000"/>
            </a:pPr>
            <a:r>
              <a:t>Le format des datagrammes IP</a:t>
            </a:r>
          </a:p>
          <a:p>
            <a:pPr lvl="2">
              <a:lnSpc>
                <a:spcPct val="100000"/>
              </a:lnSpc>
              <a:spcBef>
                <a:spcPts val="100"/>
              </a:spcBef>
              <a:buClr>
                <a:srgbClr val="040F6A"/>
              </a:buClr>
              <a:buSzPct val="75000"/>
              <a:buFont typeface="Lucida Grande"/>
              <a:buChar char="‣"/>
              <a:defRPr sz="2000"/>
            </a:pPr>
            <a:r>
              <a:t>Un protocole compagnon,  </a:t>
            </a:r>
            <a:r>
              <a:rPr b="1"/>
              <a:t>ICMP</a:t>
            </a:r>
            <a:r>
              <a:t> (</a:t>
            </a:r>
            <a:r>
              <a:rPr i="1"/>
              <a:t>Internet Control Message Protocol</a:t>
            </a:r>
            <a:r>
              <a:t>), qui assure le routage des datagrammes et la gestion des congestions</a:t>
            </a:r>
            <a:br/>
            <a:endParaRPr/>
          </a:p>
          <a:p>
            <a:pPr lvl="1">
              <a:lnSpc>
                <a:spcPct val="100000"/>
              </a:lnSpc>
              <a:spcBef>
                <a:spcPts val="100"/>
              </a:spcBef>
              <a:buClr>
                <a:srgbClr val="040F6A"/>
              </a:buClr>
              <a:buSzPct val="75000"/>
              <a:buFont typeface="Lucida Grande"/>
              <a:buChar char="‣"/>
              <a:defRPr sz="2000"/>
            </a:pPr>
            <a:r>
              <a:t>Le protocole IP (</a:t>
            </a:r>
            <a:r>
              <a:rPr i="1"/>
              <a:t>Internet Protocol</a:t>
            </a:r>
            <a:r>
              <a:t>) est </a:t>
            </a:r>
            <a:r>
              <a:rPr b="1"/>
              <a:t>non fiable</a:t>
            </a:r>
            <a:r>
              <a:t>, </a:t>
            </a:r>
            <a:r>
              <a:rPr b="1"/>
              <a:t>sans connexion</a:t>
            </a:r>
            <a:r>
              <a:t> </a:t>
            </a:r>
          </a:p>
          <a:p>
            <a:pPr lvl="1">
              <a:lnSpc>
                <a:spcPct val="100000"/>
              </a:lnSpc>
              <a:spcBef>
                <a:spcPts val="100"/>
              </a:spcBef>
              <a:buClr>
                <a:srgbClr val="040F6A"/>
              </a:buClr>
              <a:buSzPct val="75000"/>
              <a:buFont typeface="Lucida Grande"/>
              <a:buChar char="‣"/>
              <a:defRPr sz="2000"/>
            </a:pPr>
            <a:r>
              <a:t>Si une fiabilité est nécessaire pour le transfert de données, elle sera assurée par le protocole TCP (</a:t>
            </a:r>
            <a:r>
              <a:rPr i="1"/>
              <a:t>Transmission Control Protocol</a:t>
            </a:r>
            <a:r>
              <a:t>) de la couche transport</a:t>
            </a:r>
          </a:p>
        </p:txBody>
      </p:sp>
      <p:grpSp>
        <p:nvGrpSpPr>
          <p:cNvPr id="1050" name="Grouper"/>
          <p:cNvGrpSpPr/>
          <p:nvPr/>
        </p:nvGrpSpPr>
        <p:grpSpPr>
          <a:xfrm>
            <a:off x="317500" y="1270000"/>
            <a:ext cx="9525000" cy="38100"/>
            <a:chOff x="0" y="0"/>
            <a:chExt cx="9525000" cy="38100"/>
          </a:xfrm>
        </p:grpSpPr>
        <p:sp>
          <p:nvSpPr>
            <p:cNvPr id="1048"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049"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051" name="Couche internet"/>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Couche internet</a:t>
            </a:r>
          </a:p>
        </p:txBody>
      </p:sp>
      <p:sp>
        <p:nvSpPr>
          <p:cNvPr id="1052"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50</a:t>
            </a:fld>
            <a:endParaRPr/>
          </a:p>
        </p:txBody>
      </p:sp>
      <p:sp>
        <p:nvSpPr>
          <p:cNvPr id="1053" name="4 - La couche Internet - Le protocole IP"/>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4 - La couche Internet - Le protocole IP</a:t>
            </a:r>
          </a:p>
        </p:txBody>
      </p:sp>
      <p:sp>
        <p:nvSpPr>
          <p:cNvPr id="1054"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055"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9" name="pasted-image.tif" descr="pasted-image.tif"/>
          <p:cNvPicPr>
            <a:picLocks noChangeAspect="1"/>
          </p:cNvPicPr>
          <p:nvPr/>
        </p:nvPicPr>
        <p:blipFill>
          <a:blip r:embed="rId2"/>
          <a:stretch>
            <a:fillRect/>
          </a:stretch>
        </p:blipFill>
        <p:spPr>
          <a:xfrm>
            <a:off x="65364" y="1735865"/>
            <a:ext cx="9768900" cy="1529746"/>
          </a:xfrm>
          <a:prstGeom prst="rect">
            <a:avLst/>
          </a:prstGeom>
          <a:ln w="12700">
            <a:miter lim="400000"/>
          </a:ln>
        </p:spPr>
      </p:pic>
      <p:grpSp>
        <p:nvGrpSpPr>
          <p:cNvPr id="1062" name="Grouper"/>
          <p:cNvGrpSpPr/>
          <p:nvPr/>
        </p:nvGrpSpPr>
        <p:grpSpPr>
          <a:xfrm>
            <a:off x="317500" y="1270000"/>
            <a:ext cx="9525000" cy="38100"/>
            <a:chOff x="0" y="0"/>
            <a:chExt cx="9525000" cy="38100"/>
          </a:xfrm>
        </p:grpSpPr>
        <p:sp>
          <p:nvSpPr>
            <p:cNvPr id="1060"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061"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063" name="L’en-tête du datagramme IPv4"/>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L’en-tête du datagramme IPv4</a:t>
            </a:r>
          </a:p>
        </p:txBody>
      </p:sp>
      <p:sp>
        <p:nvSpPr>
          <p:cNvPr id="1064"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51</a:t>
            </a:fld>
            <a:endParaRPr/>
          </a:p>
        </p:txBody>
      </p:sp>
      <p:sp>
        <p:nvSpPr>
          <p:cNvPr id="1065" name="Fig 2.5 - L’en-tête du datagramme IPv4"/>
          <p:cNvSpPr txBox="1"/>
          <p:nvPr/>
        </p:nvSpPr>
        <p:spPr>
          <a:xfrm>
            <a:off x="588926" y="7188200"/>
            <a:ext cx="4709979"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2.5 - L’en-tête du datagramme IPv4</a:t>
            </a:r>
          </a:p>
        </p:txBody>
      </p:sp>
      <p:sp>
        <p:nvSpPr>
          <p:cNvPr id="1066" name="4 - La couche Internet - Le protocole IP"/>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4 - La couche Internet - Le protocole IP</a:t>
            </a:r>
          </a:p>
        </p:txBody>
      </p:sp>
      <p:sp>
        <p:nvSpPr>
          <p:cNvPr id="1067"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068"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pic>
        <p:nvPicPr>
          <p:cNvPr id="1069" name="1024px-Ipv4_header.svg.png" descr="1024px-Ipv4_header.svg.png"/>
          <p:cNvPicPr>
            <a:picLocks noChangeAspect="1"/>
          </p:cNvPicPr>
          <p:nvPr/>
        </p:nvPicPr>
        <p:blipFill>
          <a:blip r:embed="rId4"/>
          <a:stretch>
            <a:fillRect/>
          </a:stretch>
        </p:blipFill>
        <p:spPr>
          <a:xfrm>
            <a:off x="605219" y="3117698"/>
            <a:ext cx="8727845" cy="4108225"/>
          </a:xfrm>
          <a:prstGeom prst="rect">
            <a:avLst/>
          </a:prstGeom>
          <a:ln w="12700">
            <a:miter lim="400000"/>
          </a:ln>
        </p:spPr>
      </p:pic>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3" name="Grouper"/>
          <p:cNvGrpSpPr/>
          <p:nvPr/>
        </p:nvGrpSpPr>
        <p:grpSpPr>
          <a:xfrm>
            <a:off x="317500" y="1270000"/>
            <a:ext cx="9525000" cy="38100"/>
            <a:chOff x="0" y="0"/>
            <a:chExt cx="9525000" cy="38100"/>
          </a:xfrm>
        </p:grpSpPr>
        <p:sp>
          <p:nvSpPr>
            <p:cNvPr id="1071"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072"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074" name="Le datagramme IPv4"/>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Le datagramme IPv4</a:t>
            </a:r>
          </a:p>
        </p:txBody>
      </p:sp>
      <p:sp>
        <p:nvSpPr>
          <p:cNvPr id="1075"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52</a:t>
            </a:fld>
            <a:endParaRPr/>
          </a:p>
        </p:txBody>
      </p:sp>
      <p:sp>
        <p:nvSpPr>
          <p:cNvPr id="1076" name="L’en-tête est de 20 à 60 octets…"/>
          <p:cNvSpPr txBox="1">
            <a:spLocks noGrp="1"/>
          </p:cNvSpPr>
          <p:nvPr>
            <p:ph type="body" idx="1"/>
          </p:nvPr>
        </p:nvSpPr>
        <p:spPr>
          <a:xfrm>
            <a:off x="279400" y="2025650"/>
            <a:ext cx="9601200" cy="5320644"/>
          </a:xfrm>
          <a:prstGeom prst="rect">
            <a:avLst/>
          </a:prstGeom>
        </p:spPr>
        <p:txBody>
          <a:bodyPr anchor="t"/>
          <a:lstStyle/>
          <a:p>
            <a:pPr lvl="1">
              <a:lnSpc>
                <a:spcPct val="100000"/>
              </a:lnSpc>
              <a:spcBef>
                <a:spcPts val="100"/>
              </a:spcBef>
              <a:buClr>
                <a:srgbClr val="040F6A"/>
              </a:buClr>
              <a:buSzPct val="75000"/>
              <a:buFont typeface="Lucida Grande"/>
              <a:buChar char="‣"/>
              <a:defRPr sz="2000"/>
            </a:pPr>
            <a:r>
              <a:t>L’en-tête est de 20 à 60 octets</a:t>
            </a:r>
          </a:p>
          <a:p>
            <a:pPr lvl="2">
              <a:lnSpc>
                <a:spcPct val="100000"/>
              </a:lnSpc>
              <a:spcBef>
                <a:spcPts val="100"/>
              </a:spcBef>
              <a:buClr>
                <a:srgbClr val="040F6A"/>
              </a:buClr>
              <a:buSzPct val="75000"/>
              <a:buFont typeface="Lucida Grande"/>
              <a:buChar char="‣"/>
              <a:defRPr sz="2000" b="1"/>
            </a:pPr>
            <a:r>
              <a:t>Version IP (4 bits) = 4</a:t>
            </a:r>
          </a:p>
          <a:p>
            <a:pPr lvl="2">
              <a:lnSpc>
                <a:spcPct val="100000"/>
              </a:lnSpc>
              <a:spcBef>
                <a:spcPts val="100"/>
              </a:spcBef>
              <a:buClr>
                <a:srgbClr val="040F6A"/>
              </a:buClr>
              <a:buSzPct val="75000"/>
              <a:buFont typeface="Lucida Grande"/>
              <a:buChar char="‣"/>
              <a:defRPr sz="2000" spc="-59"/>
            </a:pPr>
            <a:r>
              <a:rPr b="1"/>
              <a:t>IHL</a:t>
            </a:r>
            <a:r>
              <a:t>, </a:t>
            </a:r>
            <a:r>
              <a:rPr i="1"/>
              <a:t>Internet Header Lenght ; l</a:t>
            </a:r>
            <a:r>
              <a:t>ongueur en-tête en nombre de mots de 32 bits (4 bits) </a:t>
            </a:r>
          </a:p>
          <a:p>
            <a:pPr lvl="2">
              <a:lnSpc>
                <a:spcPct val="100000"/>
              </a:lnSpc>
              <a:spcBef>
                <a:spcPts val="100"/>
              </a:spcBef>
              <a:buClr>
                <a:srgbClr val="040F6A"/>
              </a:buClr>
              <a:buSzPct val="75000"/>
              <a:buFont typeface="Lucida Grande"/>
              <a:buChar char="‣"/>
              <a:defRPr sz="2000"/>
            </a:pPr>
            <a:r>
              <a:rPr b="1"/>
              <a:t>ToS</a:t>
            </a:r>
            <a:r>
              <a:t>, Type de service ; (8 bits)</a:t>
            </a:r>
          </a:p>
          <a:p>
            <a:pPr lvl="2">
              <a:lnSpc>
                <a:spcPct val="100000"/>
              </a:lnSpc>
              <a:spcBef>
                <a:spcPts val="100"/>
              </a:spcBef>
              <a:buClr>
                <a:srgbClr val="040F6A"/>
              </a:buClr>
              <a:buSzPct val="75000"/>
              <a:buFont typeface="Lucida Grande"/>
              <a:buChar char="‣"/>
              <a:defRPr sz="2000" b="1"/>
            </a:pPr>
            <a:r>
              <a:t>Longueur totale, en octets, du datagramme (16 bits)</a:t>
            </a:r>
          </a:p>
          <a:p>
            <a:pPr lvl="2">
              <a:lnSpc>
                <a:spcPct val="100000"/>
              </a:lnSpc>
              <a:spcBef>
                <a:spcPts val="100"/>
              </a:spcBef>
              <a:buClr>
                <a:srgbClr val="040F6A"/>
              </a:buClr>
              <a:buSzPct val="75000"/>
              <a:buFont typeface="Lucida Grande"/>
              <a:buChar char="‣"/>
              <a:defRPr sz="2000"/>
            </a:pPr>
            <a:r>
              <a:t>Identification ; identifier les fragments d’un paquets(16 bits)</a:t>
            </a:r>
          </a:p>
          <a:p>
            <a:pPr lvl="2">
              <a:lnSpc>
                <a:spcPct val="100000"/>
              </a:lnSpc>
              <a:spcBef>
                <a:spcPts val="100"/>
              </a:spcBef>
              <a:buClr>
                <a:srgbClr val="040F6A"/>
              </a:buClr>
              <a:buSzPct val="75000"/>
              <a:buFont typeface="Lucida Grande"/>
              <a:buChar char="‣"/>
              <a:defRPr sz="2000"/>
            </a:pPr>
            <a:r>
              <a:rPr i="1"/>
              <a:t>Flgs</a:t>
            </a:r>
            <a:r>
              <a:t> : Indicateurs ou Flags (3 bits)</a:t>
            </a:r>
          </a:p>
          <a:p>
            <a:pPr lvl="2">
              <a:lnSpc>
                <a:spcPct val="100000"/>
              </a:lnSpc>
              <a:spcBef>
                <a:spcPts val="100"/>
              </a:spcBef>
              <a:buClr>
                <a:srgbClr val="040F6A"/>
              </a:buClr>
              <a:buSzPct val="75000"/>
              <a:buFont typeface="Lucida Grande"/>
              <a:buChar char="‣"/>
              <a:defRPr sz="2000"/>
            </a:pPr>
            <a:r>
              <a:rPr i="1"/>
              <a:t>Fragment offset</a:t>
            </a:r>
            <a:r>
              <a:t> (13 bits)</a:t>
            </a:r>
          </a:p>
          <a:p>
            <a:pPr lvl="2">
              <a:lnSpc>
                <a:spcPct val="100000"/>
              </a:lnSpc>
              <a:spcBef>
                <a:spcPts val="100"/>
              </a:spcBef>
              <a:buClr>
                <a:srgbClr val="040F6A"/>
              </a:buClr>
              <a:buSzPct val="75000"/>
              <a:buFont typeface="Lucida Grande"/>
              <a:buChar char="‣"/>
              <a:defRPr sz="2000" b="1"/>
            </a:pPr>
            <a:r>
              <a:t>TTL, Time To Live : Durée de vie (8 bits)</a:t>
            </a:r>
          </a:p>
          <a:p>
            <a:pPr lvl="2">
              <a:lnSpc>
                <a:spcPct val="100000"/>
              </a:lnSpc>
              <a:spcBef>
                <a:spcPts val="100"/>
              </a:spcBef>
              <a:buClr>
                <a:srgbClr val="040F6A"/>
              </a:buClr>
              <a:buSzPct val="75000"/>
              <a:buFont typeface="Lucida Grande"/>
              <a:buChar char="‣"/>
              <a:defRPr sz="2000"/>
            </a:pPr>
            <a:r>
              <a:rPr b="1"/>
              <a:t>Protocol</a:t>
            </a:r>
            <a:r>
              <a:t> ; n° de protocole de transport (8 bits) </a:t>
            </a:r>
          </a:p>
          <a:p>
            <a:pPr lvl="2">
              <a:lnSpc>
                <a:spcPct val="100000"/>
              </a:lnSpc>
              <a:spcBef>
                <a:spcPts val="100"/>
              </a:spcBef>
              <a:buClr>
                <a:srgbClr val="040F6A"/>
              </a:buClr>
              <a:buSzPct val="75000"/>
              <a:buFont typeface="Lucida Grande"/>
              <a:buChar char="‣"/>
              <a:defRPr sz="2000"/>
            </a:pPr>
            <a:r>
              <a:rPr i="1"/>
              <a:t>Header Checksum</a:t>
            </a:r>
            <a:r>
              <a:t> ;  somme de contrôle de l’en-tête (16 bits) </a:t>
            </a:r>
          </a:p>
          <a:p>
            <a:pPr lvl="2">
              <a:lnSpc>
                <a:spcPct val="100000"/>
              </a:lnSpc>
              <a:spcBef>
                <a:spcPts val="100"/>
              </a:spcBef>
              <a:buClr>
                <a:srgbClr val="040F6A"/>
              </a:buClr>
              <a:buSzPct val="75000"/>
              <a:buFont typeface="Lucida Grande"/>
              <a:buChar char="‣"/>
              <a:defRPr sz="2000" b="1"/>
            </a:pPr>
            <a:r>
              <a:t>Adresse source (32 bits) </a:t>
            </a:r>
          </a:p>
          <a:p>
            <a:pPr lvl="2">
              <a:lnSpc>
                <a:spcPct val="100000"/>
              </a:lnSpc>
              <a:spcBef>
                <a:spcPts val="100"/>
              </a:spcBef>
              <a:buClr>
                <a:srgbClr val="040F6A"/>
              </a:buClr>
              <a:buSzPct val="75000"/>
              <a:buFont typeface="Lucida Grande"/>
              <a:buChar char="‣"/>
              <a:defRPr sz="2000" b="1"/>
            </a:pPr>
            <a:r>
              <a:t>Adresse destination (32 bits) </a:t>
            </a:r>
          </a:p>
          <a:p>
            <a:pPr lvl="2">
              <a:lnSpc>
                <a:spcPct val="100000"/>
              </a:lnSpc>
              <a:spcBef>
                <a:spcPts val="100"/>
              </a:spcBef>
              <a:buClr>
                <a:srgbClr val="040F6A"/>
              </a:buClr>
              <a:buSzPct val="75000"/>
              <a:buFont typeface="Lucida Grande"/>
              <a:buChar char="‣"/>
              <a:defRPr sz="2000"/>
            </a:pPr>
            <a:r>
              <a:t>Options (0 à 40 octets)</a:t>
            </a:r>
          </a:p>
          <a:p>
            <a:pPr lvl="2">
              <a:lnSpc>
                <a:spcPct val="100000"/>
              </a:lnSpc>
              <a:spcBef>
                <a:spcPts val="100"/>
              </a:spcBef>
              <a:buClr>
                <a:srgbClr val="040F6A"/>
              </a:buClr>
              <a:buSzPct val="75000"/>
              <a:buFont typeface="Lucida Grande"/>
              <a:buChar char="‣"/>
              <a:defRPr sz="2000"/>
            </a:pPr>
            <a:r>
              <a:rPr i="1"/>
              <a:t>Padding</a:t>
            </a:r>
            <a:r>
              <a:t> ; remplissage ; tel que l’en-tête soit un multiple de 32 bits</a:t>
            </a:r>
          </a:p>
        </p:txBody>
      </p:sp>
      <p:sp>
        <p:nvSpPr>
          <p:cNvPr id="1077" name="4 - La couche Internet - Le protocole IP"/>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4 - La couche Internet - Le protocole IP</a:t>
            </a:r>
          </a:p>
        </p:txBody>
      </p:sp>
      <p:sp>
        <p:nvSpPr>
          <p:cNvPr id="1078"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079"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85" name="Grouper"/>
          <p:cNvGrpSpPr/>
          <p:nvPr/>
        </p:nvGrpSpPr>
        <p:grpSpPr>
          <a:xfrm>
            <a:off x="317500" y="1270000"/>
            <a:ext cx="9525000" cy="38100"/>
            <a:chOff x="0" y="0"/>
            <a:chExt cx="9525000" cy="38100"/>
          </a:xfrm>
        </p:grpSpPr>
        <p:sp>
          <p:nvSpPr>
            <p:cNvPr id="1083"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084"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086" name="L’en-tête du datagramme IPv6"/>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L’en-tête du datagramme IPv6</a:t>
            </a:r>
          </a:p>
        </p:txBody>
      </p:sp>
      <p:sp>
        <p:nvSpPr>
          <p:cNvPr id="1087" name="Un en-tête IPv6 de 40 octets        Adresses IPv6  de 16 octets, soit 128 bits"/>
          <p:cNvSpPr txBox="1"/>
          <p:nvPr/>
        </p:nvSpPr>
        <p:spPr>
          <a:xfrm>
            <a:off x="-274957" y="1682750"/>
            <a:ext cx="3793397" cy="46305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marL="571500" lvl="1" indent="-254000" defTabSz="457200">
              <a:lnSpc>
                <a:spcPct val="100000"/>
              </a:lnSpc>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Un en-tête IPv6 de 40 octets</a:t>
            </a:r>
            <a:br/>
            <a:br/>
            <a:br/>
            <a:br/>
            <a:br/>
            <a:br/>
            <a:br/>
            <a:br/>
            <a:r>
              <a:t>Adresses IPv6  de 16 octets, soit 128 bits</a:t>
            </a:r>
          </a:p>
        </p:txBody>
      </p:sp>
      <p:sp>
        <p:nvSpPr>
          <p:cNvPr id="1088"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53</a:t>
            </a:fld>
            <a:endParaRPr/>
          </a:p>
        </p:txBody>
      </p:sp>
      <p:sp>
        <p:nvSpPr>
          <p:cNvPr id="1089" name="Fig 2.6 - L’en-tête du datagramme IPv6"/>
          <p:cNvSpPr txBox="1"/>
          <p:nvPr/>
        </p:nvSpPr>
        <p:spPr>
          <a:xfrm>
            <a:off x="3078126" y="7213600"/>
            <a:ext cx="4498477"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2.6 - L’en-tête du datagramme IPv6</a:t>
            </a:r>
          </a:p>
        </p:txBody>
      </p:sp>
      <p:sp>
        <p:nvSpPr>
          <p:cNvPr id="1090" name="4 - La couche Internet - Le protocole IP"/>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4 - La couche Internet - Le protocole IP</a:t>
            </a:r>
          </a:p>
        </p:txBody>
      </p:sp>
      <p:sp>
        <p:nvSpPr>
          <p:cNvPr id="1091"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092"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pic>
        <p:nvPicPr>
          <p:cNvPr id="1093" name="4.6-En-tête IPv6 seul.png" descr="4.6-En-tête IPv6 seul.png"/>
          <p:cNvPicPr>
            <a:picLocks noChangeAspect="1"/>
          </p:cNvPicPr>
          <p:nvPr/>
        </p:nvPicPr>
        <p:blipFill>
          <a:blip r:embed="rId4"/>
          <a:stretch>
            <a:fillRect/>
          </a:stretch>
        </p:blipFill>
        <p:spPr>
          <a:xfrm>
            <a:off x="3633455" y="2301679"/>
            <a:ext cx="6287051" cy="4925905"/>
          </a:xfrm>
          <a:prstGeom prst="rect">
            <a:avLst/>
          </a:prstGeom>
          <a:ln w="12700">
            <a:miter lim="400000"/>
          </a:ln>
        </p:spPr>
      </p:pic>
      <p:pic>
        <p:nvPicPr>
          <p:cNvPr id="1094" name="Peigne3.png" descr="Peigne3.png"/>
          <p:cNvPicPr>
            <a:picLocks noChangeAspect="1"/>
          </p:cNvPicPr>
          <p:nvPr/>
        </p:nvPicPr>
        <p:blipFill>
          <a:blip r:embed="rId5"/>
          <a:stretch>
            <a:fillRect/>
          </a:stretch>
        </p:blipFill>
        <p:spPr>
          <a:xfrm>
            <a:off x="3586908" y="1607079"/>
            <a:ext cx="6375281" cy="663432"/>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087"/>
                                        </p:tgtEl>
                                        <p:attrNameLst>
                                          <p:attrName>style.visibility</p:attrName>
                                        </p:attrNameLst>
                                      </p:cBhvr>
                                      <p:to>
                                        <p:strVal val="visible"/>
                                      </p:to>
                                    </p:set>
                                    <p:animEffect transition="in" filter="fade">
                                      <p:cBhvr>
                                        <p:cTn id="7" dur="1000"/>
                                        <p:tgtEl>
                                          <p:spTgt spid="108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2" nodeType="clickEffect">
                                  <p:stCondLst>
                                    <p:cond delay="0"/>
                                  </p:stCondLst>
                                  <p:iterate>
                                    <p:tmAbs val="0"/>
                                  </p:iterate>
                                  <p:childTnLst>
                                    <p:set>
                                      <p:cBhvr>
                                        <p:cTn id="11" fill="hold">
                                          <p:stCondLst>
                                            <p:cond delay="0"/>
                                          </p:stCondLst>
                                        </p:cTn>
                                        <p:tgtEl>
                                          <p:spTgt spid="10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7" grpId="1" animBg="1" advAuto="0"/>
      <p:bldP spid="1087" grpId="2" animBg="1" advAuto="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0" name="Grouper"/>
          <p:cNvGrpSpPr/>
          <p:nvPr/>
        </p:nvGrpSpPr>
        <p:grpSpPr>
          <a:xfrm>
            <a:off x="317500" y="1270000"/>
            <a:ext cx="9525000" cy="38100"/>
            <a:chOff x="0" y="0"/>
            <a:chExt cx="9525000" cy="38100"/>
          </a:xfrm>
        </p:grpSpPr>
        <p:sp>
          <p:nvSpPr>
            <p:cNvPr id="1098"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099"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101" name="L’en-tête du datagramme IPv6"/>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L’en-tête du datagramme IPv6</a:t>
            </a:r>
          </a:p>
        </p:txBody>
      </p:sp>
      <p:sp>
        <p:nvSpPr>
          <p:cNvPr id="1102"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54</a:t>
            </a:fld>
            <a:endParaRPr/>
          </a:p>
        </p:txBody>
      </p:sp>
      <p:sp>
        <p:nvSpPr>
          <p:cNvPr id="1103" name="4 - La couche Internet - Le protocole IP"/>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4 - La couche Internet - Le protocole IP</a:t>
            </a:r>
          </a:p>
        </p:txBody>
      </p:sp>
      <p:sp>
        <p:nvSpPr>
          <p:cNvPr id="1104"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105" name="Version IP (4 bits) = 6…"/>
          <p:cNvSpPr txBox="1">
            <a:spLocks noGrp="1"/>
          </p:cNvSpPr>
          <p:nvPr>
            <p:ph type="body" sz="half" idx="1"/>
          </p:nvPr>
        </p:nvSpPr>
        <p:spPr>
          <a:xfrm>
            <a:off x="-628572" y="2211691"/>
            <a:ext cx="4345179" cy="4925905"/>
          </a:xfrm>
          <a:prstGeom prst="rect">
            <a:avLst/>
          </a:prstGeom>
        </p:spPr>
        <p:txBody>
          <a:bodyPr anchor="t"/>
          <a:lstStyle/>
          <a:p>
            <a:pPr marL="902368" lvl="2" indent="-267368">
              <a:lnSpc>
                <a:spcPct val="100000"/>
              </a:lnSpc>
              <a:spcBef>
                <a:spcPts val="100"/>
              </a:spcBef>
              <a:buClr>
                <a:srgbClr val="040F6A"/>
              </a:buClr>
              <a:buSzPct val="75000"/>
              <a:buFont typeface="Lucida Grande"/>
              <a:buChar char="‣"/>
              <a:defRPr sz="2000"/>
            </a:pPr>
            <a:r>
              <a:rPr b="1"/>
              <a:t>Version IP</a:t>
            </a:r>
            <a:r>
              <a:t> (4 bits) = 6</a:t>
            </a:r>
          </a:p>
          <a:p>
            <a:pPr lvl="2">
              <a:lnSpc>
                <a:spcPct val="100000"/>
              </a:lnSpc>
              <a:spcBef>
                <a:spcPts val="100"/>
              </a:spcBef>
              <a:buClr>
                <a:srgbClr val="040F6A"/>
              </a:buClr>
              <a:buSzPct val="75000"/>
              <a:buFont typeface="Lucida Grande"/>
              <a:buChar char="‣"/>
              <a:defRPr sz="1900"/>
            </a:pPr>
            <a:r>
              <a:rPr i="1"/>
              <a:t>Traffic class</a:t>
            </a:r>
            <a:r>
              <a:t> : Classe de trafic ; </a:t>
            </a:r>
            <a:br/>
            <a:r>
              <a:rPr spc="-76"/>
              <a:t>QoS et indication de congestion</a:t>
            </a:r>
            <a:r>
              <a:t> </a:t>
            </a:r>
            <a:br/>
            <a:r>
              <a:t>(8 bits) </a:t>
            </a:r>
          </a:p>
          <a:p>
            <a:pPr lvl="2">
              <a:lnSpc>
                <a:spcPct val="100000"/>
              </a:lnSpc>
              <a:spcBef>
                <a:spcPts val="100"/>
              </a:spcBef>
              <a:buClr>
                <a:srgbClr val="040F6A"/>
              </a:buClr>
              <a:buSzPct val="75000"/>
              <a:buFont typeface="Lucida Grande"/>
              <a:buChar char="‣"/>
              <a:defRPr sz="1900"/>
            </a:pPr>
            <a:r>
              <a:rPr i="1"/>
              <a:t>Flow label</a:t>
            </a:r>
            <a:r>
              <a:t> : Marquage de flux </a:t>
            </a:r>
            <a:br/>
            <a:r>
              <a:t>(20 bits)</a:t>
            </a:r>
          </a:p>
          <a:p>
            <a:pPr lvl="2">
              <a:lnSpc>
                <a:spcPct val="100000"/>
              </a:lnSpc>
              <a:spcBef>
                <a:spcPts val="100"/>
              </a:spcBef>
              <a:buClr>
                <a:srgbClr val="040F6A"/>
              </a:buClr>
              <a:buSzPct val="75000"/>
              <a:buFont typeface="Lucida Grande"/>
              <a:buChar char="‣"/>
              <a:defRPr sz="1900"/>
            </a:pPr>
            <a:r>
              <a:rPr i="1"/>
              <a:t>Payload length</a:t>
            </a:r>
            <a:r>
              <a:t> : Taille de la charge utile en octets (16 bits)</a:t>
            </a:r>
          </a:p>
          <a:p>
            <a:pPr lvl="2">
              <a:lnSpc>
                <a:spcPct val="100000"/>
              </a:lnSpc>
              <a:spcBef>
                <a:spcPts val="100"/>
              </a:spcBef>
              <a:buClr>
                <a:srgbClr val="040F6A"/>
              </a:buClr>
              <a:buSzPct val="75000"/>
              <a:buFont typeface="Lucida Grande"/>
              <a:buChar char="‣"/>
              <a:defRPr sz="1900"/>
            </a:pPr>
            <a:r>
              <a:rPr i="1"/>
              <a:t>Next header</a:t>
            </a:r>
            <a:r>
              <a:t> : Type de l’en-tête suivant (8 bits)</a:t>
            </a:r>
          </a:p>
          <a:p>
            <a:pPr lvl="2">
              <a:lnSpc>
                <a:spcPct val="100000"/>
              </a:lnSpc>
              <a:spcBef>
                <a:spcPts val="100"/>
              </a:spcBef>
              <a:buClr>
                <a:srgbClr val="040F6A"/>
              </a:buClr>
              <a:buSzPct val="75000"/>
              <a:buFont typeface="Lucida Grande"/>
              <a:buChar char="‣"/>
              <a:defRPr sz="1900"/>
            </a:pPr>
            <a:r>
              <a:rPr i="1"/>
              <a:t>Hop limit</a:t>
            </a:r>
            <a:r>
              <a:t> : </a:t>
            </a:r>
            <a:r>
              <a:rPr spc="-57"/>
              <a:t>TTL ou Time To Live ou nombre limite de sauts (8 bits)</a:t>
            </a:r>
          </a:p>
          <a:p>
            <a:pPr lvl="2">
              <a:lnSpc>
                <a:spcPct val="100000"/>
              </a:lnSpc>
              <a:spcBef>
                <a:spcPts val="100"/>
              </a:spcBef>
              <a:buClr>
                <a:srgbClr val="040F6A"/>
              </a:buClr>
              <a:buSzPct val="75000"/>
              <a:buFont typeface="Lucida Grande"/>
              <a:buChar char="‣"/>
              <a:defRPr sz="1900"/>
            </a:pPr>
            <a:r>
              <a:rPr b="1"/>
              <a:t>Adresse source</a:t>
            </a:r>
            <a:r>
              <a:t> (128 bits) </a:t>
            </a:r>
          </a:p>
          <a:p>
            <a:pPr lvl="2">
              <a:lnSpc>
                <a:spcPct val="100000"/>
              </a:lnSpc>
              <a:spcBef>
                <a:spcPts val="100"/>
              </a:spcBef>
              <a:buClr>
                <a:srgbClr val="040F6A"/>
              </a:buClr>
              <a:buSzPct val="75000"/>
              <a:buFont typeface="Lucida Grande"/>
              <a:buChar char="‣"/>
              <a:defRPr sz="1900"/>
            </a:pPr>
            <a:r>
              <a:rPr b="1"/>
              <a:t>Adresse destination</a:t>
            </a:r>
            <a:r>
              <a:t> (128 bits) </a:t>
            </a:r>
          </a:p>
        </p:txBody>
      </p:sp>
      <p:pic>
        <p:nvPicPr>
          <p:cNvPr id="1106"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pic>
        <p:nvPicPr>
          <p:cNvPr id="1107" name="4.6-En-tête IPv6 seul.png" descr="4.6-En-tête IPv6 seul.png"/>
          <p:cNvPicPr>
            <a:picLocks noChangeAspect="1"/>
          </p:cNvPicPr>
          <p:nvPr/>
        </p:nvPicPr>
        <p:blipFill>
          <a:blip r:embed="rId4"/>
          <a:stretch>
            <a:fillRect/>
          </a:stretch>
        </p:blipFill>
        <p:spPr>
          <a:xfrm>
            <a:off x="3633455" y="2301679"/>
            <a:ext cx="6287051" cy="4925905"/>
          </a:xfrm>
          <a:prstGeom prst="rect">
            <a:avLst/>
          </a:prstGeom>
          <a:ln w="12700">
            <a:miter lim="400000"/>
          </a:ln>
        </p:spPr>
      </p:pic>
      <p:pic>
        <p:nvPicPr>
          <p:cNvPr id="1108" name="Peigne3.png" descr="Peigne3.png"/>
          <p:cNvPicPr>
            <a:picLocks noChangeAspect="1"/>
          </p:cNvPicPr>
          <p:nvPr/>
        </p:nvPicPr>
        <p:blipFill>
          <a:blip r:embed="rId5"/>
          <a:stretch>
            <a:fillRect/>
          </a:stretch>
        </p:blipFill>
        <p:spPr>
          <a:xfrm>
            <a:off x="3586908" y="1607079"/>
            <a:ext cx="6375281" cy="663432"/>
          </a:xfrm>
          <a:prstGeom prst="rect">
            <a:avLst/>
          </a:prstGeom>
          <a:ln w="12700">
            <a:miter lim="400000"/>
          </a:ln>
        </p:spPr>
      </p:pic>
      <p:sp>
        <p:nvSpPr>
          <p:cNvPr id="1109" name="Fig 2.6 - L’en-tête du datagramme IPv6"/>
          <p:cNvSpPr txBox="1"/>
          <p:nvPr/>
        </p:nvSpPr>
        <p:spPr>
          <a:xfrm>
            <a:off x="3078126" y="7213600"/>
            <a:ext cx="4345180"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2.6 - L’en-tête du datagramme IPv6</a:t>
            </a:r>
          </a:p>
        </p:txBody>
      </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5" name="Grouper"/>
          <p:cNvGrpSpPr/>
          <p:nvPr/>
        </p:nvGrpSpPr>
        <p:grpSpPr>
          <a:xfrm>
            <a:off x="317500" y="1270000"/>
            <a:ext cx="9525000" cy="38100"/>
            <a:chOff x="0" y="0"/>
            <a:chExt cx="9525000" cy="38100"/>
          </a:xfrm>
        </p:grpSpPr>
        <p:sp>
          <p:nvSpPr>
            <p:cNvPr id="1113"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114"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116" name="Comparaison des en-têtes IPv4 et IPv6"/>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Comparaison des en-têtes IPv4 et IPv6</a:t>
            </a:r>
          </a:p>
        </p:txBody>
      </p:sp>
      <p:sp>
        <p:nvSpPr>
          <p:cNvPr id="1117"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55</a:t>
            </a:fld>
            <a:endParaRPr/>
          </a:p>
        </p:txBody>
      </p:sp>
      <p:sp>
        <p:nvSpPr>
          <p:cNvPr id="1118" name="Voir : utc505.seancetenante.com/documents/IPv4-vs-IPv6.pdf"/>
          <p:cNvSpPr txBox="1">
            <a:spLocks noGrp="1"/>
          </p:cNvSpPr>
          <p:nvPr>
            <p:ph type="body" idx="1"/>
          </p:nvPr>
        </p:nvSpPr>
        <p:spPr>
          <a:xfrm>
            <a:off x="279400" y="2038350"/>
            <a:ext cx="9601200" cy="4701021"/>
          </a:xfrm>
          <a:prstGeom prst="rect">
            <a:avLst/>
          </a:prstGeom>
        </p:spPr>
        <p:txBody>
          <a:bodyPr anchor="t"/>
          <a:lstStyle/>
          <a:p>
            <a:pPr lvl="1">
              <a:lnSpc>
                <a:spcPct val="100000"/>
              </a:lnSpc>
              <a:spcBef>
                <a:spcPts val="100"/>
              </a:spcBef>
              <a:buClr>
                <a:srgbClr val="040F6A"/>
              </a:buClr>
              <a:buSzPct val="75000"/>
              <a:buFont typeface="Lucida Grande"/>
              <a:buChar char="‣"/>
              <a:defRPr sz="2000"/>
            </a:pPr>
            <a:r>
              <a:t>Voir : </a:t>
            </a:r>
            <a:r>
              <a:rPr u="sng">
                <a:solidFill>
                  <a:srgbClr val="1A4291"/>
                </a:solidFill>
                <a:hlinkClick r:id="rId3"/>
              </a:rPr>
              <a:t>utc505.seancetenante.com/documents/IPv4-vs-IPv6.pdf</a:t>
            </a:r>
          </a:p>
        </p:txBody>
      </p:sp>
      <p:sp>
        <p:nvSpPr>
          <p:cNvPr id="1119" name="4 - La couche Internet - Le protocole IP"/>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4 - La couche Internet - Le protocole IP</a:t>
            </a:r>
          </a:p>
        </p:txBody>
      </p:sp>
      <p:sp>
        <p:nvSpPr>
          <p:cNvPr id="1120"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121" name="Internet-transit-3.png" descr="Internet-transit-3.png"/>
          <p:cNvPicPr>
            <a:picLocks noChangeAspect="1"/>
          </p:cNvPicPr>
          <p:nvPr/>
        </p:nvPicPr>
        <p:blipFill>
          <a:blip r:embed="rId4"/>
          <a:stretch>
            <a:fillRect/>
          </a:stretch>
        </p:blipFill>
        <p:spPr>
          <a:xfrm>
            <a:off x="7082925" y="46153"/>
            <a:ext cx="1316973" cy="921881"/>
          </a:xfrm>
          <a:prstGeom prst="rect">
            <a:avLst/>
          </a:prstGeom>
          <a:ln w="12700">
            <a:miter lim="400000"/>
          </a:ln>
        </p:spPr>
      </p:pic>
      <p:pic>
        <p:nvPicPr>
          <p:cNvPr id="1122" name="vidéo-collée.png" descr="vidéo-collée.png">
            <a:hlinkClick r:id="rId3"/>
          </p:cNvPr>
          <p:cNvPicPr>
            <a:picLocks noChangeAspect="1"/>
          </p:cNvPicPr>
          <p:nvPr/>
        </p:nvPicPr>
        <p:blipFill>
          <a:blip r:embed="rId5"/>
          <a:stretch>
            <a:fillRect/>
          </a:stretch>
        </p:blipFill>
        <p:spPr>
          <a:xfrm>
            <a:off x="3208421" y="2728690"/>
            <a:ext cx="2928494" cy="4143820"/>
          </a:xfrm>
          <a:prstGeom prst="rect">
            <a:avLst/>
          </a:prstGeom>
          <a:ln w="12700">
            <a:miter lim="400000"/>
          </a:ln>
        </p:spPr>
      </p:pic>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28" name="Grouper"/>
          <p:cNvGrpSpPr/>
          <p:nvPr/>
        </p:nvGrpSpPr>
        <p:grpSpPr>
          <a:xfrm>
            <a:off x="317500" y="1270000"/>
            <a:ext cx="9525000" cy="38100"/>
            <a:chOff x="0" y="0"/>
            <a:chExt cx="9525000" cy="38100"/>
          </a:xfrm>
        </p:grpSpPr>
        <p:sp>
          <p:nvSpPr>
            <p:cNvPr id="1126"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127"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129" name="Introduction"/>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Introduction</a:t>
            </a:r>
          </a:p>
        </p:txBody>
      </p:sp>
      <p:sp>
        <p:nvSpPr>
          <p:cNvPr id="1130"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56</a:t>
            </a:fld>
            <a:endParaRPr/>
          </a:p>
        </p:txBody>
      </p:sp>
      <p:sp>
        <p:nvSpPr>
          <p:cNvPr id="1131" name="Une adresse IPv4…"/>
          <p:cNvSpPr txBox="1">
            <a:spLocks noGrp="1"/>
          </p:cNvSpPr>
          <p:nvPr>
            <p:ph type="body" idx="1"/>
          </p:nvPr>
        </p:nvSpPr>
        <p:spPr>
          <a:xfrm>
            <a:off x="279400" y="2038350"/>
            <a:ext cx="9601200" cy="5082964"/>
          </a:xfrm>
          <a:prstGeom prst="rect">
            <a:avLst/>
          </a:prstGeom>
        </p:spPr>
        <p:txBody>
          <a:bodyPr anchor="t"/>
          <a:lstStyle/>
          <a:p>
            <a:pPr lvl="1">
              <a:lnSpc>
                <a:spcPct val="100000"/>
              </a:lnSpc>
              <a:spcBef>
                <a:spcPts val="100"/>
              </a:spcBef>
              <a:buClr>
                <a:srgbClr val="040F6A"/>
              </a:buClr>
              <a:buSzPct val="75000"/>
              <a:buFont typeface="Lucida Grande"/>
              <a:buChar char="‣"/>
              <a:defRPr sz="2000"/>
            </a:pPr>
            <a:r>
              <a:t>Une adresse IPv4</a:t>
            </a:r>
          </a:p>
          <a:p>
            <a:pPr lvl="2">
              <a:lnSpc>
                <a:spcPct val="100000"/>
              </a:lnSpc>
              <a:spcBef>
                <a:spcPts val="100"/>
              </a:spcBef>
              <a:buClr>
                <a:srgbClr val="040F6A"/>
              </a:buClr>
              <a:buSzPct val="75000"/>
              <a:buFont typeface="Lucida Grande"/>
              <a:buChar char="‣"/>
              <a:defRPr sz="2000"/>
            </a:pPr>
            <a:r>
              <a:t>Une valeur sur </a:t>
            </a:r>
            <a:r>
              <a:rPr b="1"/>
              <a:t>32 bits</a:t>
            </a:r>
            <a:r>
              <a:t> (4 octets) qui identifie </a:t>
            </a:r>
            <a:r>
              <a:rPr b="1"/>
              <a:t>de façon unique</a:t>
            </a:r>
            <a:r>
              <a:t> chaque interface réseau d’</a:t>
            </a:r>
            <a:r>
              <a:rPr b="1"/>
              <a:t>un réseau</a:t>
            </a:r>
            <a:r>
              <a:t> TCP/IP</a:t>
            </a:r>
          </a:p>
          <a:p>
            <a:pPr lvl="2">
              <a:lnSpc>
                <a:spcPct val="100000"/>
              </a:lnSpc>
              <a:spcBef>
                <a:spcPts val="100"/>
              </a:spcBef>
              <a:buClr>
                <a:srgbClr val="040F6A"/>
              </a:buClr>
              <a:buSzPct val="75000"/>
              <a:buFont typeface="Lucida Grande"/>
              <a:buChar char="‣"/>
              <a:defRPr sz="2000"/>
            </a:pPr>
            <a:r>
              <a:t>Par convention on exprime une adresse IPv4 avec la notation </a:t>
            </a:r>
            <a:r>
              <a:rPr b="1"/>
              <a:t>décimale pointée</a:t>
            </a:r>
            <a:r>
              <a:t> : </a:t>
            </a:r>
            <a:br/>
            <a:r>
              <a:t>      4 octets exprimés en décimal, séparés par des points « . »</a:t>
            </a:r>
            <a:br/>
            <a:endParaRPr/>
          </a:p>
          <a:p>
            <a:pPr lvl="1">
              <a:lnSpc>
                <a:spcPct val="100000"/>
              </a:lnSpc>
              <a:spcBef>
                <a:spcPts val="100"/>
              </a:spcBef>
              <a:buClr>
                <a:srgbClr val="040F6A"/>
              </a:buClr>
              <a:buSzPct val="75000"/>
              <a:buFont typeface="Lucida Grande"/>
              <a:buChar char="‣"/>
              <a:defRPr sz="2000"/>
            </a:pPr>
            <a:r>
              <a:t>Exemple 1 :     </a:t>
            </a:r>
          </a:p>
          <a:p>
            <a:pPr marL="850900" lvl="3" indent="-279400">
              <a:lnSpc>
                <a:spcPct val="100000"/>
              </a:lnSpc>
              <a:spcBef>
                <a:spcPts val="100"/>
              </a:spcBef>
              <a:buClr>
                <a:srgbClr val="040F6A"/>
              </a:buClr>
              <a:buSzPct val="75000"/>
              <a:buFont typeface="Lucida Grande"/>
              <a:buChar char="‣"/>
              <a:defRPr sz="2000"/>
            </a:pPr>
            <a:r>
              <a:rPr sz="2200">
                <a:latin typeface="Consolas"/>
                <a:ea typeface="Consolas"/>
                <a:cs typeface="Consolas"/>
                <a:sym typeface="Consolas"/>
              </a:rPr>
              <a:t>192.</a:t>
            </a:r>
            <a:r>
              <a:rPr sz="2200">
                <a:solidFill>
                  <a:schemeClr val="accent5">
                    <a:satOff val="8112"/>
                    <a:lumOff val="-14630"/>
                  </a:schemeClr>
                </a:solidFill>
                <a:latin typeface="Consolas"/>
                <a:ea typeface="Consolas"/>
                <a:cs typeface="Consolas"/>
                <a:sym typeface="Consolas"/>
              </a:rPr>
              <a:t>41</a:t>
            </a:r>
            <a:r>
              <a:rPr sz="2200">
                <a:latin typeface="Consolas"/>
                <a:ea typeface="Consolas"/>
                <a:cs typeface="Consolas"/>
                <a:sym typeface="Consolas"/>
              </a:rPr>
              <a:t>.6.120</a:t>
            </a:r>
            <a:r>
              <a:t>										en décimal pointé</a:t>
            </a:r>
          </a:p>
          <a:p>
            <a:pPr marL="850900" lvl="3" indent="-279400">
              <a:lnSpc>
                <a:spcPct val="100000"/>
              </a:lnSpc>
              <a:spcBef>
                <a:spcPts val="100"/>
              </a:spcBef>
              <a:buClr>
                <a:srgbClr val="040F6A"/>
              </a:buClr>
              <a:buSzPct val="75000"/>
              <a:buFont typeface="Lucida Grande"/>
              <a:buChar char="‣"/>
              <a:defRPr sz="2000"/>
            </a:pPr>
            <a:r>
              <a:rPr sz="2200">
                <a:latin typeface="Consolas"/>
                <a:ea typeface="Consolas"/>
                <a:cs typeface="Consolas"/>
                <a:sym typeface="Consolas"/>
              </a:rPr>
              <a:t>11000000 </a:t>
            </a:r>
            <a:r>
              <a:rPr sz="2200">
                <a:solidFill>
                  <a:schemeClr val="accent5">
                    <a:satOff val="8112"/>
                    <a:lumOff val="-14630"/>
                  </a:schemeClr>
                </a:solidFill>
                <a:latin typeface="Consolas"/>
                <a:ea typeface="Consolas"/>
                <a:cs typeface="Consolas"/>
                <a:sym typeface="Consolas"/>
              </a:rPr>
              <a:t>00101001</a:t>
            </a:r>
            <a:r>
              <a:rPr sz="2200">
                <a:latin typeface="Consolas"/>
                <a:ea typeface="Consolas"/>
                <a:cs typeface="Consolas"/>
                <a:sym typeface="Consolas"/>
              </a:rPr>
              <a:t> 00000110 01111000</a:t>
            </a:r>
            <a:r>
              <a:t>				en binaire</a:t>
            </a:r>
          </a:p>
          <a:p>
            <a:pPr marL="825500" lvl="3">
              <a:lnSpc>
                <a:spcPct val="100000"/>
              </a:lnSpc>
              <a:spcBef>
                <a:spcPts val="100"/>
              </a:spcBef>
              <a:buClr>
                <a:srgbClr val="040F6A"/>
              </a:buClr>
              <a:buSzPct val="75000"/>
              <a:buFont typeface="Lucida Grande"/>
              <a:buChar char="‣"/>
              <a:defRPr sz="2000"/>
            </a:pPr>
            <a:endParaRPr/>
          </a:p>
          <a:p>
            <a:pPr lvl="1">
              <a:lnSpc>
                <a:spcPct val="100000"/>
              </a:lnSpc>
              <a:spcBef>
                <a:spcPts val="100"/>
              </a:spcBef>
              <a:buClr>
                <a:srgbClr val="040F6A"/>
              </a:buClr>
              <a:buSzPct val="75000"/>
              <a:buFont typeface="Lucida Grande"/>
              <a:buChar char="‣"/>
            </a:pPr>
            <a:r>
              <a:rPr b="1">
                <a:solidFill>
                  <a:schemeClr val="accent5">
                    <a:lumOff val="-6018"/>
                  </a:schemeClr>
                </a:solidFill>
                <a:latin typeface="Consolas"/>
                <a:ea typeface="Consolas"/>
                <a:cs typeface="Consolas"/>
                <a:sym typeface="Consolas"/>
              </a:rPr>
              <a:t>41</a:t>
            </a:r>
            <a:r>
              <a:rPr>
                <a:solidFill>
                  <a:schemeClr val="accent5">
                    <a:lumOff val="-6018"/>
                  </a:schemeClr>
                </a:solidFill>
                <a:latin typeface="Consolas"/>
                <a:ea typeface="Consolas"/>
                <a:cs typeface="Consolas"/>
                <a:sym typeface="Consolas"/>
              </a:rPr>
              <a:t> = 128x</a:t>
            </a:r>
            <a:r>
              <a:rPr b="1">
                <a:solidFill>
                  <a:schemeClr val="accent5">
                    <a:lumOff val="-6018"/>
                  </a:schemeClr>
                </a:solidFill>
                <a:latin typeface="Consolas"/>
                <a:ea typeface="Consolas"/>
                <a:cs typeface="Consolas"/>
                <a:sym typeface="Consolas"/>
              </a:rPr>
              <a:t>0</a:t>
            </a:r>
            <a:r>
              <a:rPr>
                <a:solidFill>
                  <a:schemeClr val="accent5">
                    <a:lumOff val="-6018"/>
                  </a:schemeClr>
                </a:solidFill>
                <a:latin typeface="Consolas"/>
                <a:ea typeface="Consolas"/>
                <a:cs typeface="Consolas"/>
                <a:sym typeface="Consolas"/>
              </a:rPr>
              <a:t> + 64x</a:t>
            </a:r>
            <a:r>
              <a:rPr b="1">
                <a:solidFill>
                  <a:schemeClr val="accent5">
                    <a:lumOff val="-6018"/>
                  </a:schemeClr>
                </a:solidFill>
                <a:latin typeface="Consolas"/>
                <a:ea typeface="Consolas"/>
                <a:cs typeface="Consolas"/>
                <a:sym typeface="Consolas"/>
              </a:rPr>
              <a:t>0</a:t>
            </a:r>
            <a:r>
              <a:rPr>
                <a:solidFill>
                  <a:schemeClr val="accent5">
                    <a:lumOff val="-6018"/>
                  </a:schemeClr>
                </a:solidFill>
                <a:latin typeface="Consolas"/>
                <a:ea typeface="Consolas"/>
                <a:cs typeface="Consolas"/>
                <a:sym typeface="Consolas"/>
              </a:rPr>
              <a:t> + </a:t>
            </a:r>
            <a:r>
              <a:rPr u="sng">
                <a:solidFill>
                  <a:schemeClr val="accent5">
                    <a:lumOff val="-6018"/>
                  </a:schemeClr>
                </a:solidFill>
                <a:latin typeface="Consolas"/>
                <a:ea typeface="Consolas"/>
                <a:cs typeface="Consolas"/>
                <a:sym typeface="Consolas"/>
              </a:rPr>
              <a:t>32x</a:t>
            </a:r>
            <a:r>
              <a:rPr b="1" u="sng">
                <a:solidFill>
                  <a:schemeClr val="accent5">
                    <a:lumOff val="-6018"/>
                  </a:schemeClr>
                </a:solidFill>
                <a:latin typeface="Consolas"/>
                <a:ea typeface="Consolas"/>
                <a:cs typeface="Consolas"/>
                <a:sym typeface="Consolas"/>
              </a:rPr>
              <a:t>1</a:t>
            </a:r>
            <a:r>
              <a:rPr>
                <a:solidFill>
                  <a:schemeClr val="accent5">
                    <a:lumOff val="-6018"/>
                  </a:schemeClr>
                </a:solidFill>
                <a:latin typeface="Consolas"/>
                <a:ea typeface="Consolas"/>
                <a:cs typeface="Consolas"/>
                <a:sym typeface="Consolas"/>
              </a:rPr>
              <a:t> + 16x</a:t>
            </a:r>
            <a:r>
              <a:rPr b="1">
                <a:solidFill>
                  <a:schemeClr val="accent5">
                    <a:lumOff val="-6018"/>
                  </a:schemeClr>
                </a:solidFill>
                <a:latin typeface="Consolas"/>
                <a:ea typeface="Consolas"/>
                <a:cs typeface="Consolas"/>
                <a:sym typeface="Consolas"/>
              </a:rPr>
              <a:t>0</a:t>
            </a:r>
            <a:r>
              <a:rPr>
                <a:solidFill>
                  <a:schemeClr val="accent5">
                    <a:lumOff val="-6018"/>
                  </a:schemeClr>
                </a:solidFill>
                <a:latin typeface="Consolas"/>
                <a:ea typeface="Consolas"/>
                <a:cs typeface="Consolas"/>
                <a:sym typeface="Consolas"/>
              </a:rPr>
              <a:t> + </a:t>
            </a:r>
            <a:r>
              <a:rPr u="sng">
                <a:solidFill>
                  <a:schemeClr val="accent5">
                    <a:lumOff val="-6018"/>
                  </a:schemeClr>
                </a:solidFill>
                <a:latin typeface="Consolas"/>
                <a:ea typeface="Consolas"/>
                <a:cs typeface="Consolas"/>
                <a:sym typeface="Consolas"/>
              </a:rPr>
              <a:t>8x</a:t>
            </a:r>
            <a:r>
              <a:rPr b="1" u="sng">
                <a:solidFill>
                  <a:schemeClr val="accent5">
                    <a:lumOff val="-6018"/>
                  </a:schemeClr>
                </a:solidFill>
                <a:latin typeface="Consolas"/>
                <a:ea typeface="Consolas"/>
                <a:cs typeface="Consolas"/>
                <a:sym typeface="Consolas"/>
              </a:rPr>
              <a:t>1</a:t>
            </a:r>
            <a:r>
              <a:rPr>
                <a:solidFill>
                  <a:schemeClr val="accent5">
                    <a:lumOff val="-6018"/>
                  </a:schemeClr>
                </a:solidFill>
                <a:latin typeface="Consolas"/>
                <a:ea typeface="Consolas"/>
                <a:cs typeface="Consolas"/>
                <a:sym typeface="Consolas"/>
              </a:rPr>
              <a:t> + 4x</a:t>
            </a:r>
            <a:r>
              <a:rPr b="1">
                <a:solidFill>
                  <a:schemeClr val="accent5">
                    <a:lumOff val="-6018"/>
                  </a:schemeClr>
                </a:solidFill>
                <a:latin typeface="Consolas"/>
                <a:ea typeface="Consolas"/>
                <a:cs typeface="Consolas"/>
                <a:sym typeface="Consolas"/>
              </a:rPr>
              <a:t>0</a:t>
            </a:r>
            <a:r>
              <a:rPr>
                <a:solidFill>
                  <a:schemeClr val="accent5">
                    <a:lumOff val="-6018"/>
                  </a:schemeClr>
                </a:solidFill>
                <a:latin typeface="Consolas"/>
                <a:ea typeface="Consolas"/>
                <a:cs typeface="Consolas"/>
                <a:sym typeface="Consolas"/>
              </a:rPr>
              <a:t> + 2x</a:t>
            </a:r>
            <a:r>
              <a:rPr b="1">
                <a:solidFill>
                  <a:schemeClr val="accent5">
                    <a:lumOff val="-6018"/>
                  </a:schemeClr>
                </a:solidFill>
                <a:latin typeface="Consolas"/>
                <a:ea typeface="Consolas"/>
                <a:cs typeface="Consolas"/>
                <a:sym typeface="Consolas"/>
              </a:rPr>
              <a:t>0</a:t>
            </a:r>
            <a:r>
              <a:rPr>
                <a:solidFill>
                  <a:schemeClr val="accent5">
                    <a:lumOff val="-6018"/>
                  </a:schemeClr>
                </a:solidFill>
                <a:latin typeface="Consolas"/>
                <a:ea typeface="Consolas"/>
                <a:cs typeface="Consolas"/>
                <a:sym typeface="Consolas"/>
              </a:rPr>
              <a:t> + </a:t>
            </a:r>
            <a:r>
              <a:rPr u="sng">
                <a:solidFill>
                  <a:schemeClr val="accent5">
                    <a:lumOff val="-6018"/>
                  </a:schemeClr>
                </a:solidFill>
                <a:latin typeface="Consolas"/>
                <a:ea typeface="Consolas"/>
                <a:cs typeface="Consolas"/>
                <a:sym typeface="Consolas"/>
              </a:rPr>
              <a:t>1x</a:t>
            </a:r>
            <a:r>
              <a:rPr b="1" u="sng">
                <a:solidFill>
                  <a:schemeClr val="accent5">
                    <a:lumOff val="-6018"/>
                  </a:schemeClr>
                </a:solidFill>
                <a:latin typeface="Consolas"/>
                <a:ea typeface="Consolas"/>
                <a:cs typeface="Consolas"/>
                <a:sym typeface="Consolas"/>
              </a:rPr>
              <a:t>1</a:t>
            </a:r>
            <a:endParaRPr>
              <a:solidFill>
                <a:schemeClr val="accent5">
                  <a:lumOff val="-6018"/>
                </a:schemeClr>
              </a:solidFill>
              <a:latin typeface="Consolas"/>
              <a:ea typeface="Consolas"/>
              <a:cs typeface="Consolas"/>
              <a:sym typeface="Consolas"/>
            </a:endParaRPr>
          </a:p>
          <a:p>
            <a:pPr lvl="1">
              <a:lnSpc>
                <a:spcPct val="100000"/>
              </a:lnSpc>
              <a:spcBef>
                <a:spcPts val="100"/>
              </a:spcBef>
              <a:buClr>
                <a:srgbClr val="040F6A"/>
              </a:buClr>
              <a:buSzPct val="75000"/>
              <a:buFont typeface="Lucida Grande"/>
              <a:buChar char="‣"/>
              <a:defRPr sz="2000"/>
            </a:pPr>
            <a:r>
              <a:t>Comment convertir du décimal en binaire : </a:t>
            </a:r>
          </a:p>
          <a:p>
            <a:pPr lvl="2">
              <a:lnSpc>
                <a:spcPct val="100000"/>
              </a:lnSpc>
              <a:spcBef>
                <a:spcPts val="100"/>
              </a:spcBef>
              <a:buClr>
                <a:srgbClr val="040F6A"/>
              </a:buClr>
              <a:buSzPct val="75000"/>
              <a:buFont typeface="Lucida Grande"/>
              <a:buChar char="‣"/>
              <a:defRPr sz="2000"/>
            </a:pPr>
            <a:r>
              <a:rPr u="sng">
                <a:solidFill>
                  <a:srgbClr val="1A4291"/>
                </a:solidFill>
                <a:hlinkClick r:id="rId3"/>
              </a:rPr>
              <a:t>fr.wikihow.com/convertir-du-décimal-en-binaire</a:t>
            </a:r>
          </a:p>
        </p:txBody>
      </p:sp>
      <p:sp>
        <p:nvSpPr>
          <p:cNvPr id="1132" name="4 - La couche Internet - Les adresses IPv4"/>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Les adresses IPv4</a:t>
            </a:r>
          </a:p>
        </p:txBody>
      </p:sp>
      <p:sp>
        <p:nvSpPr>
          <p:cNvPr id="1133"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134" name="Internet-transit-3.png" descr="Internet-transit-3.png"/>
          <p:cNvPicPr>
            <a:picLocks noChangeAspect="1"/>
          </p:cNvPicPr>
          <p:nvPr/>
        </p:nvPicPr>
        <p:blipFill>
          <a:blip r:embed="rId4"/>
          <a:stretch>
            <a:fillRect/>
          </a:stretch>
        </p:blipFill>
        <p:spPr>
          <a:xfrm>
            <a:off x="7082925" y="46153"/>
            <a:ext cx="1316973" cy="921881"/>
          </a:xfrm>
          <a:prstGeom prst="rect">
            <a:avLst/>
          </a:prstGeom>
          <a:ln w="12700">
            <a:miter lim="400000"/>
          </a:ln>
        </p:spPr>
      </p:pic>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40" name="Grouper"/>
          <p:cNvGrpSpPr/>
          <p:nvPr/>
        </p:nvGrpSpPr>
        <p:grpSpPr>
          <a:xfrm>
            <a:off x="317500" y="1270000"/>
            <a:ext cx="9525000" cy="38100"/>
            <a:chOff x="0" y="0"/>
            <a:chExt cx="9525000" cy="38100"/>
          </a:xfrm>
        </p:grpSpPr>
        <p:sp>
          <p:nvSpPr>
            <p:cNvPr id="1138"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139"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141"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57</a:t>
            </a:fld>
            <a:endParaRPr/>
          </a:p>
        </p:txBody>
      </p:sp>
      <p:sp>
        <p:nvSpPr>
          <p:cNvPr id="1142" name="Fig 2.7 -Deux exemples de conversion d’adresse IP (décimal vers binaire)"/>
          <p:cNvSpPr txBox="1"/>
          <p:nvPr/>
        </p:nvSpPr>
        <p:spPr>
          <a:xfrm>
            <a:off x="296429" y="7277100"/>
            <a:ext cx="7993090"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2.7 -Deux exemples de conversion d’adresse IP (décimal vers binaire)</a:t>
            </a:r>
          </a:p>
        </p:txBody>
      </p:sp>
      <p:sp>
        <p:nvSpPr>
          <p:cNvPr id="1143" name="4 - La couche Internet - Les adresses IPv4"/>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Les adresses IPv4</a:t>
            </a:r>
          </a:p>
        </p:txBody>
      </p:sp>
      <p:sp>
        <p:nvSpPr>
          <p:cNvPr id="1144"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145"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grpSp>
        <p:nvGrpSpPr>
          <p:cNvPr id="1148" name="Addresse_Ipv4-2.pdf"/>
          <p:cNvGrpSpPr/>
          <p:nvPr/>
        </p:nvGrpSpPr>
        <p:grpSpPr>
          <a:xfrm>
            <a:off x="1942534" y="1403350"/>
            <a:ext cx="6274932" cy="3684981"/>
            <a:chOff x="0" y="0"/>
            <a:chExt cx="6274930" cy="3684980"/>
          </a:xfrm>
        </p:grpSpPr>
        <p:pic>
          <p:nvPicPr>
            <p:cNvPr id="1147" name="Addresse_Ipv4-2.pdf" descr="Addresse_Ipv4-2.pdf"/>
            <p:cNvPicPr>
              <a:picLocks noChangeAspect="1"/>
            </p:cNvPicPr>
            <p:nvPr/>
          </p:nvPicPr>
          <p:blipFill>
            <a:blip r:embed="rId4"/>
            <a:srcRect/>
            <a:stretch>
              <a:fillRect/>
            </a:stretch>
          </p:blipFill>
          <p:spPr>
            <a:xfrm>
              <a:off x="127000" y="88900"/>
              <a:ext cx="6020931" cy="3354781"/>
            </a:xfrm>
            <a:prstGeom prst="rect">
              <a:avLst/>
            </a:prstGeom>
            <a:ln>
              <a:noFill/>
            </a:ln>
            <a:effectLst/>
          </p:spPr>
        </p:pic>
        <p:pic>
          <p:nvPicPr>
            <p:cNvPr id="1146" name="Addresse_Ipv4-2.pdf" descr="Addresse_Ipv4-2.pdf"/>
            <p:cNvPicPr>
              <a:picLocks/>
            </p:cNvPicPr>
            <p:nvPr/>
          </p:nvPicPr>
          <p:blipFill>
            <a:blip r:embed="rId5"/>
            <a:stretch>
              <a:fillRect/>
            </a:stretch>
          </p:blipFill>
          <p:spPr>
            <a:xfrm>
              <a:off x="0" y="0"/>
              <a:ext cx="6274931" cy="3684981"/>
            </a:xfrm>
            <a:prstGeom prst="rect">
              <a:avLst/>
            </a:prstGeom>
            <a:effectLst/>
          </p:spPr>
        </p:pic>
      </p:grpSp>
      <p:grpSp>
        <p:nvGrpSpPr>
          <p:cNvPr id="1151" name="Addresse_Ipv4-3.pdf"/>
          <p:cNvGrpSpPr/>
          <p:nvPr/>
        </p:nvGrpSpPr>
        <p:grpSpPr>
          <a:xfrm>
            <a:off x="1947127" y="5107380"/>
            <a:ext cx="6274932" cy="2142846"/>
            <a:chOff x="0" y="0"/>
            <a:chExt cx="6274930" cy="2142844"/>
          </a:xfrm>
        </p:grpSpPr>
        <p:pic>
          <p:nvPicPr>
            <p:cNvPr id="1150" name="Addresse_Ipv4-3.pdf" descr="Addresse_Ipv4-3.pdf"/>
            <p:cNvPicPr>
              <a:picLocks noChangeAspect="1"/>
            </p:cNvPicPr>
            <p:nvPr/>
          </p:nvPicPr>
          <p:blipFill>
            <a:blip r:embed="rId6"/>
            <a:stretch>
              <a:fillRect/>
            </a:stretch>
          </p:blipFill>
          <p:spPr>
            <a:xfrm>
              <a:off x="127000" y="88900"/>
              <a:ext cx="6020931" cy="1812645"/>
            </a:xfrm>
            <a:prstGeom prst="rect">
              <a:avLst/>
            </a:prstGeom>
            <a:ln>
              <a:noFill/>
            </a:ln>
            <a:effectLst/>
          </p:spPr>
        </p:pic>
        <p:pic>
          <p:nvPicPr>
            <p:cNvPr id="1149" name="Addresse_Ipv4-3.pdf" descr="Addresse_Ipv4-3.pdf"/>
            <p:cNvPicPr>
              <a:picLocks/>
            </p:cNvPicPr>
            <p:nvPr/>
          </p:nvPicPr>
          <p:blipFill>
            <a:blip r:embed="rId7"/>
            <a:stretch>
              <a:fillRect/>
            </a:stretch>
          </p:blipFill>
          <p:spPr>
            <a:xfrm>
              <a:off x="0" y="0"/>
              <a:ext cx="6274931" cy="2142845"/>
            </a:xfrm>
            <a:prstGeom prst="rect">
              <a:avLst/>
            </a:prstGeom>
            <a:effectLst/>
          </p:spPr>
        </p:pic>
      </p:gr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7" name="Grouper"/>
          <p:cNvGrpSpPr/>
          <p:nvPr/>
        </p:nvGrpSpPr>
        <p:grpSpPr>
          <a:xfrm>
            <a:off x="317500" y="1270000"/>
            <a:ext cx="9525000" cy="38100"/>
            <a:chOff x="0" y="0"/>
            <a:chExt cx="9525000" cy="38100"/>
          </a:xfrm>
        </p:grpSpPr>
        <p:sp>
          <p:nvSpPr>
            <p:cNvPr id="1155"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156"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158" name="4 - La couche Internet - Les adresses IPv4"/>
          <p:cNvSpPr txBox="1">
            <a:spLocks noGrp="1"/>
          </p:cNvSpPr>
          <p:nvPr>
            <p:ph type="body" idx="21"/>
          </p:nvPr>
        </p:nvSpPr>
        <p:spPr>
          <a:prstGeom prst="rect">
            <a:avLst/>
          </a:prstGeom>
        </p:spPr>
        <p:txBody>
          <a:bodyPr/>
          <a:lstStyle>
            <a:lvl1pPr defTabSz="355600">
              <a:lnSpc>
                <a:spcPct val="90000"/>
              </a:lnSpc>
              <a:spcBef>
                <a:spcPts val="900"/>
              </a:spcBef>
              <a:defRPr i="1" spc="-36">
                <a:solidFill>
                  <a:srgbClr val="80084E"/>
                </a:solidFill>
              </a:defRPr>
            </a:lvl1pPr>
          </a:lstStyle>
          <a:p>
            <a:r>
              <a:t> 4 - La couche Internet - Les adresses IPv4</a:t>
            </a:r>
          </a:p>
        </p:txBody>
      </p:sp>
      <p:sp>
        <p:nvSpPr>
          <p:cNvPr id="1159" name="Structure d’une adresse IPv4"/>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Structure d’une adresse IPv4</a:t>
            </a:r>
          </a:p>
        </p:txBody>
      </p:sp>
      <p:sp>
        <p:nvSpPr>
          <p:cNvPr id="1160"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58</a:t>
            </a:fld>
            <a:endParaRPr/>
          </a:p>
        </p:txBody>
      </p:sp>
      <p:sp>
        <p:nvSpPr>
          <p:cNvPr id="1161" name="Une adresse IPv4 permet d’identifier :…"/>
          <p:cNvSpPr txBox="1">
            <a:spLocks noGrp="1"/>
          </p:cNvSpPr>
          <p:nvPr>
            <p:ph type="body" idx="1"/>
          </p:nvPr>
        </p:nvSpPr>
        <p:spPr>
          <a:xfrm>
            <a:off x="279400" y="2038350"/>
            <a:ext cx="9601200" cy="5190416"/>
          </a:xfrm>
          <a:prstGeom prst="rect">
            <a:avLst/>
          </a:prstGeom>
        </p:spPr>
        <p:txBody>
          <a:bodyPr anchor="t"/>
          <a:lstStyle/>
          <a:p>
            <a:pPr lvl="1">
              <a:lnSpc>
                <a:spcPct val="100000"/>
              </a:lnSpc>
              <a:spcBef>
                <a:spcPts val="100"/>
              </a:spcBef>
              <a:buClr>
                <a:srgbClr val="040F6A"/>
              </a:buClr>
              <a:buSzPct val="75000"/>
              <a:buFont typeface="Lucida Grande"/>
              <a:buChar char="‣"/>
              <a:defRPr sz="2000"/>
            </a:pPr>
            <a:r>
              <a:t>Une adresse IPv4 permet d’identifier :</a:t>
            </a:r>
          </a:p>
          <a:p>
            <a:pPr lvl="2">
              <a:lnSpc>
                <a:spcPct val="100000"/>
              </a:lnSpc>
              <a:spcBef>
                <a:spcPts val="100"/>
              </a:spcBef>
              <a:buClr>
                <a:srgbClr val="040F6A"/>
              </a:buClr>
              <a:buSzPct val="75000"/>
              <a:buFont typeface="Lucida Grande"/>
              <a:buChar char="‣"/>
              <a:defRPr sz="2000"/>
            </a:pPr>
            <a:r>
              <a:t>un </a:t>
            </a:r>
            <a:r>
              <a:rPr b="1"/>
              <a:t>réseau</a:t>
            </a:r>
          </a:p>
          <a:p>
            <a:pPr lvl="2">
              <a:lnSpc>
                <a:spcPct val="100000"/>
              </a:lnSpc>
              <a:spcBef>
                <a:spcPts val="100"/>
              </a:spcBef>
              <a:buClr>
                <a:srgbClr val="040F6A"/>
              </a:buClr>
              <a:buSzPct val="75000"/>
              <a:buFont typeface="Lucida Grande"/>
              <a:buChar char="‣"/>
              <a:defRPr sz="2000"/>
            </a:pPr>
            <a:r>
              <a:rPr b="1"/>
              <a:t>l’interface réseau</a:t>
            </a:r>
            <a:r>
              <a:t> d’un équipement sur </a:t>
            </a:r>
            <a:r>
              <a:rPr b="1"/>
              <a:t>ce réseau</a:t>
            </a:r>
            <a:r>
              <a:t> [on parle, improprement, d‘hôte (</a:t>
            </a:r>
            <a:r>
              <a:rPr i="1"/>
              <a:t>host</a:t>
            </a:r>
            <a:r>
              <a:t>)]</a:t>
            </a:r>
          </a:p>
          <a:p>
            <a:pPr lvl="2">
              <a:lnSpc>
                <a:spcPct val="100000"/>
              </a:lnSpc>
              <a:spcBef>
                <a:spcPts val="100"/>
              </a:spcBef>
              <a:buClr>
                <a:srgbClr val="040F6A"/>
              </a:buClr>
              <a:buSzPct val="75000"/>
              <a:buFont typeface="Lucida Grande"/>
              <a:buChar char="‣"/>
              <a:defRPr sz="2000"/>
            </a:pPr>
            <a:endParaRPr/>
          </a:p>
          <a:p>
            <a:pPr lvl="1">
              <a:lnSpc>
                <a:spcPct val="100000"/>
              </a:lnSpc>
              <a:spcBef>
                <a:spcPts val="100"/>
              </a:spcBef>
              <a:buClr>
                <a:srgbClr val="040F6A"/>
              </a:buClr>
              <a:buSzPct val="75000"/>
              <a:buFont typeface="Lucida Grande"/>
              <a:buChar char="‣"/>
              <a:defRPr sz="2000"/>
            </a:pPr>
            <a:r>
              <a:t>Pour déterminer l’</a:t>
            </a:r>
            <a:r>
              <a:rPr b="1"/>
              <a:t>identifiant réseau</a:t>
            </a:r>
            <a:r>
              <a:t>, on doit connaitre le </a:t>
            </a:r>
            <a:r>
              <a:rPr b="1"/>
              <a:t>masque d’adresse</a:t>
            </a:r>
          </a:p>
          <a:p>
            <a:pPr lvl="1">
              <a:lnSpc>
                <a:spcPct val="100000"/>
              </a:lnSpc>
              <a:spcBef>
                <a:spcPts val="100"/>
              </a:spcBef>
              <a:buClr>
                <a:srgbClr val="040F6A"/>
              </a:buClr>
              <a:buSzPct val="75000"/>
              <a:buFont typeface="Lucida Grande"/>
              <a:buChar char="‣"/>
              <a:defRPr sz="2000"/>
            </a:pPr>
            <a:r>
              <a:t>Un masque d’adresse est </a:t>
            </a:r>
            <a:r>
              <a:rPr b="1"/>
              <a:t>une suite de bits à 1</a:t>
            </a:r>
            <a:r>
              <a:t> suivie d’</a:t>
            </a:r>
            <a:r>
              <a:rPr b="1"/>
              <a:t>une suite de bits à 0</a:t>
            </a:r>
            <a:r>
              <a:t> </a:t>
            </a:r>
            <a:br/>
            <a:r>
              <a:t>(le tout sur 32 bits)</a:t>
            </a:r>
          </a:p>
        </p:txBody>
      </p:sp>
      <p:sp>
        <p:nvSpPr>
          <p:cNvPr id="1162"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163"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9" name="Grouper"/>
          <p:cNvGrpSpPr/>
          <p:nvPr/>
        </p:nvGrpSpPr>
        <p:grpSpPr>
          <a:xfrm>
            <a:off x="317500" y="1270000"/>
            <a:ext cx="9525000" cy="38100"/>
            <a:chOff x="0" y="0"/>
            <a:chExt cx="9525000" cy="38100"/>
          </a:xfrm>
        </p:grpSpPr>
        <p:sp>
          <p:nvSpPr>
            <p:cNvPr id="1167"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168"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170" name="Masque d’adresse"/>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Masque d’adresse</a:t>
            </a:r>
          </a:p>
        </p:txBody>
      </p:sp>
      <p:sp>
        <p:nvSpPr>
          <p:cNvPr id="1171"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59</a:t>
            </a:fld>
            <a:endParaRPr/>
          </a:p>
        </p:txBody>
      </p:sp>
      <p:sp>
        <p:nvSpPr>
          <p:cNvPr id="1172" name="On exprime un masque d’adresse :…"/>
          <p:cNvSpPr txBox="1">
            <a:spLocks noGrp="1"/>
          </p:cNvSpPr>
          <p:nvPr>
            <p:ph type="body" idx="1"/>
          </p:nvPr>
        </p:nvSpPr>
        <p:spPr>
          <a:xfrm>
            <a:off x="279400" y="2025650"/>
            <a:ext cx="9601200" cy="5190416"/>
          </a:xfrm>
          <a:prstGeom prst="rect">
            <a:avLst/>
          </a:prstGeom>
        </p:spPr>
        <p:txBody>
          <a:bodyPr anchor="t"/>
          <a:lstStyle/>
          <a:p>
            <a:pPr lvl="1">
              <a:lnSpc>
                <a:spcPct val="100000"/>
              </a:lnSpc>
              <a:spcBef>
                <a:spcPts val="100"/>
              </a:spcBef>
              <a:buClr>
                <a:srgbClr val="040F6A"/>
              </a:buClr>
              <a:buSzPct val="75000"/>
              <a:buFont typeface="Lucida Grande"/>
              <a:buChar char="‣"/>
              <a:defRPr sz="2000"/>
            </a:pPr>
            <a:r>
              <a:t>On exprime un masque d’adresse :</a:t>
            </a:r>
          </a:p>
          <a:p>
            <a:pPr lvl="2">
              <a:lnSpc>
                <a:spcPct val="100000"/>
              </a:lnSpc>
              <a:spcBef>
                <a:spcPts val="100"/>
              </a:spcBef>
              <a:buClr>
                <a:srgbClr val="040F6A"/>
              </a:buClr>
              <a:buSzPct val="75000"/>
              <a:buFont typeface="Lucida Grande"/>
              <a:buChar char="‣"/>
              <a:defRPr sz="2000"/>
            </a:pPr>
            <a:r>
              <a:t>soit avec la </a:t>
            </a:r>
            <a:r>
              <a:rPr b="1"/>
              <a:t>longueur du préfixe</a:t>
            </a:r>
            <a:r>
              <a:t>, donc le nombre de bits à 1 (ex. /20)</a:t>
            </a:r>
          </a:p>
          <a:p>
            <a:pPr lvl="4">
              <a:lnSpc>
                <a:spcPct val="100000"/>
              </a:lnSpc>
              <a:spcBef>
                <a:spcPts val="100"/>
              </a:spcBef>
              <a:buClr>
                <a:srgbClr val="040F6A"/>
              </a:buClr>
              <a:buSzPct val="75000"/>
              <a:buFont typeface="Lucida Grande"/>
              <a:buChar char="‣"/>
              <a:defRPr sz="2000"/>
            </a:pPr>
            <a:r>
              <a:t>Cette longueur du préfixe est souvent abrégé en ‘</a:t>
            </a:r>
            <a:r>
              <a:rPr b="1"/>
              <a:t>préfixe</a:t>
            </a:r>
            <a:r>
              <a:t>’</a:t>
            </a:r>
          </a:p>
          <a:p>
            <a:pPr lvl="4">
              <a:lnSpc>
                <a:spcPct val="100000"/>
              </a:lnSpc>
              <a:spcBef>
                <a:spcPts val="100"/>
              </a:spcBef>
              <a:buClr>
                <a:srgbClr val="040F6A"/>
              </a:buClr>
              <a:buSzPct val="75000"/>
              <a:buFont typeface="Lucida Grande"/>
              <a:buChar char="‣"/>
              <a:defRPr sz="2000"/>
            </a:pPr>
            <a:r>
              <a:t>On parle de </a:t>
            </a:r>
            <a:r>
              <a:rPr b="1"/>
              <a:t>notation CIDR</a:t>
            </a:r>
            <a:r>
              <a:t> (</a:t>
            </a:r>
            <a:r>
              <a:rPr i="1"/>
              <a:t>Classless Inter-Domain Routing</a:t>
            </a:r>
            <a:r>
              <a:t>)</a:t>
            </a:r>
          </a:p>
          <a:p>
            <a:pPr lvl="2">
              <a:lnSpc>
                <a:spcPct val="100000"/>
              </a:lnSpc>
              <a:spcBef>
                <a:spcPts val="100"/>
              </a:spcBef>
              <a:buClr>
                <a:srgbClr val="040F6A"/>
              </a:buClr>
              <a:buSzPct val="75000"/>
              <a:buFont typeface="Lucida Grande"/>
              <a:buChar char="‣"/>
              <a:defRPr sz="2000"/>
            </a:pPr>
            <a:r>
              <a:t>soit en </a:t>
            </a:r>
            <a:r>
              <a:rPr b="1"/>
              <a:t>décimal pointé</a:t>
            </a:r>
            <a:r>
              <a:t> (ex. 255.255.240.0)</a:t>
            </a:r>
          </a:p>
          <a:p>
            <a:pPr lvl="2">
              <a:lnSpc>
                <a:spcPct val="100000"/>
              </a:lnSpc>
              <a:spcBef>
                <a:spcPts val="100"/>
              </a:spcBef>
              <a:buClr>
                <a:srgbClr val="040F6A"/>
              </a:buClr>
              <a:buSzPct val="75000"/>
              <a:buFont typeface="Lucida Grande"/>
              <a:buChar char="‣"/>
              <a:defRPr sz="1000"/>
            </a:pPr>
            <a:endParaRPr/>
          </a:p>
          <a:p>
            <a:pPr lvl="1">
              <a:lnSpc>
                <a:spcPct val="100000"/>
              </a:lnSpc>
              <a:spcBef>
                <a:spcPts val="100"/>
              </a:spcBef>
              <a:buClr>
                <a:srgbClr val="040F6A"/>
              </a:buClr>
              <a:buSzPct val="75000"/>
              <a:buFont typeface="Lucida Grande"/>
              <a:buChar char="‣"/>
              <a:defRPr sz="2000"/>
            </a:pPr>
            <a:r>
              <a:t>Exemple : </a:t>
            </a:r>
          </a:p>
          <a:p>
            <a:pPr marL="825500" lvl="3">
              <a:lnSpc>
                <a:spcPct val="100000"/>
              </a:lnSpc>
              <a:spcBef>
                <a:spcPts val="100"/>
              </a:spcBef>
              <a:buClr>
                <a:srgbClr val="040F6A"/>
              </a:buClr>
              <a:buSzPct val="75000"/>
              <a:buFont typeface="Lucida Grande"/>
              <a:buChar char="‣"/>
              <a:defRPr sz="2000"/>
            </a:pPr>
            <a:r>
              <a:t>La notation CIDR  </a:t>
            </a:r>
            <a:r>
              <a:rPr b="1"/>
              <a:t>191. 32.127.15/20</a:t>
            </a:r>
            <a:r>
              <a:t> correspond à une adresse </a:t>
            </a:r>
            <a:br/>
            <a:r>
              <a:rPr b="1"/>
              <a:t>191. 32.127.15</a:t>
            </a:r>
            <a:r>
              <a:t> associé au masque </a:t>
            </a:r>
            <a:r>
              <a:rPr b="1"/>
              <a:t>255.255.240.0</a:t>
            </a:r>
          </a:p>
          <a:p>
            <a:pPr lvl="2">
              <a:lnSpc>
                <a:spcPct val="100000"/>
              </a:lnSpc>
              <a:spcBef>
                <a:spcPts val="100"/>
              </a:spcBef>
              <a:buClr>
                <a:srgbClr val="040F6A"/>
              </a:buClr>
              <a:buSzPct val="75000"/>
              <a:buFont typeface="Lucida Grande"/>
              <a:buChar char="‣"/>
              <a:defRPr sz="1000"/>
            </a:pPr>
            <a:endParaRPr b="1"/>
          </a:p>
          <a:p>
            <a:pPr lvl="1">
              <a:lnSpc>
                <a:spcPct val="100000"/>
              </a:lnSpc>
              <a:spcBef>
                <a:spcPts val="100"/>
              </a:spcBef>
              <a:buClr>
                <a:srgbClr val="040F6A"/>
              </a:buClr>
              <a:buSzPct val="75000"/>
              <a:buFont typeface="Lucida Grande"/>
              <a:buChar char="‣"/>
              <a:defRPr sz="2000"/>
            </a:pPr>
            <a:r>
              <a:t>Un </a:t>
            </a:r>
            <a:r>
              <a:rPr b="1"/>
              <a:t>ET logique</a:t>
            </a:r>
            <a:r>
              <a:t> (∧) entre une adresse et un masque permet de déterminer </a:t>
            </a:r>
            <a:r>
              <a:rPr b="1"/>
              <a:t>l’identifiant réseau</a:t>
            </a:r>
            <a:r>
              <a:t> </a:t>
            </a:r>
            <a:br/>
            <a:endParaRPr sz="1000"/>
          </a:p>
          <a:p>
            <a:pPr lvl="1">
              <a:lnSpc>
                <a:spcPct val="100000"/>
              </a:lnSpc>
              <a:spcBef>
                <a:spcPts val="100"/>
              </a:spcBef>
              <a:buClr>
                <a:srgbClr val="040F6A"/>
              </a:buClr>
              <a:buSzPct val="75000"/>
              <a:buFont typeface="Lucida Grande"/>
              <a:buChar char="‣"/>
              <a:defRPr sz="2000"/>
            </a:pPr>
            <a:r>
              <a:t>L’</a:t>
            </a:r>
            <a:r>
              <a:rPr b="1"/>
              <a:t>adresse IPv4</a:t>
            </a:r>
            <a:r>
              <a:t> </a:t>
            </a:r>
            <a:r>
              <a:rPr sz="3000" b="1"/>
              <a:t>∧</a:t>
            </a:r>
            <a:r>
              <a:t> </a:t>
            </a:r>
            <a:r>
              <a:rPr b="1"/>
              <a:t>le complément à un du masque</a:t>
            </a:r>
            <a:r>
              <a:t> détermine </a:t>
            </a:r>
            <a:r>
              <a:rPr b="1"/>
              <a:t>l’identifiant d’une interface-réseau </a:t>
            </a:r>
            <a:r>
              <a:t>(ou, improprement, l’identifiant d‘hôte [</a:t>
            </a:r>
            <a:r>
              <a:rPr i="1"/>
              <a:t>host ID</a:t>
            </a:r>
            <a:r>
              <a:t>])</a:t>
            </a:r>
          </a:p>
        </p:txBody>
      </p:sp>
      <p:sp>
        <p:nvSpPr>
          <p:cNvPr id="1173" name="4 - La couche Internet - Les adresses IPv4"/>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Les adresses IPv4</a:t>
            </a:r>
          </a:p>
        </p:txBody>
      </p:sp>
      <p:sp>
        <p:nvSpPr>
          <p:cNvPr id="1174"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175"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1" name="Grouper"/>
          <p:cNvGrpSpPr/>
          <p:nvPr/>
        </p:nvGrpSpPr>
        <p:grpSpPr>
          <a:xfrm>
            <a:off x="317500" y="1270000"/>
            <a:ext cx="9525000" cy="38100"/>
            <a:chOff x="0" y="0"/>
            <a:chExt cx="9525000" cy="38100"/>
          </a:xfrm>
        </p:grpSpPr>
        <p:sp>
          <p:nvSpPr>
            <p:cNvPr id="1179"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180"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182" name="Exemple 1…"/>
          <p:cNvSpPr txBox="1">
            <a:spLocks noGrp="1"/>
          </p:cNvSpPr>
          <p:nvPr>
            <p:ph type="body" sz="quarter" idx="1"/>
          </p:nvPr>
        </p:nvSpPr>
        <p:spPr>
          <a:xfrm>
            <a:off x="279400" y="1502843"/>
            <a:ext cx="9601200" cy="1067167"/>
          </a:xfrm>
          <a:prstGeom prst="rect">
            <a:avLst/>
          </a:prstGeom>
        </p:spPr>
        <p:txBody>
          <a:bodyPr anchor="t"/>
          <a:lstStyle/>
          <a:p>
            <a:pPr>
              <a:spcBef>
                <a:spcPts val="0"/>
              </a:spcBef>
            </a:pPr>
            <a:r>
              <a:t>Exemple 1</a:t>
            </a:r>
          </a:p>
          <a:p>
            <a:pPr lvl="1">
              <a:spcBef>
                <a:spcPts val="0"/>
              </a:spcBef>
              <a:buChar char="‣"/>
            </a:pPr>
            <a:r>
              <a:t>Identifiant réseau</a:t>
            </a:r>
            <a:br/>
            <a:endParaRPr/>
          </a:p>
        </p:txBody>
      </p:sp>
      <p:sp>
        <p:nvSpPr>
          <p:cNvPr id="1183"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60</a:t>
            </a:fld>
            <a:endParaRPr/>
          </a:p>
        </p:txBody>
      </p:sp>
      <p:grpSp>
        <p:nvGrpSpPr>
          <p:cNvPr id="1190" name="Grouper"/>
          <p:cNvGrpSpPr/>
          <p:nvPr/>
        </p:nvGrpSpPr>
        <p:grpSpPr>
          <a:xfrm>
            <a:off x="532200" y="2285577"/>
            <a:ext cx="9396256" cy="2092630"/>
            <a:chOff x="-127000" y="-88900"/>
            <a:chExt cx="9396255" cy="2092629"/>
          </a:xfrm>
        </p:grpSpPr>
        <p:grpSp>
          <p:nvGrpSpPr>
            <p:cNvPr id="1187" name="Grouper"/>
            <p:cNvGrpSpPr/>
            <p:nvPr/>
          </p:nvGrpSpPr>
          <p:grpSpPr>
            <a:xfrm>
              <a:off x="156102" y="77129"/>
              <a:ext cx="8991601" cy="1762718"/>
              <a:chOff x="0" y="0"/>
              <a:chExt cx="8991600" cy="1762717"/>
            </a:xfrm>
          </p:grpSpPr>
          <p:sp>
            <p:nvSpPr>
              <p:cNvPr id="1184" name="172. 16.254.  1  10101100.00010000.11111110.00000001…"/>
              <p:cNvSpPr txBox="1"/>
              <p:nvPr/>
            </p:nvSpPr>
            <p:spPr>
              <a:xfrm>
                <a:off x="0" y="0"/>
                <a:ext cx="8991600" cy="176271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Autofit/>
              </a:bodyPr>
              <a:lstStyle/>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r>
                  <a:t>	172. 16.254.  1		</a:t>
                </a:r>
                <a:r>
                  <a:rPr sz="2100"/>
                  <a:t>10101100.00010000.11111110.00000001</a:t>
                </a:r>
                <a:endParaRPr sz="1900"/>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r>
                  <a:rPr sz="1900"/>
                  <a:t>∧</a:t>
                </a:r>
                <a:r>
                  <a:t>	255.255.255.  0		</a:t>
                </a:r>
                <a:r>
                  <a:rPr sz="2100"/>
                  <a:t>11111111.11111111.11111111.00000000</a:t>
                </a:r>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endParaRPr sz="1900"/>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r>
                  <a:rPr sz="1900"/>
                  <a:t>=	</a:t>
                </a:r>
                <a:r>
                  <a:t>172. 16.254.  0		</a:t>
                </a:r>
                <a:r>
                  <a:rPr sz="2100"/>
                  <a:t>10101100.00010000.11111110.00000000</a:t>
                </a:r>
                <a:endParaRPr sz="1900"/>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endParaRPr sz="1900"/>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endParaRPr sz="1900"/>
              </a:p>
            </p:txBody>
          </p:sp>
          <p:sp>
            <p:nvSpPr>
              <p:cNvPr id="1185" name="Ligne"/>
              <p:cNvSpPr/>
              <p:nvPr/>
            </p:nvSpPr>
            <p:spPr>
              <a:xfrm>
                <a:off x="3679759" y="981423"/>
                <a:ext cx="5136305" cy="1"/>
              </a:xfrm>
              <a:prstGeom prst="line">
                <a:avLst/>
              </a:prstGeom>
              <a:noFill/>
              <a:ln w="127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1186" name="Ligne"/>
              <p:cNvSpPr/>
              <p:nvPr/>
            </p:nvSpPr>
            <p:spPr>
              <a:xfrm>
                <a:off x="359812" y="979860"/>
                <a:ext cx="2884814" cy="1"/>
              </a:xfrm>
              <a:prstGeom prst="line">
                <a:avLst/>
              </a:prstGeom>
              <a:noFill/>
              <a:ln w="127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grpSp>
        <p:pic>
          <p:nvPicPr>
            <p:cNvPr id="1188" name="Rectangle Carré" descr="Rectangle Carré"/>
            <p:cNvPicPr>
              <a:picLocks/>
            </p:cNvPicPr>
            <p:nvPr/>
          </p:nvPicPr>
          <p:blipFill>
            <a:blip r:embed="rId3"/>
            <a:stretch>
              <a:fillRect/>
            </a:stretch>
          </p:blipFill>
          <p:spPr>
            <a:xfrm>
              <a:off x="-127000" y="-88900"/>
              <a:ext cx="9396256" cy="2092630"/>
            </a:xfrm>
            <a:prstGeom prst="rect">
              <a:avLst/>
            </a:prstGeom>
            <a:effectLst/>
          </p:spPr>
        </p:pic>
      </p:grpSp>
      <p:grpSp>
        <p:nvGrpSpPr>
          <p:cNvPr id="1199" name="Grouper"/>
          <p:cNvGrpSpPr/>
          <p:nvPr/>
        </p:nvGrpSpPr>
        <p:grpSpPr>
          <a:xfrm>
            <a:off x="279400" y="4604182"/>
            <a:ext cx="9651128" cy="2737241"/>
            <a:chOff x="0" y="0"/>
            <a:chExt cx="9651127" cy="2737240"/>
          </a:xfrm>
        </p:grpSpPr>
        <p:grpSp>
          <p:nvGrpSpPr>
            <p:cNvPr id="1197" name="Grouper"/>
            <p:cNvGrpSpPr/>
            <p:nvPr/>
          </p:nvGrpSpPr>
          <p:grpSpPr>
            <a:xfrm>
              <a:off x="254872" y="644610"/>
              <a:ext cx="9396256" cy="2092631"/>
              <a:chOff x="-127000" y="-88900"/>
              <a:chExt cx="9396255" cy="2092629"/>
            </a:xfrm>
          </p:grpSpPr>
          <p:grpSp>
            <p:nvGrpSpPr>
              <p:cNvPr id="1194" name="Grouper"/>
              <p:cNvGrpSpPr/>
              <p:nvPr/>
            </p:nvGrpSpPr>
            <p:grpSpPr>
              <a:xfrm>
                <a:off x="145444" y="76083"/>
                <a:ext cx="8991601" cy="1764810"/>
                <a:chOff x="0" y="0"/>
                <a:chExt cx="8991600" cy="1764808"/>
              </a:xfrm>
            </p:grpSpPr>
            <p:sp>
              <p:nvSpPr>
                <p:cNvPr id="1191" name="172. 16.254.  1  10101100.00010000.11111110.00000001…"/>
                <p:cNvSpPr txBox="1"/>
                <p:nvPr/>
              </p:nvSpPr>
              <p:spPr>
                <a:xfrm>
                  <a:off x="0" y="0"/>
                  <a:ext cx="8991600" cy="176480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Autofit/>
                </a:bodyPr>
                <a:lstStyle/>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r>
                    <a:t>	172. 16.254.  1		</a:t>
                  </a:r>
                  <a:r>
                    <a:rPr sz="2100"/>
                    <a:t>10101100.00010000.11111110.00000001</a:t>
                  </a:r>
                  <a:endParaRPr sz="1900"/>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r>
                    <a:rPr sz="1900"/>
                    <a:t>∧</a:t>
                  </a:r>
                  <a:r>
                    <a:t>	  0.  0.  0.255		</a:t>
                  </a:r>
                  <a:r>
                    <a:rPr sz="2100"/>
                    <a:t>00000000.00000000.00000000.11111111</a:t>
                  </a:r>
                  <a:endParaRPr sz="1900"/>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endParaRPr sz="1900"/>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r>
                    <a:rPr sz="1900"/>
                    <a:t>=	</a:t>
                  </a:r>
                  <a:r>
                    <a:t>  0.  0.  0.  1		</a:t>
                  </a:r>
                  <a:r>
                    <a:rPr sz="2100"/>
                    <a:t>00000000.00000000.00000000.00000001</a:t>
                  </a:r>
                  <a:endParaRPr sz="1900"/>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endParaRPr sz="1900"/>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endParaRPr sz="1900"/>
                </a:p>
              </p:txBody>
            </p:sp>
            <p:sp>
              <p:nvSpPr>
                <p:cNvPr id="1192" name="Ligne"/>
                <p:cNvSpPr/>
                <p:nvPr/>
              </p:nvSpPr>
              <p:spPr>
                <a:xfrm>
                  <a:off x="3705912" y="982588"/>
                  <a:ext cx="5120614" cy="1"/>
                </a:xfrm>
                <a:prstGeom prst="line">
                  <a:avLst/>
                </a:prstGeom>
                <a:noFill/>
                <a:ln w="127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1193" name="Ligne"/>
                <p:cNvSpPr/>
                <p:nvPr/>
              </p:nvSpPr>
              <p:spPr>
                <a:xfrm>
                  <a:off x="360239" y="981023"/>
                  <a:ext cx="2897892" cy="1"/>
                </a:xfrm>
                <a:prstGeom prst="line">
                  <a:avLst/>
                </a:prstGeom>
                <a:noFill/>
                <a:ln w="127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grpSp>
          <p:pic>
            <p:nvPicPr>
              <p:cNvPr id="1195" name="Rectangle Carré" descr="Rectangle Carré"/>
              <p:cNvPicPr>
                <a:picLocks/>
              </p:cNvPicPr>
              <p:nvPr/>
            </p:nvPicPr>
            <p:blipFill>
              <a:blip r:embed="rId3"/>
              <a:stretch>
                <a:fillRect/>
              </a:stretch>
            </p:blipFill>
            <p:spPr>
              <a:xfrm>
                <a:off x="-127000" y="-88900"/>
                <a:ext cx="9396256" cy="2092630"/>
              </a:xfrm>
              <a:prstGeom prst="rect">
                <a:avLst/>
              </a:prstGeom>
              <a:effectLst/>
            </p:spPr>
          </p:pic>
        </p:grpSp>
        <p:sp>
          <p:nvSpPr>
            <p:cNvPr id="1198" name="Identifiant d’hôte (ou plutôt d’interface réseau) dans un réseau"/>
            <p:cNvSpPr txBox="1"/>
            <p:nvPr/>
          </p:nvSpPr>
          <p:spPr>
            <a:xfrm>
              <a:off x="0" y="0"/>
              <a:ext cx="9601200" cy="76648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marL="571500" lvl="1" indent="-254000" defTabSz="457200">
                <a:spcBef>
                  <a:spcPts val="0"/>
                </a:spcBef>
                <a:buClr>
                  <a:srgbClr val="5C86B9"/>
                </a:buClr>
                <a:buSzPct val="50000"/>
                <a:buFont typeface="Zapf Dingbats"/>
                <a:buChar char="‣"/>
                <a:defRPr sz="2200" b="0" i="0" spc="0">
                  <a:solidFill>
                    <a:srgbClr val="000000"/>
                  </a:solidFill>
                  <a:latin typeface="+mn-lt"/>
                  <a:ea typeface="+mn-ea"/>
                  <a:cs typeface="+mn-cs"/>
                  <a:sym typeface="Book Antiqua"/>
                </a:defRPr>
              </a:pPr>
              <a:r>
                <a:t>Identifiant d’hôte </a:t>
              </a:r>
              <a:r>
                <a:rPr sz="2000" i="1"/>
                <a:t>(ou plutôt d’interface réseau)</a:t>
              </a:r>
              <a:r>
                <a:t> dans un réseau</a:t>
              </a:r>
            </a:p>
          </p:txBody>
        </p:sp>
      </p:grpSp>
      <p:grpSp>
        <p:nvGrpSpPr>
          <p:cNvPr id="1204" name="Grouper"/>
          <p:cNvGrpSpPr/>
          <p:nvPr/>
        </p:nvGrpSpPr>
        <p:grpSpPr>
          <a:xfrm>
            <a:off x="508101" y="1806882"/>
            <a:ext cx="3971710" cy="2019118"/>
            <a:chOff x="-184149" y="-184150"/>
            <a:chExt cx="3971709" cy="2019116"/>
          </a:xfrm>
        </p:grpSpPr>
        <p:pic>
          <p:nvPicPr>
            <p:cNvPr id="1200" name="Ligne Ligne" descr="Ligne Ligne"/>
            <p:cNvPicPr>
              <a:picLocks/>
            </p:cNvPicPr>
            <p:nvPr/>
          </p:nvPicPr>
          <p:blipFill>
            <a:blip r:embed="rId4"/>
            <a:stretch>
              <a:fillRect/>
            </a:stretch>
          </p:blipFill>
          <p:spPr>
            <a:xfrm>
              <a:off x="-184150" y="-184150"/>
              <a:ext cx="2854009" cy="368300"/>
            </a:xfrm>
            <a:prstGeom prst="rect">
              <a:avLst/>
            </a:prstGeom>
            <a:effectLst/>
          </p:spPr>
        </p:pic>
        <p:pic>
          <p:nvPicPr>
            <p:cNvPr id="1202" name="Ligne Ligne" descr="Ligne Ligne"/>
            <p:cNvPicPr>
              <a:picLocks/>
            </p:cNvPicPr>
            <p:nvPr/>
          </p:nvPicPr>
          <p:blipFill>
            <a:blip r:embed="rId5"/>
            <a:stretch>
              <a:fillRect/>
            </a:stretch>
          </p:blipFill>
          <p:spPr>
            <a:xfrm>
              <a:off x="263481" y="1466666"/>
              <a:ext cx="3524079" cy="368301"/>
            </a:xfrm>
            <a:prstGeom prst="rect">
              <a:avLst/>
            </a:prstGeom>
            <a:effectLst/>
          </p:spPr>
        </p:pic>
      </p:grpSp>
      <p:grpSp>
        <p:nvGrpSpPr>
          <p:cNvPr id="1209" name="Grouper"/>
          <p:cNvGrpSpPr/>
          <p:nvPr/>
        </p:nvGrpSpPr>
        <p:grpSpPr>
          <a:xfrm>
            <a:off x="554145" y="4794799"/>
            <a:ext cx="3803422" cy="1955618"/>
            <a:chOff x="-184150" y="-184150"/>
            <a:chExt cx="3803421" cy="1955616"/>
          </a:xfrm>
        </p:grpSpPr>
        <p:pic>
          <p:nvPicPr>
            <p:cNvPr id="1205" name="Ligne Ligne" descr="Ligne Ligne"/>
            <p:cNvPicPr>
              <a:picLocks/>
            </p:cNvPicPr>
            <p:nvPr/>
          </p:nvPicPr>
          <p:blipFill>
            <a:blip r:embed="rId6"/>
            <a:stretch>
              <a:fillRect/>
            </a:stretch>
          </p:blipFill>
          <p:spPr>
            <a:xfrm>
              <a:off x="-184150" y="-184150"/>
              <a:ext cx="2715961" cy="368300"/>
            </a:xfrm>
            <a:prstGeom prst="rect">
              <a:avLst/>
            </a:prstGeom>
            <a:effectLst/>
          </p:spPr>
        </p:pic>
        <p:pic>
          <p:nvPicPr>
            <p:cNvPr id="1207" name="Ligne Ligne" descr="Ligne Ligne"/>
            <p:cNvPicPr>
              <a:picLocks/>
            </p:cNvPicPr>
            <p:nvPr/>
          </p:nvPicPr>
          <p:blipFill>
            <a:blip r:embed="rId7"/>
            <a:stretch>
              <a:fillRect/>
            </a:stretch>
          </p:blipFill>
          <p:spPr>
            <a:xfrm>
              <a:off x="201319" y="1403166"/>
              <a:ext cx="3417953" cy="368301"/>
            </a:xfrm>
            <a:prstGeom prst="rect">
              <a:avLst/>
            </a:prstGeom>
            <a:effectLst/>
          </p:spPr>
        </p:pic>
      </p:grpSp>
      <p:sp>
        <p:nvSpPr>
          <p:cNvPr id="1210" name="Fig 2.8 - Exemple 1 de calcul des identifiants réseau et hôte d’une adresse IPv4"/>
          <p:cNvSpPr txBox="1"/>
          <p:nvPr/>
        </p:nvSpPr>
        <p:spPr>
          <a:xfrm>
            <a:off x="296429" y="7277100"/>
            <a:ext cx="9039827"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2.8 - Exemple 1 de calcul des identifiants réseau et hôte d’une adresse IPv4</a:t>
            </a:r>
          </a:p>
        </p:txBody>
      </p:sp>
      <p:sp>
        <p:nvSpPr>
          <p:cNvPr id="1211" name="4 - La couche Internet - Les adresses IPv4"/>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Les adresses IPv4</a:t>
            </a:r>
          </a:p>
        </p:txBody>
      </p:sp>
      <p:sp>
        <p:nvSpPr>
          <p:cNvPr id="1212"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213" name="Internet-transit-3.png" descr="Internet-transit-3.png"/>
          <p:cNvPicPr>
            <a:picLocks noChangeAspect="1"/>
          </p:cNvPicPr>
          <p:nvPr/>
        </p:nvPicPr>
        <p:blipFill>
          <a:blip r:embed="rId8"/>
          <a:stretch>
            <a:fillRect/>
          </a:stretch>
        </p:blipFill>
        <p:spPr>
          <a:xfrm>
            <a:off x="7082925" y="46153"/>
            <a:ext cx="1316973" cy="921881"/>
          </a:xfrm>
          <a:prstGeom prst="rect">
            <a:avLst/>
          </a:prstGeom>
          <a:ln w="12700">
            <a:miter lim="400000"/>
          </a:ln>
        </p:spPr>
      </p:pic>
      <p:pic>
        <p:nvPicPr>
          <p:cNvPr id="1214" name="Ligne Ligne" descr="Ligne Ligne"/>
          <p:cNvPicPr>
            <a:picLocks/>
          </p:cNvPicPr>
          <p:nvPr/>
        </p:nvPicPr>
        <p:blipFill>
          <a:blip r:embed="rId9"/>
          <a:stretch>
            <a:fillRect/>
          </a:stretch>
        </p:blipFill>
        <p:spPr>
          <a:xfrm rot="16200000">
            <a:off x="7566119" y="3143123"/>
            <a:ext cx="1511388" cy="25401"/>
          </a:xfrm>
          <a:prstGeom prst="rect">
            <a:avLst/>
          </a:prstGeom>
        </p:spPr>
      </p:pic>
      <p:pic>
        <p:nvPicPr>
          <p:cNvPr id="1216" name="Ligne Ligne" descr="Ligne Ligne"/>
          <p:cNvPicPr>
            <a:picLocks/>
          </p:cNvPicPr>
          <p:nvPr/>
        </p:nvPicPr>
        <p:blipFill>
          <a:blip r:embed="rId9"/>
          <a:stretch>
            <a:fillRect/>
          </a:stretch>
        </p:blipFill>
        <p:spPr>
          <a:xfrm rot="16200000">
            <a:off x="7566119" y="6106244"/>
            <a:ext cx="1511388" cy="25401"/>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190"/>
                                        </p:tgtEl>
                                        <p:attrNameLst>
                                          <p:attrName>style.visibility</p:attrName>
                                        </p:attrNameLst>
                                      </p:cBhvr>
                                      <p:to>
                                        <p:strVal val="visible"/>
                                      </p:to>
                                    </p:set>
                                    <p:animEffect transition="in" filter="fade">
                                      <p:cBhvr>
                                        <p:cTn id="7" dur="1000"/>
                                        <p:tgtEl>
                                          <p:spTgt spid="119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1204"/>
                                        </p:tgtEl>
                                        <p:attrNameLst>
                                          <p:attrName>style.visibility</p:attrName>
                                        </p:attrNameLst>
                                      </p:cBhvr>
                                      <p:to>
                                        <p:strVal val="visible"/>
                                      </p:to>
                                    </p:set>
                                    <p:animEffect transition="in" filter="fade">
                                      <p:cBhvr>
                                        <p:cTn id="12" dur="1000"/>
                                        <p:tgtEl>
                                          <p:spTgt spid="120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3" nodeType="clickEffect">
                                  <p:stCondLst>
                                    <p:cond delay="0"/>
                                  </p:stCondLst>
                                  <p:iterate>
                                    <p:tmAbs val="0"/>
                                  </p:iterate>
                                  <p:childTnLst>
                                    <p:set>
                                      <p:cBhvr>
                                        <p:cTn id="16" fill="hold"/>
                                        <p:tgtEl>
                                          <p:spTgt spid="1214"/>
                                        </p:tgtEl>
                                        <p:attrNameLst>
                                          <p:attrName>style.visibility</p:attrName>
                                        </p:attrNameLst>
                                      </p:cBhvr>
                                      <p:to>
                                        <p:strVal val="visible"/>
                                      </p:to>
                                    </p:set>
                                    <p:animEffect transition="in" filter="fade">
                                      <p:cBhvr>
                                        <p:cTn id="17" dur="1000"/>
                                        <p:tgtEl>
                                          <p:spTgt spid="12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grpId="4" nodeType="clickEffect">
                                  <p:stCondLst>
                                    <p:cond delay="0"/>
                                  </p:stCondLst>
                                  <p:iterate>
                                    <p:tmAbs val="0"/>
                                  </p:iterate>
                                  <p:childTnLst>
                                    <p:set>
                                      <p:cBhvr>
                                        <p:cTn id="21" fill="hold"/>
                                        <p:tgtEl>
                                          <p:spTgt spid="1199"/>
                                        </p:tgtEl>
                                        <p:attrNameLst>
                                          <p:attrName>style.visibility</p:attrName>
                                        </p:attrNameLst>
                                      </p:cBhvr>
                                      <p:to>
                                        <p:strVal val="visible"/>
                                      </p:to>
                                    </p:set>
                                    <p:animEffect transition="in" filter="fade">
                                      <p:cBhvr>
                                        <p:cTn id="22" dur="1000"/>
                                        <p:tgtEl>
                                          <p:spTgt spid="119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grpId="5" nodeType="clickEffect">
                                  <p:stCondLst>
                                    <p:cond delay="0"/>
                                  </p:stCondLst>
                                  <p:iterate>
                                    <p:tmAbs val="0"/>
                                  </p:iterate>
                                  <p:childTnLst>
                                    <p:set>
                                      <p:cBhvr>
                                        <p:cTn id="26" fill="hold"/>
                                        <p:tgtEl>
                                          <p:spTgt spid="1209"/>
                                        </p:tgtEl>
                                        <p:attrNameLst>
                                          <p:attrName>style.visibility</p:attrName>
                                        </p:attrNameLst>
                                      </p:cBhvr>
                                      <p:to>
                                        <p:strVal val="visible"/>
                                      </p:to>
                                    </p:set>
                                    <p:animEffect transition="in" filter="fade">
                                      <p:cBhvr>
                                        <p:cTn id="27" dur="1000"/>
                                        <p:tgtEl>
                                          <p:spTgt spid="120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fill="hold" grpId="6" nodeType="clickEffect">
                                  <p:stCondLst>
                                    <p:cond delay="0"/>
                                  </p:stCondLst>
                                  <p:iterate>
                                    <p:tmAbs val="0"/>
                                  </p:iterate>
                                  <p:childTnLst>
                                    <p:set>
                                      <p:cBhvr>
                                        <p:cTn id="31" fill="hold"/>
                                        <p:tgtEl>
                                          <p:spTgt spid="1216"/>
                                        </p:tgtEl>
                                        <p:attrNameLst>
                                          <p:attrName>style.visibility</p:attrName>
                                        </p:attrNameLst>
                                      </p:cBhvr>
                                      <p:to>
                                        <p:strVal val="visible"/>
                                      </p:to>
                                    </p:set>
                                    <p:animEffect transition="in" filter="fade">
                                      <p:cBhvr>
                                        <p:cTn id="32" dur="1000"/>
                                        <p:tgtEl>
                                          <p:spTgt spid="1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0" grpId="1" animBg="1" advAuto="0"/>
      <p:bldP spid="1199" grpId="4" animBg="1" advAuto="0"/>
      <p:bldP spid="1204" grpId="2" animBg="1" advAuto="0"/>
      <p:bldP spid="1209" grpId="5" animBg="1" advAuto="0"/>
      <p:bldP spid="1214" grpId="3" animBg="1" advAuto="0"/>
      <p:bldP spid="1216" grpId="6" animBg="1" advAuto="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 name="Grouper"/>
          <p:cNvGrpSpPr/>
          <p:nvPr/>
        </p:nvGrpSpPr>
        <p:grpSpPr>
          <a:xfrm>
            <a:off x="268734" y="1119482"/>
            <a:ext cx="9625815" cy="3268913"/>
            <a:chOff x="0" y="0"/>
            <a:chExt cx="9625813" cy="3268911"/>
          </a:xfrm>
        </p:grpSpPr>
        <p:grpSp>
          <p:nvGrpSpPr>
            <p:cNvPr id="1227" name="Grouper"/>
            <p:cNvGrpSpPr/>
            <p:nvPr/>
          </p:nvGrpSpPr>
          <p:grpSpPr>
            <a:xfrm>
              <a:off x="227437" y="1175872"/>
              <a:ext cx="9398377" cy="2093040"/>
              <a:chOff x="-127000" y="-88900"/>
              <a:chExt cx="9398375" cy="2093038"/>
            </a:xfrm>
          </p:grpSpPr>
          <p:grpSp>
            <p:nvGrpSpPr>
              <p:cNvPr id="1224" name="Grouper"/>
              <p:cNvGrpSpPr/>
              <p:nvPr/>
            </p:nvGrpSpPr>
            <p:grpSpPr>
              <a:xfrm>
                <a:off x="224025" y="51527"/>
                <a:ext cx="8902436" cy="1747309"/>
                <a:chOff x="0" y="0"/>
                <a:chExt cx="8902435" cy="1747308"/>
              </a:xfrm>
            </p:grpSpPr>
            <p:sp>
              <p:nvSpPr>
                <p:cNvPr id="1221" name="191. 32.127.15 10111111.00100000.01111111.00001111…"/>
                <p:cNvSpPr txBox="1"/>
                <p:nvPr/>
              </p:nvSpPr>
              <p:spPr>
                <a:xfrm>
                  <a:off x="0" y="0"/>
                  <a:ext cx="8902436" cy="174730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Autofit/>
                </a:bodyPr>
                <a:lstStyle/>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r>
                    <a:t>	191. 32.127.15	</a:t>
                  </a:r>
                  <a:r>
                    <a:rPr sz="2000"/>
                    <a:t>10111111.00100000.01111111.00001111</a:t>
                  </a:r>
                  <a:endParaRPr sz="1900"/>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r>
                    <a:rPr sz="1900"/>
                    <a:t>∧</a:t>
                  </a:r>
                  <a:r>
                    <a:t>	255.255.240. 0	</a:t>
                  </a:r>
                  <a:r>
                    <a:rPr sz="2000"/>
                    <a:t>11111111.11111111.11110000.00000000</a:t>
                  </a:r>
                  <a:endParaRPr sz="1900"/>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endParaRPr sz="1900"/>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r>
                    <a:rPr sz="1900"/>
                    <a:t>=	</a:t>
                  </a:r>
                  <a:r>
                    <a:t>191. 32.112. 0	</a:t>
                  </a:r>
                  <a:r>
                    <a:rPr sz="2000"/>
                    <a:t>10111111.00100000.01110000.00000000</a:t>
                  </a:r>
                  <a:endParaRPr sz="1900"/>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endParaRPr sz="1900"/>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endParaRPr sz="1900"/>
                </a:p>
              </p:txBody>
            </p:sp>
            <p:sp>
              <p:nvSpPr>
                <p:cNvPr id="1222" name="Ligne"/>
                <p:cNvSpPr/>
                <p:nvPr/>
              </p:nvSpPr>
              <p:spPr>
                <a:xfrm>
                  <a:off x="3535919" y="972844"/>
                  <a:ext cx="5203080" cy="1"/>
                </a:xfrm>
                <a:prstGeom prst="line">
                  <a:avLst/>
                </a:prstGeom>
                <a:noFill/>
                <a:ln w="127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1223" name="Ligne"/>
                <p:cNvSpPr/>
                <p:nvPr/>
              </p:nvSpPr>
              <p:spPr>
                <a:xfrm>
                  <a:off x="356667" y="971294"/>
                  <a:ext cx="2686047" cy="1"/>
                </a:xfrm>
                <a:prstGeom prst="line">
                  <a:avLst/>
                </a:prstGeom>
                <a:noFill/>
                <a:ln w="127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grpSp>
          <p:pic>
            <p:nvPicPr>
              <p:cNvPr id="1225" name="Rectangle Carré" descr="Rectangle Carré"/>
              <p:cNvPicPr>
                <a:picLocks/>
              </p:cNvPicPr>
              <p:nvPr/>
            </p:nvPicPr>
            <p:blipFill>
              <a:blip r:embed="rId3"/>
              <a:stretch>
                <a:fillRect/>
              </a:stretch>
            </p:blipFill>
            <p:spPr>
              <a:xfrm>
                <a:off x="-127000" y="-88900"/>
                <a:ext cx="9398376" cy="2093039"/>
              </a:xfrm>
              <a:prstGeom prst="rect">
                <a:avLst/>
              </a:prstGeom>
              <a:effectLst/>
            </p:spPr>
          </p:pic>
        </p:grpSp>
        <p:sp>
          <p:nvSpPr>
            <p:cNvPr id="1228" name="Exemple 2…"/>
            <p:cNvSpPr txBox="1"/>
            <p:nvPr/>
          </p:nvSpPr>
          <p:spPr>
            <a:xfrm>
              <a:off x="0" y="0"/>
              <a:ext cx="9601200" cy="139239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lvl1pPr marL="254000" indent="-254000" defTabSz="457200">
                <a:spcBef>
                  <a:spcPts val="0"/>
                </a:spcBef>
                <a:buClr>
                  <a:srgbClr val="5C86B9"/>
                </a:buClr>
                <a:buSzPct val="50000"/>
                <a:buFont typeface="Zapf Dingbats"/>
                <a:buChar char="✤"/>
                <a:defRPr sz="2200" b="0" i="0" spc="0">
                  <a:solidFill>
                    <a:srgbClr val="000000"/>
                  </a:solidFill>
                  <a:latin typeface="+mn-lt"/>
                  <a:ea typeface="+mn-ea"/>
                  <a:cs typeface="+mn-cs"/>
                  <a:sym typeface="Book Antiqua"/>
                </a:defRPr>
              </a:lvl1pPr>
              <a:lvl2pPr marL="571500" indent="-254000" defTabSz="457200">
                <a:spcBef>
                  <a:spcPts val="0"/>
                </a:spcBef>
                <a:buClr>
                  <a:srgbClr val="5C86B9"/>
                </a:buClr>
                <a:buSzPct val="50000"/>
                <a:buFont typeface="Zapf Dingbats"/>
                <a:buChar char="‣"/>
                <a:defRPr sz="2200" b="0" i="0" spc="0">
                  <a:solidFill>
                    <a:srgbClr val="000000"/>
                  </a:solidFill>
                  <a:latin typeface="+mn-lt"/>
                  <a:ea typeface="+mn-ea"/>
                  <a:cs typeface="+mn-cs"/>
                  <a:sym typeface="Book Antiqua"/>
                </a:defRPr>
              </a:lvl2pPr>
            </a:lstStyle>
            <a:p>
              <a:r>
                <a:t>Exemple 2</a:t>
              </a:r>
            </a:p>
            <a:p>
              <a:pPr lvl="1"/>
              <a:r>
                <a:t>Identifiant réseau</a:t>
              </a:r>
            </a:p>
          </p:txBody>
        </p:sp>
      </p:grpSp>
      <p:grpSp>
        <p:nvGrpSpPr>
          <p:cNvPr id="1232" name="Grouper"/>
          <p:cNvGrpSpPr/>
          <p:nvPr/>
        </p:nvGrpSpPr>
        <p:grpSpPr>
          <a:xfrm>
            <a:off x="317500" y="1270000"/>
            <a:ext cx="9525000" cy="38100"/>
            <a:chOff x="0" y="0"/>
            <a:chExt cx="9525000" cy="38100"/>
          </a:xfrm>
        </p:grpSpPr>
        <p:sp>
          <p:nvSpPr>
            <p:cNvPr id="1230"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231"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233" name="Identifiant d’hôte (ou plutôt d’interface réseau) dans un réseau"/>
          <p:cNvSpPr txBox="1">
            <a:spLocks noGrp="1"/>
          </p:cNvSpPr>
          <p:nvPr>
            <p:ph type="body" sz="quarter" idx="1"/>
          </p:nvPr>
        </p:nvSpPr>
        <p:spPr>
          <a:xfrm>
            <a:off x="268734" y="4581131"/>
            <a:ext cx="9601201" cy="550517"/>
          </a:xfrm>
          <a:prstGeom prst="rect">
            <a:avLst/>
          </a:prstGeom>
        </p:spPr>
        <p:txBody>
          <a:bodyPr/>
          <a:lstStyle/>
          <a:p>
            <a:pPr lvl="1">
              <a:spcBef>
                <a:spcPts val="0"/>
              </a:spcBef>
              <a:buChar char="‣"/>
            </a:pPr>
            <a:r>
              <a:t>Identifiant d’hôte </a:t>
            </a:r>
            <a:r>
              <a:rPr sz="2000" i="1"/>
              <a:t>(ou plutôt d’interface réseau)</a:t>
            </a:r>
            <a:r>
              <a:t> dans un réseau</a:t>
            </a:r>
          </a:p>
        </p:txBody>
      </p:sp>
      <p:sp>
        <p:nvSpPr>
          <p:cNvPr id="1234"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61</a:t>
            </a:fld>
            <a:endParaRPr/>
          </a:p>
        </p:txBody>
      </p:sp>
      <p:grpSp>
        <p:nvGrpSpPr>
          <p:cNvPr id="1241" name="Grouper"/>
          <p:cNvGrpSpPr/>
          <p:nvPr/>
        </p:nvGrpSpPr>
        <p:grpSpPr>
          <a:xfrm>
            <a:off x="496172" y="5221147"/>
            <a:ext cx="9398377" cy="2093039"/>
            <a:chOff x="-127000" y="-88900"/>
            <a:chExt cx="9398375" cy="2093038"/>
          </a:xfrm>
        </p:grpSpPr>
        <p:grpSp>
          <p:nvGrpSpPr>
            <p:cNvPr id="1238" name="Grouper"/>
            <p:cNvGrpSpPr/>
            <p:nvPr/>
          </p:nvGrpSpPr>
          <p:grpSpPr>
            <a:xfrm>
              <a:off x="224025" y="51527"/>
              <a:ext cx="8902436" cy="1747309"/>
              <a:chOff x="0" y="0"/>
              <a:chExt cx="8902435" cy="1747308"/>
            </a:xfrm>
          </p:grpSpPr>
          <p:sp>
            <p:nvSpPr>
              <p:cNvPr id="1235" name="191. 32.127. 15 10111111.00100000.01111111.00001111…"/>
              <p:cNvSpPr txBox="1"/>
              <p:nvPr/>
            </p:nvSpPr>
            <p:spPr>
              <a:xfrm>
                <a:off x="0" y="0"/>
                <a:ext cx="8902436" cy="174730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Autofit/>
              </a:bodyPr>
              <a:lstStyle/>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r>
                  <a:t>	191. 32.127. 15	</a:t>
                </a:r>
                <a:r>
                  <a:rPr sz="2000"/>
                  <a:t>10111111.00100000.01111111.00001111</a:t>
                </a:r>
                <a:endParaRPr sz="1900"/>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r>
                  <a:rPr sz="1900"/>
                  <a:t>∧</a:t>
                </a:r>
                <a:r>
                  <a:t>	  0.  0. 15.255	</a:t>
                </a:r>
                <a:r>
                  <a:rPr sz="2000"/>
                  <a:t>00000000.00000000.00001111.11111111</a:t>
                </a:r>
                <a:endParaRPr sz="1900"/>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endParaRPr sz="1900"/>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r>
                  <a:rPr sz="1900"/>
                  <a:t>=	</a:t>
                </a:r>
                <a:r>
                  <a:t>  0.  0. 15. 15	</a:t>
                </a:r>
                <a:r>
                  <a:rPr sz="2000"/>
                  <a:t>00000000.00000000.00001111.00001111</a:t>
                </a:r>
                <a:endParaRPr sz="1900"/>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endParaRPr sz="1900"/>
              </a:p>
              <a:p>
                <a:pPr marR="48417" defTabSz="359999">
                  <a:lnSpc>
                    <a:spcPct val="100000"/>
                  </a:lnSpc>
                  <a:spcBef>
                    <a:spcPts val="0"/>
                  </a:spcBef>
                  <a:tabLst>
                    <a:tab pos="381000" algn="l"/>
                    <a:tab pos="3441700" algn="l"/>
                  </a:tabLst>
                  <a:defRPr sz="2400" i="0" spc="0">
                    <a:solidFill>
                      <a:srgbClr val="000000"/>
                    </a:solidFill>
                    <a:latin typeface="Consolas"/>
                    <a:ea typeface="Consolas"/>
                    <a:cs typeface="Consolas"/>
                    <a:sym typeface="Consolas"/>
                  </a:defRPr>
                </a:pPr>
                <a:endParaRPr sz="1900"/>
              </a:p>
            </p:txBody>
          </p:sp>
          <p:sp>
            <p:nvSpPr>
              <p:cNvPr id="1236" name="Ligne"/>
              <p:cNvSpPr/>
              <p:nvPr/>
            </p:nvSpPr>
            <p:spPr>
              <a:xfrm>
                <a:off x="3535919" y="972844"/>
                <a:ext cx="5203080" cy="1"/>
              </a:xfrm>
              <a:prstGeom prst="line">
                <a:avLst/>
              </a:prstGeom>
              <a:noFill/>
              <a:ln w="127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1237" name="Ligne"/>
              <p:cNvSpPr/>
              <p:nvPr/>
            </p:nvSpPr>
            <p:spPr>
              <a:xfrm>
                <a:off x="356667" y="971294"/>
                <a:ext cx="2856460" cy="1"/>
              </a:xfrm>
              <a:prstGeom prst="line">
                <a:avLst/>
              </a:prstGeom>
              <a:noFill/>
              <a:ln w="127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grpSp>
        <p:pic>
          <p:nvPicPr>
            <p:cNvPr id="1239" name="Rectangle Carré" descr="Rectangle Carré"/>
            <p:cNvPicPr>
              <a:picLocks/>
            </p:cNvPicPr>
            <p:nvPr/>
          </p:nvPicPr>
          <p:blipFill>
            <a:blip r:embed="rId3"/>
            <a:stretch>
              <a:fillRect/>
            </a:stretch>
          </p:blipFill>
          <p:spPr>
            <a:xfrm>
              <a:off x="-127000" y="-88900"/>
              <a:ext cx="9398376" cy="2093039"/>
            </a:xfrm>
            <a:prstGeom prst="rect">
              <a:avLst/>
            </a:prstGeom>
            <a:effectLst/>
          </p:spPr>
        </p:pic>
      </p:grpSp>
      <p:grpSp>
        <p:nvGrpSpPr>
          <p:cNvPr id="1246" name="Grouper"/>
          <p:cNvGrpSpPr/>
          <p:nvPr/>
        </p:nvGrpSpPr>
        <p:grpSpPr>
          <a:xfrm>
            <a:off x="508918" y="1784533"/>
            <a:ext cx="3716132" cy="1993717"/>
            <a:chOff x="-184150" y="-184150"/>
            <a:chExt cx="3716130" cy="1993716"/>
          </a:xfrm>
        </p:grpSpPr>
        <p:pic>
          <p:nvPicPr>
            <p:cNvPr id="1242" name="Ligne Ligne" descr="Ligne Ligne"/>
            <p:cNvPicPr>
              <a:picLocks/>
            </p:cNvPicPr>
            <p:nvPr/>
          </p:nvPicPr>
          <p:blipFill>
            <a:blip r:embed="rId4"/>
            <a:stretch>
              <a:fillRect/>
            </a:stretch>
          </p:blipFill>
          <p:spPr>
            <a:xfrm>
              <a:off x="-184150" y="-184150"/>
              <a:ext cx="2854009" cy="368300"/>
            </a:xfrm>
            <a:prstGeom prst="rect">
              <a:avLst/>
            </a:prstGeom>
            <a:effectLst/>
          </p:spPr>
        </p:pic>
        <p:pic>
          <p:nvPicPr>
            <p:cNvPr id="1244" name="Ligne Ligne" descr="Ligne Ligne"/>
            <p:cNvPicPr>
              <a:picLocks/>
            </p:cNvPicPr>
            <p:nvPr/>
          </p:nvPicPr>
          <p:blipFill>
            <a:blip r:embed="rId5"/>
            <a:stretch>
              <a:fillRect/>
            </a:stretch>
          </p:blipFill>
          <p:spPr>
            <a:xfrm>
              <a:off x="238081" y="1441266"/>
              <a:ext cx="3293900" cy="368301"/>
            </a:xfrm>
            <a:prstGeom prst="rect">
              <a:avLst/>
            </a:prstGeom>
            <a:effectLst/>
          </p:spPr>
        </p:pic>
      </p:grpSp>
      <p:grpSp>
        <p:nvGrpSpPr>
          <p:cNvPr id="1251" name="Grouper"/>
          <p:cNvGrpSpPr/>
          <p:nvPr/>
        </p:nvGrpSpPr>
        <p:grpSpPr>
          <a:xfrm>
            <a:off x="541102" y="4692833"/>
            <a:ext cx="3753364" cy="2006418"/>
            <a:chOff x="-184150" y="-184150"/>
            <a:chExt cx="3753363" cy="2006416"/>
          </a:xfrm>
        </p:grpSpPr>
        <p:pic>
          <p:nvPicPr>
            <p:cNvPr id="1247" name="Ligne Ligne" descr="Ligne Ligne"/>
            <p:cNvPicPr>
              <a:picLocks/>
            </p:cNvPicPr>
            <p:nvPr/>
          </p:nvPicPr>
          <p:blipFill>
            <a:blip r:embed="rId6"/>
            <a:stretch>
              <a:fillRect/>
            </a:stretch>
          </p:blipFill>
          <p:spPr>
            <a:xfrm>
              <a:off x="-184150" y="-184151"/>
              <a:ext cx="2727710" cy="368301"/>
            </a:xfrm>
            <a:prstGeom prst="rect">
              <a:avLst/>
            </a:prstGeom>
            <a:effectLst/>
          </p:spPr>
        </p:pic>
        <p:pic>
          <p:nvPicPr>
            <p:cNvPr id="1249" name="Ligne Ligne" descr="Ligne Ligne"/>
            <p:cNvPicPr>
              <a:picLocks/>
            </p:cNvPicPr>
            <p:nvPr/>
          </p:nvPicPr>
          <p:blipFill>
            <a:blip r:embed="rId7"/>
            <a:stretch>
              <a:fillRect/>
            </a:stretch>
          </p:blipFill>
          <p:spPr>
            <a:xfrm>
              <a:off x="221382" y="1453966"/>
              <a:ext cx="3347831" cy="368301"/>
            </a:xfrm>
            <a:prstGeom prst="rect">
              <a:avLst/>
            </a:prstGeom>
            <a:effectLst/>
          </p:spPr>
        </p:pic>
      </p:grpSp>
      <p:sp>
        <p:nvSpPr>
          <p:cNvPr id="1252" name="Fig 2.9 - Exemple 2 de calcul des identifiants réseau et hôte d’une adresse IPv4"/>
          <p:cNvSpPr txBox="1"/>
          <p:nvPr/>
        </p:nvSpPr>
        <p:spPr>
          <a:xfrm>
            <a:off x="161293" y="7283108"/>
            <a:ext cx="8919536"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2.9 - Exemple 2 de calcul des identifiants réseau et hôte d’une adresse IPv4</a:t>
            </a:r>
          </a:p>
        </p:txBody>
      </p:sp>
      <p:sp>
        <p:nvSpPr>
          <p:cNvPr id="1253" name="4 - La couche Internet - Les adresses IPv4"/>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Les adresses IPv4</a:t>
            </a:r>
          </a:p>
        </p:txBody>
      </p:sp>
      <p:sp>
        <p:nvSpPr>
          <p:cNvPr id="1254"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255" name="Internet-transit-3.png" descr="Internet-transit-3.png"/>
          <p:cNvPicPr>
            <a:picLocks noChangeAspect="1"/>
          </p:cNvPicPr>
          <p:nvPr/>
        </p:nvPicPr>
        <p:blipFill>
          <a:blip r:embed="rId8"/>
          <a:stretch>
            <a:fillRect/>
          </a:stretch>
        </p:blipFill>
        <p:spPr>
          <a:xfrm>
            <a:off x="7082925" y="46153"/>
            <a:ext cx="1316973" cy="921881"/>
          </a:xfrm>
          <a:prstGeom prst="rect">
            <a:avLst/>
          </a:prstGeom>
          <a:ln w="12700">
            <a:miter lim="400000"/>
          </a:ln>
        </p:spPr>
      </p:pic>
      <p:pic>
        <p:nvPicPr>
          <p:cNvPr id="1256" name="Ligne Ligne" descr="Ligne Ligne"/>
          <p:cNvPicPr>
            <a:picLocks/>
          </p:cNvPicPr>
          <p:nvPr/>
        </p:nvPicPr>
        <p:blipFill>
          <a:blip r:embed="rId9"/>
          <a:stretch>
            <a:fillRect/>
          </a:stretch>
        </p:blipFill>
        <p:spPr>
          <a:xfrm rot="16200000">
            <a:off x="6664419" y="3143123"/>
            <a:ext cx="1511388" cy="25401"/>
          </a:xfrm>
          <a:prstGeom prst="rect">
            <a:avLst/>
          </a:prstGeom>
        </p:spPr>
      </p:pic>
      <p:pic>
        <p:nvPicPr>
          <p:cNvPr id="1258" name="Ligne Ligne" descr="Ligne Ligne"/>
          <p:cNvPicPr>
            <a:picLocks/>
          </p:cNvPicPr>
          <p:nvPr/>
        </p:nvPicPr>
        <p:blipFill>
          <a:blip r:embed="rId9"/>
          <a:stretch>
            <a:fillRect/>
          </a:stretch>
        </p:blipFill>
        <p:spPr>
          <a:xfrm rot="16200000">
            <a:off x="6664419" y="6106244"/>
            <a:ext cx="1511388" cy="25401"/>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246"/>
                                        </p:tgtEl>
                                        <p:attrNameLst>
                                          <p:attrName>style.visibility</p:attrName>
                                        </p:attrNameLst>
                                      </p:cBhvr>
                                      <p:to>
                                        <p:strVal val="visible"/>
                                      </p:to>
                                    </p:set>
                                    <p:animEffect transition="in" filter="fade">
                                      <p:cBhvr>
                                        <p:cTn id="7" dur="1000"/>
                                        <p:tgtEl>
                                          <p:spTgt spid="124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1256"/>
                                        </p:tgtEl>
                                        <p:attrNameLst>
                                          <p:attrName>style.visibility</p:attrName>
                                        </p:attrNameLst>
                                      </p:cBhvr>
                                      <p:to>
                                        <p:strVal val="visible"/>
                                      </p:to>
                                    </p:set>
                                    <p:animEffect transition="in" filter="fade">
                                      <p:cBhvr>
                                        <p:cTn id="12" dur="1000"/>
                                        <p:tgtEl>
                                          <p:spTgt spid="125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3" nodeType="clickEffect">
                                  <p:stCondLst>
                                    <p:cond delay="0"/>
                                  </p:stCondLst>
                                  <p:iterate>
                                    <p:tmAbs val="0"/>
                                  </p:iterate>
                                  <p:childTnLst>
                                    <p:set>
                                      <p:cBhvr>
                                        <p:cTn id="16" fill="hold"/>
                                        <p:tgtEl>
                                          <p:spTgt spid="1233"/>
                                        </p:tgtEl>
                                        <p:attrNameLst>
                                          <p:attrName>style.visibility</p:attrName>
                                        </p:attrNameLst>
                                      </p:cBhvr>
                                      <p:to>
                                        <p:strVal val="visible"/>
                                      </p:to>
                                    </p:set>
                                    <p:animEffect transition="in" filter="fade">
                                      <p:cBhvr>
                                        <p:cTn id="17" dur="0"/>
                                        <p:tgtEl>
                                          <p:spTgt spid="123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grpId="4" nodeType="clickEffect">
                                  <p:stCondLst>
                                    <p:cond delay="0"/>
                                  </p:stCondLst>
                                  <p:iterate>
                                    <p:tmAbs val="0"/>
                                  </p:iterate>
                                  <p:childTnLst>
                                    <p:set>
                                      <p:cBhvr>
                                        <p:cTn id="21" fill="hold"/>
                                        <p:tgtEl>
                                          <p:spTgt spid="1241"/>
                                        </p:tgtEl>
                                        <p:attrNameLst>
                                          <p:attrName>style.visibility</p:attrName>
                                        </p:attrNameLst>
                                      </p:cBhvr>
                                      <p:to>
                                        <p:strVal val="visible"/>
                                      </p:to>
                                    </p:set>
                                    <p:animEffect transition="in" filter="fade">
                                      <p:cBhvr>
                                        <p:cTn id="22" dur="1000"/>
                                        <p:tgtEl>
                                          <p:spTgt spid="124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grpId="5" nodeType="clickEffect">
                                  <p:stCondLst>
                                    <p:cond delay="0"/>
                                  </p:stCondLst>
                                  <p:iterate>
                                    <p:tmAbs val="0"/>
                                  </p:iterate>
                                  <p:childTnLst>
                                    <p:set>
                                      <p:cBhvr>
                                        <p:cTn id="26" fill="hold"/>
                                        <p:tgtEl>
                                          <p:spTgt spid="1251"/>
                                        </p:tgtEl>
                                        <p:attrNameLst>
                                          <p:attrName>style.visibility</p:attrName>
                                        </p:attrNameLst>
                                      </p:cBhvr>
                                      <p:to>
                                        <p:strVal val="visible"/>
                                      </p:to>
                                    </p:set>
                                    <p:animEffect transition="in" filter="fade">
                                      <p:cBhvr>
                                        <p:cTn id="27" dur="1000"/>
                                        <p:tgtEl>
                                          <p:spTgt spid="125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fill="hold" grpId="6" nodeType="clickEffect">
                                  <p:stCondLst>
                                    <p:cond delay="0"/>
                                  </p:stCondLst>
                                  <p:iterate>
                                    <p:tmAbs val="0"/>
                                  </p:iterate>
                                  <p:childTnLst>
                                    <p:set>
                                      <p:cBhvr>
                                        <p:cTn id="31" fill="hold"/>
                                        <p:tgtEl>
                                          <p:spTgt spid="1258"/>
                                        </p:tgtEl>
                                        <p:attrNameLst>
                                          <p:attrName>style.visibility</p:attrName>
                                        </p:attrNameLst>
                                      </p:cBhvr>
                                      <p:to>
                                        <p:strVal val="visible"/>
                                      </p:to>
                                    </p:set>
                                    <p:animEffect transition="in" filter="fade">
                                      <p:cBhvr>
                                        <p:cTn id="32" dur="1000"/>
                                        <p:tgtEl>
                                          <p:spTgt spid="1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3" grpId="3" animBg="1" advAuto="0"/>
      <p:bldP spid="1241" grpId="4" animBg="1" advAuto="0"/>
      <p:bldP spid="1246" grpId="1" animBg="1" advAuto="0"/>
      <p:bldP spid="1251" grpId="5" animBg="1" advAuto="0"/>
      <p:bldP spid="1256" grpId="2" animBg="1" advAuto="0"/>
      <p:bldP spid="1258" grpId="6" animBg="1" advAuto="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65" name="Grouper"/>
          <p:cNvGrpSpPr/>
          <p:nvPr/>
        </p:nvGrpSpPr>
        <p:grpSpPr>
          <a:xfrm>
            <a:off x="317500" y="1270000"/>
            <a:ext cx="9525000" cy="38100"/>
            <a:chOff x="0" y="0"/>
            <a:chExt cx="9525000" cy="38100"/>
          </a:xfrm>
        </p:grpSpPr>
        <p:sp>
          <p:nvSpPr>
            <p:cNvPr id="1263"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264"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266" name="Masque naturel"/>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Masque naturel</a:t>
            </a:r>
          </a:p>
        </p:txBody>
      </p:sp>
      <p:sp>
        <p:nvSpPr>
          <p:cNvPr id="1267"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62</a:t>
            </a:fld>
            <a:endParaRPr/>
          </a:p>
        </p:txBody>
      </p:sp>
      <p:sp>
        <p:nvSpPr>
          <p:cNvPr id="1268" name="Si aucune indication de masque d’adresse n’est donnée pour une adresse IPv4, on utilise Le masque naturel ou masque d’adresse par défaut.…"/>
          <p:cNvSpPr txBox="1">
            <a:spLocks noGrp="1"/>
          </p:cNvSpPr>
          <p:nvPr>
            <p:ph type="body" sz="quarter" idx="1"/>
          </p:nvPr>
        </p:nvSpPr>
        <p:spPr>
          <a:xfrm>
            <a:off x="279400" y="2038350"/>
            <a:ext cx="9601200" cy="1417692"/>
          </a:xfrm>
          <a:prstGeom prst="rect">
            <a:avLst/>
          </a:prstGeom>
        </p:spPr>
        <p:txBody>
          <a:bodyPr/>
          <a:lstStyle/>
          <a:p>
            <a:pPr lvl="1">
              <a:lnSpc>
                <a:spcPct val="100000"/>
              </a:lnSpc>
              <a:spcBef>
                <a:spcPts val="100"/>
              </a:spcBef>
              <a:buClr>
                <a:srgbClr val="040F6A"/>
              </a:buClr>
              <a:buSzPct val="75000"/>
              <a:buFont typeface="Lucida Grande"/>
              <a:buChar char="‣"/>
              <a:defRPr sz="2000"/>
            </a:pPr>
            <a:r>
              <a:t>Si aucune indication de masque d’adresse n’est donnée pour une adresse IPv4, on utilise Le </a:t>
            </a:r>
            <a:r>
              <a:rPr b="1"/>
              <a:t>masque naturel</a:t>
            </a:r>
            <a:r>
              <a:t> ou </a:t>
            </a:r>
            <a:r>
              <a:rPr b="1"/>
              <a:t>masque d’adresse par défaut</a:t>
            </a:r>
            <a:r>
              <a:t>.</a:t>
            </a:r>
          </a:p>
          <a:p>
            <a:pPr lvl="1">
              <a:lnSpc>
                <a:spcPct val="100000"/>
              </a:lnSpc>
              <a:spcBef>
                <a:spcPts val="100"/>
              </a:spcBef>
              <a:buClr>
                <a:srgbClr val="040F6A"/>
              </a:buClr>
              <a:buSzPct val="75000"/>
              <a:buFont typeface="Lucida Grande"/>
              <a:buChar char="‣"/>
              <a:defRPr sz="2000"/>
            </a:pPr>
            <a:r>
              <a:t>Le masque naturel est déterminé en fonction d’une ancienne subdivision de l’espace d’adressage d’IP v4 en </a:t>
            </a:r>
            <a:r>
              <a:rPr b="1"/>
              <a:t>5 classes d’adresse</a:t>
            </a:r>
          </a:p>
        </p:txBody>
      </p:sp>
      <p:graphicFrame>
        <p:nvGraphicFramePr>
          <p:cNvPr id="1269" name="Tableau 1-1"/>
          <p:cNvGraphicFramePr/>
          <p:nvPr/>
        </p:nvGraphicFramePr>
        <p:xfrm>
          <a:off x="464535" y="4007253"/>
          <a:ext cx="9243630" cy="2655135"/>
        </p:xfrm>
        <a:graphic>
          <a:graphicData uri="http://schemas.openxmlformats.org/drawingml/2006/table">
            <a:tbl>
              <a:tblPr>
                <a:tableStyleId>{4C3C2611-4C71-4FC5-86AE-919BDF0F9419}</a:tableStyleId>
              </a:tblPr>
              <a:tblGrid>
                <a:gridCol w="2142084">
                  <a:extLst>
                    <a:ext uri="{9D8B030D-6E8A-4147-A177-3AD203B41FA5}">
                      <a16:colId xmlns:a16="http://schemas.microsoft.com/office/drawing/2014/main" val="20000"/>
                    </a:ext>
                  </a:extLst>
                </a:gridCol>
                <a:gridCol w="927524">
                  <a:extLst>
                    <a:ext uri="{9D8B030D-6E8A-4147-A177-3AD203B41FA5}">
                      <a16:colId xmlns:a16="http://schemas.microsoft.com/office/drawing/2014/main" val="20001"/>
                    </a:ext>
                  </a:extLst>
                </a:gridCol>
                <a:gridCol w="1063952">
                  <a:extLst>
                    <a:ext uri="{9D8B030D-6E8A-4147-A177-3AD203B41FA5}">
                      <a16:colId xmlns:a16="http://schemas.microsoft.com/office/drawing/2014/main" val="20002"/>
                    </a:ext>
                  </a:extLst>
                </a:gridCol>
                <a:gridCol w="1809316">
                  <a:extLst>
                    <a:ext uri="{9D8B030D-6E8A-4147-A177-3AD203B41FA5}">
                      <a16:colId xmlns:a16="http://schemas.microsoft.com/office/drawing/2014/main" val="20003"/>
                    </a:ext>
                  </a:extLst>
                </a:gridCol>
                <a:gridCol w="1305700">
                  <a:extLst>
                    <a:ext uri="{9D8B030D-6E8A-4147-A177-3AD203B41FA5}">
                      <a16:colId xmlns:a16="http://schemas.microsoft.com/office/drawing/2014/main" val="20004"/>
                    </a:ext>
                  </a:extLst>
                </a:gridCol>
                <a:gridCol w="1982350">
                  <a:extLst>
                    <a:ext uri="{9D8B030D-6E8A-4147-A177-3AD203B41FA5}">
                      <a16:colId xmlns:a16="http://schemas.microsoft.com/office/drawing/2014/main" val="20005"/>
                    </a:ext>
                  </a:extLst>
                </a:gridCol>
              </a:tblGrid>
              <a:tr h="641522">
                <a:tc>
                  <a:txBody>
                    <a:bodyPr/>
                    <a:lstStyle/>
                    <a:p>
                      <a:pPr algn="ctr" defTabSz="457200">
                        <a:lnSpc>
                          <a:spcPct val="100000"/>
                        </a:lnSpc>
                        <a:spcBef>
                          <a:spcPts val="0"/>
                        </a:spcBef>
                        <a:defRPr sz="1800" b="0" i="0" spc="0">
                          <a:solidFill>
                            <a:srgbClr val="000000"/>
                          </a:solidFill>
                        </a:defRPr>
                      </a:pPr>
                      <a:r>
                        <a:rPr sz="1600" b="1">
                          <a:solidFill>
                            <a:srgbClr val="252525"/>
                          </a:solidFill>
                          <a:effectLst>
                            <a:outerShdw blurRad="25400" dist="12700" dir="5280000" rotWithShape="0">
                              <a:srgbClr val="FFFFFF"/>
                            </a:outerShdw>
                          </a:effectLst>
                          <a:sym typeface="Book Antiqua"/>
                        </a:rPr>
                        <a:t>Classe</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BFBFBF"/>
                    </a:solidFill>
                  </a:tcPr>
                </a:tc>
                <a:tc>
                  <a:txBody>
                    <a:bodyPr/>
                    <a:lstStyle/>
                    <a:p>
                      <a:pPr algn="ctr" defTabSz="457200">
                        <a:lnSpc>
                          <a:spcPct val="100000"/>
                        </a:lnSpc>
                        <a:spcBef>
                          <a:spcPts val="0"/>
                        </a:spcBef>
                        <a:defRPr sz="1800" b="0" i="0" spc="0">
                          <a:solidFill>
                            <a:srgbClr val="000000"/>
                          </a:solidFill>
                        </a:defRPr>
                      </a:pPr>
                      <a:r>
                        <a:rPr sz="1600" b="1">
                          <a:solidFill>
                            <a:srgbClr val="252525"/>
                          </a:solidFill>
                          <a:effectLst>
                            <a:outerShdw blurRad="25400" dist="12700" dir="5280000" rotWithShape="0">
                              <a:srgbClr val="FFFFFF"/>
                            </a:outerShdw>
                          </a:effectLst>
                          <a:sym typeface="Book Antiqua"/>
                        </a:rPr>
                        <a:t>Bits de départ</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BFBFBF"/>
                    </a:solidFill>
                  </a:tcPr>
                </a:tc>
                <a:tc>
                  <a:txBody>
                    <a:bodyPr/>
                    <a:lstStyle/>
                    <a:p>
                      <a:pPr algn="ctr" defTabSz="457200">
                        <a:lnSpc>
                          <a:spcPct val="100000"/>
                        </a:lnSpc>
                        <a:spcBef>
                          <a:spcPts val="0"/>
                        </a:spcBef>
                        <a:defRPr sz="1800" b="0" i="0" spc="0">
                          <a:solidFill>
                            <a:srgbClr val="000000"/>
                          </a:solidFill>
                        </a:defRPr>
                      </a:pPr>
                      <a:r>
                        <a:rPr sz="1600" b="1">
                          <a:solidFill>
                            <a:srgbClr val="252525"/>
                          </a:solidFill>
                          <a:effectLst>
                            <a:outerShdw blurRad="25400" dist="12700" dir="5280000" rotWithShape="0">
                              <a:srgbClr val="FFFFFF"/>
                            </a:outerShdw>
                          </a:effectLst>
                          <a:sym typeface="Book Antiqua"/>
                        </a:rPr>
                        <a:t>Début</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BFBFBF"/>
                    </a:solidFill>
                  </a:tcPr>
                </a:tc>
                <a:tc>
                  <a:txBody>
                    <a:bodyPr/>
                    <a:lstStyle/>
                    <a:p>
                      <a:pPr algn="ctr" defTabSz="457200">
                        <a:lnSpc>
                          <a:spcPct val="100000"/>
                        </a:lnSpc>
                        <a:spcBef>
                          <a:spcPts val="0"/>
                        </a:spcBef>
                        <a:defRPr sz="1800" b="0" i="0" spc="0">
                          <a:solidFill>
                            <a:srgbClr val="000000"/>
                          </a:solidFill>
                        </a:defRPr>
                      </a:pPr>
                      <a:r>
                        <a:rPr sz="1600" b="1">
                          <a:solidFill>
                            <a:srgbClr val="252525"/>
                          </a:solidFill>
                          <a:effectLst>
                            <a:outerShdw blurRad="25400" dist="12700" dir="5280000" rotWithShape="0">
                              <a:srgbClr val="FFFFFF"/>
                            </a:outerShdw>
                          </a:effectLst>
                          <a:sym typeface="Book Antiqua"/>
                        </a:rPr>
                        <a:t>Fin</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BFBFBF"/>
                    </a:solidFill>
                  </a:tcPr>
                </a:tc>
                <a:tc>
                  <a:txBody>
                    <a:bodyPr/>
                    <a:lstStyle/>
                    <a:p>
                      <a:pPr algn="l" defTabSz="457200">
                        <a:lnSpc>
                          <a:spcPct val="100000"/>
                        </a:lnSpc>
                        <a:spcBef>
                          <a:spcPts val="0"/>
                        </a:spcBef>
                        <a:defRPr sz="1600" i="0" spc="0">
                          <a:solidFill>
                            <a:srgbClr val="252525"/>
                          </a:solidFill>
                          <a:effectLst>
                            <a:outerShdw blurRad="25400" dist="12700" dir="5280000" rotWithShape="0">
                              <a:srgbClr val="FFFFFF"/>
                            </a:outerShdw>
                          </a:effectLst>
                          <a:latin typeface="Helvetica"/>
                          <a:ea typeface="Helvetica"/>
                          <a:cs typeface="Helvetica"/>
                          <a:sym typeface="Helvetica"/>
                        </a:defRPr>
                      </a:pPr>
                      <a:r>
                        <a:t>Notation </a:t>
                      </a:r>
                      <a:r>
                        <a:rPr>
                          <a:solidFill>
                            <a:srgbClr val="000000"/>
                          </a:solidFill>
                        </a:rPr>
                        <a:t>CIDR</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BFBFBF"/>
                    </a:solidFill>
                  </a:tcPr>
                </a:tc>
                <a:tc>
                  <a:txBody>
                    <a:bodyPr/>
                    <a:lstStyle/>
                    <a:p>
                      <a:pPr algn="ctr" defTabSz="457200">
                        <a:lnSpc>
                          <a:spcPct val="100000"/>
                        </a:lnSpc>
                        <a:spcBef>
                          <a:spcPts val="0"/>
                        </a:spcBef>
                        <a:defRPr sz="1800" b="0" i="0" spc="0">
                          <a:solidFill>
                            <a:srgbClr val="000000"/>
                          </a:solidFill>
                        </a:defRPr>
                      </a:pPr>
                      <a:r>
                        <a:rPr sz="1600" b="1">
                          <a:solidFill>
                            <a:srgbClr val="6D6A67"/>
                          </a:solidFill>
                          <a:effectLst>
                            <a:outerShdw blurRad="25400" dist="12700" dir="5280000" rotWithShape="0">
                              <a:srgbClr val="FFFFFF"/>
                            </a:outerShdw>
                          </a:effectLst>
                          <a:sym typeface="Book Antiqua"/>
                        </a:rPr>
                        <a:t>Masque de sous-réseau par défaut</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solidFill>
                      <a:srgbClr val="BFBFBF"/>
                    </a:solidFill>
                  </a:tcPr>
                </a:tc>
                <a:extLst>
                  <a:ext uri="{0D108BD9-81ED-4DB2-BD59-A6C34878D82A}">
                    <a16:rowId xmlns:a16="http://schemas.microsoft.com/office/drawing/2014/main" val="10000"/>
                  </a:ext>
                </a:extLst>
              </a:tr>
              <a:tr h="401860">
                <a:tc>
                  <a:txBody>
                    <a:bodyPr/>
                    <a:lstStyle/>
                    <a:p>
                      <a:pPr algn="ctr" defTabSz="457200">
                        <a:lnSpc>
                          <a:spcPct val="100000"/>
                        </a:lnSpc>
                        <a:spcBef>
                          <a:spcPts val="0"/>
                        </a:spcBef>
                        <a:defRPr sz="1800" b="0" i="0" spc="0">
                          <a:solidFill>
                            <a:srgbClr val="000000"/>
                          </a:solidFill>
                        </a:defRPr>
                      </a:pPr>
                      <a:r>
                        <a:rPr sz="1600" b="1">
                          <a:solidFill>
                            <a:srgbClr val="252525"/>
                          </a:solidFill>
                          <a:effectLst>
                            <a:outerShdw blurRad="25400" dist="12700" dir="5280000" rotWithShape="0">
                              <a:srgbClr val="FFFFFF"/>
                            </a:outerShdw>
                          </a:effectLst>
                          <a:sym typeface="Book Antiqua"/>
                        </a:rPr>
                        <a:t>Classe A</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0</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0.0.0.0</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127.255.255.255</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/8</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255.0.0.0</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extLst>
                  <a:ext uri="{0D108BD9-81ED-4DB2-BD59-A6C34878D82A}">
                    <a16:rowId xmlns:a16="http://schemas.microsoft.com/office/drawing/2014/main" val="10001"/>
                  </a:ext>
                </a:extLst>
              </a:tr>
              <a:tr h="401860">
                <a:tc>
                  <a:txBody>
                    <a:bodyPr/>
                    <a:lstStyle/>
                    <a:p>
                      <a:pPr algn="ctr" defTabSz="457200">
                        <a:lnSpc>
                          <a:spcPct val="100000"/>
                        </a:lnSpc>
                        <a:spcBef>
                          <a:spcPts val="0"/>
                        </a:spcBef>
                        <a:defRPr sz="1800" b="0" i="0" spc="0">
                          <a:solidFill>
                            <a:srgbClr val="000000"/>
                          </a:solidFill>
                        </a:defRPr>
                      </a:pPr>
                      <a:r>
                        <a:rPr sz="1600" b="1">
                          <a:solidFill>
                            <a:srgbClr val="252525"/>
                          </a:solidFill>
                          <a:effectLst>
                            <a:outerShdw blurRad="25400" dist="12700" dir="5280000" rotWithShape="0">
                              <a:srgbClr val="FFFFFF"/>
                            </a:outerShdw>
                          </a:effectLst>
                          <a:sym typeface="Book Antiqua"/>
                        </a:rPr>
                        <a:t>Classe B</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10</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128.0.0.0</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191.255.255.255</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/16</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255.255.0.0</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extLst>
                  <a:ext uri="{0D108BD9-81ED-4DB2-BD59-A6C34878D82A}">
                    <a16:rowId xmlns:a16="http://schemas.microsoft.com/office/drawing/2014/main" val="10002"/>
                  </a:ext>
                </a:extLst>
              </a:tr>
              <a:tr h="401860">
                <a:tc>
                  <a:txBody>
                    <a:bodyPr/>
                    <a:lstStyle/>
                    <a:p>
                      <a:pPr algn="ctr" defTabSz="457200">
                        <a:lnSpc>
                          <a:spcPct val="100000"/>
                        </a:lnSpc>
                        <a:spcBef>
                          <a:spcPts val="0"/>
                        </a:spcBef>
                        <a:defRPr sz="1800" b="0" i="0" spc="0">
                          <a:solidFill>
                            <a:srgbClr val="000000"/>
                          </a:solidFill>
                        </a:defRPr>
                      </a:pPr>
                      <a:r>
                        <a:rPr sz="1600" b="1">
                          <a:solidFill>
                            <a:srgbClr val="252525"/>
                          </a:solidFill>
                          <a:effectLst>
                            <a:outerShdw blurRad="25400" dist="12700" dir="5280000" rotWithShape="0">
                              <a:srgbClr val="FFFFFF"/>
                            </a:outerShdw>
                          </a:effectLst>
                          <a:sym typeface="Book Antiqua"/>
                        </a:rPr>
                        <a:t>Classe C</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110</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192.0.0.0</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223.255.255.255</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/24</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255.255.255.0</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extLst>
                  <a:ext uri="{0D108BD9-81ED-4DB2-BD59-A6C34878D82A}">
                    <a16:rowId xmlns:a16="http://schemas.microsoft.com/office/drawing/2014/main" val="10003"/>
                  </a:ext>
                </a:extLst>
              </a:tr>
              <a:tr h="399022">
                <a:tc>
                  <a:txBody>
                    <a:bodyPr/>
                    <a:lstStyle/>
                    <a:p>
                      <a:pPr algn="l" defTabSz="457200">
                        <a:lnSpc>
                          <a:spcPct val="100000"/>
                        </a:lnSpc>
                        <a:spcBef>
                          <a:spcPts val="0"/>
                        </a:spcBef>
                        <a:defRPr sz="1600" b="0" i="0" spc="0">
                          <a:solidFill>
                            <a:srgbClr val="000000"/>
                          </a:solidFill>
                          <a:effectLst>
                            <a:outerShdw blurRad="25400" dist="12700" dir="5280000" rotWithShape="0">
                              <a:srgbClr val="FFFFFF"/>
                            </a:outerShdw>
                          </a:effectLst>
                          <a:latin typeface="Helvetica"/>
                          <a:ea typeface="Helvetica"/>
                          <a:cs typeface="Helvetica"/>
                          <a:sym typeface="Helvetica"/>
                        </a:defRPr>
                      </a:pPr>
                      <a:r>
                        <a:rPr b="1"/>
                        <a:t>Classe D</a:t>
                      </a:r>
                      <a:r>
                        <a:t> (multicast)</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1110</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224.0.0.0</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239.255.255.255</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/8</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non défini</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extLst>
                  <a:ext uri="{0D108BD9-81ED-4DB2-BD59-A6C34878D82A}">
                    <a16:rowId xmlns:a16="http://schemas.microsoft.com/office/drawing/2014/main" val="10004"/>
                  </a:ext>
                </a:extLst>
              </a:tr>
              <a:tr h="396305">
                <a:tc>
                  <a:txBody>
                    <a:bodyPr/>
                    <a:lstStyle/>
                    <a:p>
                      <a:pPr algn="l" defTabSz="457200">
                        <a:lnSpc>
                          <a:spcPct val="100000"/>
                        </a:lnSpc>
                        <a:spcBef>
                          <a:spcPts val="0"/>
                        </a:spcBef>
                        <a:defRPr sz="1600" b="0" i="0" spc="0">
                          <a:solidFill>
                            <a:srgbClr val="252525"/>
                          </a:solidFill>
                          <a:effectLst>
                            <a:outerShdw blurRad="25400" dist="12700" dir="5280000" rotWithShape="0">
                              <a:srgbClr val="FFFFFF"/>
                            </a:outerShdw>
                          </a:effectLst>
                          <a:latin typeface="Helvetica"/>
                          <a:ea typeface="Helvetica"/>
                          <a:cs typeface="Helvetica"/>
                          <a:sym typeface="Helvetica"/>
                        </a:defRPr>
                      </a:pPr>
                      <a:r>
                        <a:rPr b="1"/>
                        <a:t>Classe E</a:t>
                      </a:r>
                      <a:r>
                        <a:t> (réservée)</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1111</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240.0.0.0</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255.255.255.255</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600" b="0" i="0" spc="0">
                          <a:effectLst>
                            <a:outerShdw blurRad="25400" dist="12700" dir="5280000" rotWithShape="0">
                              <a:srgbClr val="FFFFFF"/>
                            </a:outerShdw>
                          </a:effectLst>
                          <a:sym typeface="Book Antiqua"/>
                        </a:defRPr>
                      </a:pPr>
                      <a:endParaRP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tc>
                  <a:txBody>
                    <a:bodyPr/>
                    <a:lstStyle/>
                    <a:p>
                      <a:pPr algn="ctr" defTabSz="457200">
                        <a:lnSpc>
                          <a:spcPct val="100000"/>
                        </a:lnSpc>
                        <a:spcBef>
                          <a:spcPts val="0"/>
                        </a:spcBef>
                        <a:defRPr sz="1800" b="0" i="0" spc="0">
                          <a:solidFill>
                            <a:srgbClr val="000000"/>
                          </a:solidFill>
                        </a:defRPr>
                      </a:pPr>
                      <a:r>
                        <a:rPr sz="1600">
                          <a:solidFill>
                            <a:srgbClr val="252525"/>
                          </a:solidFill>
                          <a:effectLst>
                            <a:outerShdw blurRad="25400" dist="12700" dir="5280000" rotWithShape="0">
                              <a:srgbClr val="FFFFFF"/>
                            </a:outerShdw>
                          </a:effectLst>
                          <a:sym typeface="Book Antiqua"/>
                        </a:rPr>
                        <a:t>non défini</a:t>
                      </a:r>
                    </a:p>
                  </a:txBody>
                  <a:tcPr marL="63500" marR="63500" marT="63500" marB="63500" anchor="ctr" horzOverflow="overflow">
                    <a:lnL w="12700">
                      <a:solidFill>
                        <a:srgbClr val="AAAAAA"/>
                      </a:solidFill>
                      <a:miter lim="400000"/>
                    </a:lnL>
                    <a:lnR w="12700">
                      <a:solidFill>
                        <a:srgbClr val="AAAAAA"/>
                      </a:solidFill>
                      <a:miter lim="400000"/>
                    </a:lnR>
                    <a:lnT w="12700">
                      <a:solidFill>
                        <a:srgbClr val="AAAAAA"/>
                      </a:solidFill>
                      <a:miter lim="400000"/>
                    </a:lnT>
                    <a:lnB w="12700">
                      <a:solidFill>
                        <a:srgbClr val="AAAAAA"/>
                      </a:solidFill>
                      <a:miter lim="400000"/>
                    </a:lnB>
                  </a:tcPr>
                </a:tc>
                <a:extLst>
                  <a:ext uri="{0D108BD9-81ED-4DB2-BD59-A6C34878D82A}">
                    <a16:rowId xmlns:a16="http://schemas.microsoft.com/office/drawing/2014/main" val="10005"/>
                  </a:ext>
                </a:extLst>
              </a:tr>
            </a:tbl>
          </a:graphicData>
        </a:graphic>
      </p:graphicFrame>
      <p:sp>
        <p:nvSpPr>
          <p:cNvPr id="1270" name="Fig 2.10 - Tableau de 5 classes d’adresse"/>
          <p:cNvSpPr txBox="1"/>
          <p:nvPr/>
        </p:nvSpPr>
        <p:spPr>
          <a:xfrm>
            <a:off x="180517" y="7292720"/>
            <a:ext cx="4994308"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2.10 - Tableau de 5 classes d’adresse</a:t>
            </a:r>
          </a:p>
        </p:txBody>
      </p:sp>
      <p:sp>
        <p:nvSpPr>
          <p:cNvPr id="1271" name="4 - La couche Internet - Les adresses IPv4"/>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Les adresses IPv4</a:t>
            </a:r>
          </a:p>
        </p:txBody>
      </p:sp>
      <p:sp>
        <p:nvSpPr>
          <p:cNvPr id="1272"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273"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269"/>
                                        </p:tgtEl>
                                        <p:attrNameLst>
                                          <p:attrName>style.visibility</p:attrName>
                                        </p:attrNameLst>
                                      </p:cBhvr>
                                      <p:to>
                                        <p:strVal val="visible"/>
                                      </p:to>
                                    </p:set>
                                    <p:animEffect transition="in" filter="fade">
                                      <p:cBhvr>
                                        <p:cTn id="7" dur="1000"/>
                                        <p:tgtEl>
                                          <p:spTgt spid="12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 grpId="1" animBg="1" advAuto="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79" name="Grouper"/>
          <p:cNvGrpSpPr/>
          <p:nvPr/>
        </p:nvGrpSpPr>
        <p:grpSpPr>
          <a:xfrm>
            <a:off x="317500" y="1270000"/>
            <a:ext cx="9525000" cy="38100"/>
            <a:chOff x="0" y="0"/>
            <a:chExt cx="9525000" cy="38100"/>
          </a:xfrm>
        </p:grpSpPr>
        <p:sp>
          <p:nvSpPr>
            <p:cNvPr id="1277"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278"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280" name="Masque de sous-réseau"/>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Masque de sous-réseau</a:t>
            </a:r>
          </a:p>
        </p:txBody>
      </p:sp>
      <p:sp>
        <p:nvSpPr>
          <p:cNvPr id="1281"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63</a:t>
            </a:fld>
            <a:endParaRPr/>
          </a:p>
        </p:txBody>
      </p:sp>
      <p:sp>
        <p:nvSpPr>
          <p:cNvPr id="1282" name="Subnetting : technique qui consiste à diviser un réseau plus large en plusieurs sous-réseaux…"/>
          <p:cNvSpPr txBox="1">
            <a:spLocks noGrp="1"/>
          </p:cNvSpPr>
          <p:nvPr>
            <p:ph type="body" idx="1"/>
          </p:nvPr>
        </p:nvSpPr>
        <p:spPr>
          <a:xfrm>
            <a:off x="181167" y="1765300"/>
            <a:ext cx="9601201" cy="4819650"/>
          </a:xfrm>
          <a:prstGeom prst="rect">
            <a:avLst/>
          </a:prstGeom>
        </p:spPr>
        <p:txBody>
          <a:bodyPr/>
          <a:lstStyle/>
          <a:p>
            <a:pPr lvl="1">
              <a:lnSpc>
                <a:spcPct val="100000"/>
              </a:lnSpc>
              <a:spcBef>
                <a:spcPts val="100"/>
              </a:spcBef>
              <a:buClr>
                <a:srgbClr val="040F6A"/>
              </a:buClr>
              <a:buSzPct val="75000"/>
              <a:buFont typeface="Lucida Grande"/>
              <a:buChar char="‣"/>
              <a:defRPr sz="2000"/>
            </a:pPr>
            <a:r>
              <a:rPr i="1"/>
              <a:t>Subnetting</a:t>
            </a:r>
            <a:r>
              <a:t> : technique qui consiste à diviser un réseau plus large en </a:t>
            </a:r>
            <a:r>
              <a:rPr b="1"/>
              <a:t>plusieurs sous-réseaux</a:t>
            </a:r>
          </a:p>
          <a:p>
            <a:pPr lvl="1">
              <a:lnSpc>
                <a:spcPct val="100000"/>
              </a:lnSpc>
              <a:spcBef>
                <a:spcPts val="100"/>
              </a:spcBef>
              <a:buClr>
                <a:srgbClr val="040F6A"/>
              </a:buClr>
              <a:buSzPct val="75000"/>
              <a:buFont typeface="Lucida Grande"/>
              <a:buChar char="‣"/>
              <a:defRPr sz="2000"/>
            </a:pPr>
            <a:r>
              <a:t>Pour subdiviser un réseau en sous-réseaux (</a:t>
            </a:r>
            <a:r>
              <a:rPr i="1"/>
              <a:t>subnet</a:t>
            </a:r>
            <a:r>
              <a:t>), on applique </a:t>
            </a:r>
            <a:r>
              <a:rPr b="1"/>
              <a:t>un autre masque d’adresse</a:t>
            </a:r>
            <a:r>
              <a:t>. </a:t>
            </a:r>
          </a:p>
          <a:p>
            <a:pPr lvl="1">
              <a:lnSpc>
                <a:spcPct val="100000"/>
              </a:lnSpc>
              <a:spcBef>
                <a:spcPts val="100"/>
              </a:spcBef>
              <a:buClr>
                <a:srgbClr val="040F6A"/>
              </a:buClr>
              <a:buSzPct val="75000"/>
              <a:buFont typeface="Lucida Grande"/>
              <a:buChar char="‣"/>
              <a:defRPr sz="2000"/>
            </a:pPr>
            <a:r>
              <a:t>On divise en fait la partie « identifiant d’hôte » en 2 parties :</a:t>
            </a:r>
          </a:p>
          <a:p>
            <a:pPr lvl="2">
              <a:lnSpc>
                <a:spcPct val="100000"/>
              </a:lnSpc>
              <a:spcBef>
                <a:spcPts val="100"/>
              </a:spcBef>
              <a:buClr>
                <a:srgbClr val="040F6A"/>
              </a:buClr>
              <a:buSzPct val="75000"/>
              <a:buFont typeface="Lucida Grande"/>
              <a:buChar char="‣"/>
              <a:defRPr sz="2000"/>
            </a:pPr>
            <a:r>
              <a:t>un identifiant de sous-réseau (</a:t>
            </a:r>
            <a:r>
              <a:rPr i="1"/>
              <a:t>Subnet number</a:t>
            </a:r>
            <a:r>
              <a:t>)</a:t>
            </a:r>
          </a:p>
          <a:p>
            <a:pPr lvl="2">
              <a:lnSpc>
                <a:spcPct val="100000"/>
              </a:lnSpc>
              <a:spcBef>
                <a:spcPts val="100"/>
              </a:spcBef>
              <a:buClr>
                <a:srgbClr val="040F6A"/>
              </a:buClr>
              <a:buSzPct val="75000"/>
              <a:buFont typeface="Lucida Grande"/>
              <a:buChar char="‣"/>
              <a:defRPr sz="2000"/>
            </a:pPr>
            <a:r>
              <a:t>un identifiant d’hôte sur un sous-réseau (</a:t>
            </a:r>
            <a:r>
              <a:rPr i="1"/>
              <a:t>Host number</a:t>
            </a:r>
            <a:r>
              <a:t>)</a:t>
            </a:r>
            <a:br/>
            <a:br/>
            <a:br/>
            <a:br/>
            <a:br/>
            <a:br/>
            <a:br/>
            <a:endParaRPr/>
          </a:p>
        </p:txBody>
      </p:sp>
      <p:sp>
        <p:nvSpPr>
          <p:cNvPr id="1283" name="Le masque d’adresse local, ou masque de sous-réseau s’étend jusqu’au champ « identifiant de sous-réseau »"/>
          <p:cNvSpPr txBox="1"/>
          <p:nvPr/>
        </p:nvSpPr>
        <p:spPr>
          <a:xfrm>
            <a:off x="181167" y="6496432"/>
            <a:ext cx="9601201" cy="10394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marL="571500" lvl="1" indent="-254000" defTabSz="457200">
              <a:lnSpc>
                <a:spcPct val="100000"/>
              </a:lnSpc>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Le masque d’adresse local, ou masque de sous-réseau s’étend jusqu’au champ « </a:t>
            </a:r>
            <a:r>
              <a:rPr b="1"/>
              <a:t>identifiant de sous-réseau</a:t>
            </a:r>
            <a:r>
              <a:t> »</a:t>
            </a:r>
          </a:p>
        </p:txBody>
      </p:sp>
      <p:sp>
        <p:nvSpPr>
          <p:cNvPr id="1284" name="Fig 2.11 - Masque de sous-réseau"/>
          <p:cNvSpPr txBox="1"/>
          <p:nvPr/>
        </p:nvSpPr>
        <p:spPr>
          <a:xfrm>
            <a:off x="6070868" y="6139270"/>
            <a:ext cx="3893037"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2.11 - Masque de sous-réseau</a:t>
            </a:r>
          </a:p>
        </p:txBody>
      </p:sp>
      <p:sp>
        <p:nvSpPr>
          <p:cNvPr id="1285" name="4 - La couche Internet - Les adresses IPv4"/>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Les adresses IPv4</a:t>
            </a:r>
          </a:p>
        </p:txBody>
      </p:sp>
      <p:sp>
        <p:nvSpPr>
          <p:cNvPr id="1286"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287"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grpSp>
        <p:nvGrpSpPr>
          <p:cNvPr id="1290" name="Subnetting_operation.png"/>
          <p:cNvGrpSpPr/>
          <p:nvPr/>
        </p:nvGrpSpPr>
        <p:grpSpPr>
          <a:xfrm>
            <a:off x="1942747" y="4330273"/>
            <a:ext cx="5468404" cy="1838937"/>
            <a:chOff x="0" y="0"/>
            <a:chExt cx="5468403" cy="1838936"/>
          </a:xfrm>
        </p:grpSpPr>
        <p:pic>
          <p:nvPicPr>
            <p:cNvPr id="1289" name="Subnetting_operation.png" descr="Subnetting_operation.png"/>
            <p:cNvPicPr>
              <a:picLocks noChangeAspect="1"/>
            </p:cNvPicPr>
            <p:nvPr/>
          </p:nvPicPr>
          <p:blipFill>
            <a:blip r:embed="rId4"/>
            <a:stretch>
              <a:fillRect/>
            </a:stretch>
          </p:blipFill>
          <p:spPr>
            <a:xfrm>
              <a:off x="127000" y="88900"/>
              <a:ext cx="5214404" cy="1508737"/>
            </a:xfrm>
            <a:prstGeom prst="rect">
              <a:avLst/>
            </a:prstGeom>
            <a:ln>
              <a:noFill/>
            </a:ln>
            <a:effectLst/>
          </p:spPr>
        </p:pic>
        <p:pic>
          <p:nvPicPr>
            <p:cNvPr id="1288" name="Subnetting_operation.png" descr="Subnetting_operation.png"/>
            <p:cNvPicPr>
              <a:picLocks/>
            </p:cNvPicPr>
            <p:nvPr/>
          </p:nvPicPr>
          <p:blipFill>
            <a:blip r:embed="rId5"/>
            <a:stretch>
              <a:fillRect/>
            </a:stretch>
          </p:blipFill>
          <p:spPr>
            <a:xfrm>
              <a:off x="0" y="0"/>
              <a:ext cx="5468404" cy="1838937"/>
            </a:xfrm>
            <a:prstGeom prst="rect">
              <a:avLst/>
            </a:prstGeom>
            <a:effectLst/>
          </p:spPr>
        </p:pic>
      </p:grpSp>
      <p:pic>
        <p:nvPicPr>
          <p:cNvPr id="1291" name="Ligne Ligne" descr="Ligne Ligne"/>
          <p:cNvPicPr>
            <a:picLocks/>
          </p:cNvPicPr>
          <p:nvPr/>
        </p:nvPicPr>
        <p:blipFill>
          <a:blip r:embed="rId6"/>
          <a:stretch>
            <a:fillRect/>
          </a:stretch>
        </p:blipFill>
        <p:spPr>
          <a:xfrm>
            <a:off x="2288193" y="5890881"/>
            <a:ext cx="3393681" cy="483956"/>
          </a:xfrm>
          <a:prstGeom prst="rect">
            <a:avLst/>
          </a:prstGeom>
          <a:effectLst>
            <a:outerShdw blurRad="63500" dist="25400" dir="5400000" rotWithShape="0">
              <a:srgbClr val="000000">
                <a:alpha val="50000"/>
              </a:srgbClr>
            </a:outerShdw>
          </a:effectLst>
        </p:spPr>
      </p:pic>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97" name="Grouper"/>
          <p:cNvGrpSpPr/>
          <p:nvPr/>
        </p:nvGrpSpPr>
        <p:grpSpPr>
          <a:xfrm>
            <a:off x="317500" y="1270000"/>
            <a:ext cx="9525000" cy="38100"/>
            <a:chOff x="0" y="0"/>
            <a:chExt cx="9525000" cy="38100"/>
          </a:xfrm>
        </p:grpSpPr>
        <p:sp>
          <p:nvSpPr>
            <p:cNvPr id="1295"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296"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298" name="Exemples"/>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Exemples</a:t>
            </a:r>
          </a:p>
        </p:txBody>
      </p:sp>
      <p:sp>
        <p:nvSpPr>
          <p:cNvPr id="1299"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64</a:t>
            </a:fld>
            <a:endParaRPr/>
          </a:p>
        </p:txBody>
      </p:sp>
      <p:sp>
        <p:nvSpPr>
          <p:cNvPr id="1300" name="Exemple 1…"/>
          <p:cNvSpPr txBox="1">
            <a:spLocks noGrp="1"/>
          </p:cNvSpPr>
          <p:nvPr>
            <p:ph type="body" sz="quarter" idx="1"/>
          </p:nvPr>
        </p:nvSpPr>
        <p:spPr>
          <a:xfrm>
            <a:off x="181167" y="1703505"/>
            <a:ext cx="9601201" cy="1298070"/>
          </a:xfrm>
          <a:prstGeom prst="rect">
            <a:avLst/>
          </a:prstGeom>
        </p:spPr>
        <p:txBody>
          <a:bodyPr/>
          <a:lstStyle>
            <a:lvl1pPr>
              <a:spcBef>
                <a:spcPts val="0"/>
              </a:spcBef>
            </a:lvl1pPr>
            <a:lvl2pPr>
              <a:lnSpc>
                <a:spcPct val="100000"/>
              </a:lnSpc>
              <a:spcBef>
                <a:spcPts val="100"/>
              </a:spcBef>
              <a:buClr>
                <a:srgbClr val="040F6A"/>
              </a:buClr>
              <a:buSzPct val="75000"/>
              <a:buFont typeface="Lucida Grande"/>
              <a:buChar char="‣"/>
              <a:defRPr sz="2000"/>
            </a:lvl2pPr>
          </a:lstStyle>
          <a:p>
            <a:r>
              <a:t>Exemple 1</a:t>
            </a:r>
          </a:p>
          <a:p>
            <a:pPr lvl="1"/>
            <a:r>
              <a:t>Une entreprise dispose du bloc d’adresse : 197.201.30.0 / 24</a:t>
            </a:r>
          </a:p>
        </p:txBody>
      </p:sp>
      <p:sp>
        <p:nvSpPr>
          <p:cNvPr id="1301" name="Le masque associé est donc : 255.255.255.0"/>
          <p:cNvSpPr txBox="1"/>
          <p:nvPr/>
        </p:nvSpPr>
        <p:spPr>
          <a:xfrm>
            <a:off x="503930" y="2651047"/>
            <a:ext cx="9601201" cy="4585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marL="571500" lvl="1" indent="-254000" defTabSz="457200">
              <a:lnSpc>
                <a:spcPct val="100000"/>
              </a:lnSpc>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Le masque associé est donc : 255.255.255.0</a:t>
            </a:r>
          </a:p>
        </p:txBody>
      </p:sp>
      <p:sp>
        <p:nvSpPr>
          <p:cNvPr id="1302" name="Le masque de sous-réseau voit sa longueur augmenter de 4     (car 24 = 16)…"/>
          <p:cNvSpPr txBox="1"/>
          <p:nvPr/>
        </p:nvSpPr>
        <p:spPr>
          <a:xfrm>
            <a:off x="503930" y="3479530"/>
            <a:ext cx="9601201" cy="16324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marL="571500" lvl="1" indent="-254000" defTabSz="457200">
              <a:lnSpc>
                <a:spcPct val="100000"/>
              </a:lnSpc>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Le masque de sous-réseau voit sa longueur augmenter de 4     (car 2</a:t>
            </a:r>
            <a:r>
              <a:rPr baseline="31999"/>
              <a:t>4</a:t>
            </a:r>
            <a:r>
              <a:t> = 16)</a:t>
            </a:r>
          </a:p>
          <a:p>
            <a:pPr marL="571500" lvl="1" indent="-254000" defTabSz="457200">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ce masque devient donc 255.255.255.240</a:t>
            </a:r>
          </a:p>
          <a:p>
            <a:pPr marL="889000" lvl="2" indent="-254000" defTabSz="457200">
              <a:spcBef>
                <a:spcPts val="0"/>
              </a:spcBef>
              <a:buClr>
                <a:srgbClr val="040F6A"/>
              </a:buClr>
              <a:buSzPct val="75000"/>
              <a:buFont typeface="Lucida Grande"/>
              <a:buChar char="‣"/>
              <a:defRPr sz="2000" b="0" i="0" spc="0">
                <a:solidFill>
                  <a:srgbClr val="000000"/>
                </a:solidFill>
                <a:latin typeface="+mn-lt"/>
                <a:ea typeface="+mn-ea"/>
                <a:cs typeface="+mn-cs"/>
                <a:sym typeface="Book Antiqua"/>
              </a:defRPr>
            </a:pPr>
            <a:r>
              <a:t>car 240  </a:t>
            </a:r>
            <a:r>
              <a:rPr sz="2900" baseline="-10344"/>
              <a:t>≡</a:t>
            </a:r>
            <a:r>
              <a:t>   </a:t>
            </a:r>
            <a:r>
              <a:rPr sz="2100">
                <a:latin typeface="Consolas"/>
                <a:ea typeface="Consolas"/>
                <a:cs typeface="Consolas"/>
                <a:sym typeface="Consolas"/>
              </a:rPr>
              <a:t>11110000</a:t>
            </a:r>
            <a:r>
              <a:t> </a:t>
            </a:r>
            <a:r>
              <a:rPr baseline="-5999"/>
              <a:t>b</a:t>
            </a:r>
          </a:p>
          <a:p>
            <a:pPr marL="889000" lvl="2" indent="-254000" defTabSz="457200">
              <a:spcBef>
                <a:spcPts val="0"/>
              </a:spcBef>
              <a:buClr>
                <a:srgbClr val="040F6A"/>
              </a:buClr>
              <a:buSzPct val="75000"/>
              <a:buFont typeface="Lucida Grande"/>
              <a:buChar char="‣"/>
              <a:defRPr sz="2000" b="0" i="0" spc="0">
                <a:solidFill>
                  <a:srgbClr val="000000"/>
                </a:solidFill>
                <a:latin typeface="+mn-lt"/>
                <a:ea typeface="+mn-ea"/>
                <a:cs typeface="+mn-cs"/>
                <a:sym typeface="Book Antiqua"/>
              </a:defRPr>
            </a:pPr>
            <a:r>
              <a:t>(on peut écrire « 255.255.255.11110000 » si cela facilite les calculs)</a:t>
            </a:r>
          </a:p>
        </p:txBody>
      </p:sp>
      <p:sp>
        <p:nvSpPr>
          <p:cNvPr id="1303" name="On souhaite créer 16 sous-réseaux :"/>
          <p:cNvSpPr txBox="1"/>
          <p:nvPr/>
        </p:nvSpPr>
        <p:spPr>
          <a:xfrm>
            <a:off x="181167" y="3106757"/>
            <a:ext cx="9601201" cy="4576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marL="571500" lvl="1" indent="-254000" defTabSz="457200">
              <a:lnSpc>
                <a:spcPct val="100000"/>
              </a:lnSpc>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On souhaite créer 16 sous-réseaux :</a:t>
            </a:r>
          </a:p>
        </p:txBody>
      </p:sp>
      <p:sp>
        <p:nvSpPr>
          <p:cNvPr id="1304" name="Le bloc devient : 197.201.30.0 / 28      pour le premier sous-réseau"/>
          <p:cNvSpPr txBox="1"/>
          <p:nvPr/>
        </p:nvSpPr>
        <p:spPr>
          <a:xfrm>
            <a:off x="181167" y="5179228"/>
            <a:ext cx="9601201" cy="4576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marL="571500" lvl="1" indent="-254000" defTabSz="457200">
              <a:lnSpc>
                <a:spcPct val="100000"/>
              </a:lnSpc>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Le bloc devient : 197.201.30.0 / 28      pour le premier sous-réseau</a:t>
            </a:r>
          </a:p>
        </p:txBody>
      </p:sp>
      <p:sp>
        <p:nvSpPr>
          <p:cNvPr id="1305" name="Les trois premiers octets sont ceux de l’adresse réseau : 197.201.30.0…"/>
          <p:cNvSpPr txBox="1"/>
          <p:nvPr/>
        </p:nvSpPr>
        <p:spPr>
          <a:xfrm>
            <a:off x="503930" y="5558148"/>
            <a:ext cx="9601201" cy="18156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marL="571500" lvl="1" indent="-254000" defTabSz="457200">
              <a:lnSpc>
                <a:spcPct val="100000"/>
              </a:lnSpc>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Les trois premiers octets sont ceux de l’adresse réseau : 197.201.30.0</a:t>
            </a:r>
          </a:p>
          <a:p>
            <a:pPr marL="571500" lvl="1" indent="-254000" defTabSz="457200">
              <a:lnSpc>
                <a:spcPct val="100000"/>
              </a:lnSpc>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les quatre bits de poids forts du 4</a:t>
            </a:r>
            <a:r>
              <a:rPr baseline="31999"/>
              <a:t>e</a:t>
            </a:r>
            <a:r>
              <a:t> octet donne l’adresse de sous-réseau </a:t>
            </a:r>
          </a:p>
          <a:p>
            <a:pPr marL="571500" lvl="1" indent="-254000" defTabSz="457200">
              <a:lnSpc>
                <a:spcPct val="100000"/>
              </a:lnSpc>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les quatre bits de poids faible du 4</a:t>
            </a:r>
            <a:r>
              <a:rPr baseline="31999"/>
              <a:t>e</a:t>
            </a:r>
            <a:r>
              <a:t> octet donne l’identifiant d’hôte dans le sous-réseau </a:t>
            </a:r>
          </a:p>
        </p:txBody>
      </p:sp>
      <p:sp>
        <p:nvSpPr>
          <p:cNvPr id="1306" name="4 - La couche Internet - Les adresses IPv4"/>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Les adresses IPv4</a:t>
            </a:r>
          </a:p>
        </p:txBody>
      </p:sp>
      <p:sp>
        <p:nvSpPr>
          <p:cNvPr id="1307"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308"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301"/>
                                        </p:tgtEl>
                                        <p:attrNameLst>
                                          <p:attrName>style.visibility</p:attrName>
                                        </p:attrNameLst>
                                      </p:cBhvr>
                                      <p:to>
                                        <p:strVal val="visible"/>
                                      </p:to>
                                    </p:set>
                                    <p:animEffect transition="in" filter="fade">
                                      <p:cBhvr>
                                        <p:cTn id="7" dur="1000"/>
                                        <p:tgtEl>
                                          <p:spTgt spid="130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1303"/>
                                        </p:tgtEl>
                                        <p:attrNameLst>
                                          <p:attrName>style.visibility</p:attrName>
                                        </p:attrNameLst>
                                      </p:cBhvr>
                                      <p:to>
                                        <p:strVal val="visible"/>
                                      </p:to>
                                    </p:set>
                                    <p:animEffect transition="in" filter="fade">
                                      <p:cBhvr>
                                        <p:cTn id="12" dur="1000"/>
                                        <p:tgtEl>
                                          <p:spTgt spid="130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fill="hold" grpId="3" nodeType="clickEffect">
                                  <p:stCondLst>
                                    <p:cond delay="0"/>
                                  </p:stCondLst>
                                  <p:iterate>
                                    <p:tmAbs val="0"/>
                                  </p:iterate>
                                  <p:childTnLst>
                                    <p:set>
                                      <p:cBhvr>
                                        <p:cTn id="16" fill="hold"/>
                                        <p:tgtEl>
                                          <p:spTgt spid="1302"/>
                                        </p:tgtEl>
                                        <p:attrNameLst>
                                          <p:attrName>style.visibility</p:attrName>
                                        </p:attrNameLst>
                                      </p:cBhvr>
                                      <p:to>
                                        <p:strVal val="visible"/>
                                      </p:to>
                                    </p:set>
                                    <p:animEffect transition="in" filter="fade">
                                      <p:cBhvr>
                                        <p:cTn id="17" dur="1000"/>
                                        <p:tgtEl>
                                          <p:spTgt spid="130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fill="hold" grpId="4" nodeType="clickEffect">
                                  <p:stCondLst>
                                    <p:cond delay="0"/>
                                  </p:stCondLst>
                                  <p:iterate>
                                    <p:tmAbs val="0"/>
                                  </p:iterate>
                                  <p:childTnLst>
                                    <p:set>
                                      <p:cBhvr>
                                        <p:cTn id="21" fill="hold"/>
                                        <p:tgtEl>
                                          <p:spTgt spid="1304"/>
                                        </p:tgtEl>
                                        <p:attrNameLst>
                                          <p:attrName>style.visibility</p:attrName>
                                        </p:attrNameLst>
                                      </p:cBhvr>
                                      <p:to>
                                        <p:strVal val="visible"/>
                                      </p:to>
                                    </p:set>
                                    <p:animEffect transition="in" filter="fade">
                                      <p:cBhvr>
                                        <p:cTn id="22" dur="1000"/>
                                        <p:tgtEl>
                                          <p:spTgt spid="130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fill="hold" grpId="5" nodeType="clickEffect">
                                  <p:stCondLst>
                                    <p:cond delay="0"/>
                                  </p:stCondLst>
                                  <p:iterate>
                                    <p:tmAbs val="0"/>
                                  </p:iterate>
                                  <p:childTnLst>
                                    <p:set>
                                      <p:cBhvr>
                                        <p:cTn id="26" fill="hold"/>
                                        <p:tgtEl>
                                          <p:spTgt spid="1305"/>
                                        </p:tgtEl>
                                        <p:attrNameLst>
                                          <p:attrName>style.visibility</p:attrName>
                                        </p:attrNameLst>
                                      </p:cBhvr>
                                      <p:to>
                                        <p:strVal val="visible"/>
                                      </p:to>
                                    </p:set>
                                    <p:animEffect transition="in" filter="fade">
                                      <p:cBhvr>
                                        <p:cTn id="27" dur="1000"/>
                                        <p:tgtEl>
                                          <p:spTgt spid="13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1" grpId="1" animBg="1" advAuto="0"/>
      <p:bldP spid="1302" grpId="3" animBg="1" advAuto="0"/>
      <p:bldP spid="1303" grpId="2" animBg="1" advAuto="0"/>
      <p:bldP spid="1304" grpId="4" animBg="1" advAuto="0"/>
      <p:bldP spid="1305" grpId="5" animBg="1" advAuto="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12" name="Grouper"/>
          <p:cNvGrpSpPr/>
          <p:nvPr/>
        </p:nvGrpSpPr>
        <p:grpSpPr>
          <a:xfrm>
            <a:off x="317500" y="1270000"/>
            <a:ext cx="9525000" cy="38100"/>
            <a:chOff x="0" y="0"/>
            <a:chExt cx="9525000" cy="38100"/>
          </a:xfrm>
        </p:grpSpPr>
        <p:sp>
          <p:nvSpPr>
            <p:cNvPr id="1310"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311"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313" name="Exemples"/>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Exemples</a:t>
            </a:r>
          </a:p>
        </p:txBody>
      </p:sp>
      <p:sp>
        <p:nvSpPr>
          <p:cNvPr id="1314"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65</a:t>
            </a:fld>
            <a:endParaRPr/>
          </a:p>
        </p:txBody>
      </p:sp>
      <p:sp>
        <p:nvSpPr>
          <p:cNvPr id="1315" name="(Suite exemple 1)…"/>
          <p:cNvSpPr txBox="1">
            <a:spLocks noGrp="1"/>
          </p:cNvSpPr>
          <p:nvPr>
            <p:ph type="body" sz="half" idx="1"/>
          </p:nvPr>
        </p:nvSpPr>
        <p:spPr>
          <a:xfrm>
            <a:off x="181167" y="1703505"/>
            <a:ext cx="9601201" cy="2669930"/>
          </a:xfrm>
          <a:prstGeom prst="rect">
            <a:avLst/>
          </a:prstGeom>
        </p:spPr>
        <p:txBody>
          <a:bodyPr/>
          <a:lstStyle/>
          <a:p>
            <a:pPr>
              <a:spcBef>
                <a:spcPts val="0"/>
              </a:spcBef>
            </a:pPr>
            <a:r>
              <a:t>(Suite exemple 1)</a:t>
            </a:r>
            <a:br/>
            <a:endParaRPr/>
          </a:p>
          <a:p>
            <a:pPr lvl="1">
              <a:lnSpc>
                <a:spcPct val="100000"/>
              </a:lnSpc>
              <a:spcBef>
                <a:spcPts val="100"/>
              </a:spcBef>
              <a:buClr>
                <a:srgbClr val="040F6A"/>
              </a:buClr>
              <a:buSzPct val="75000"/>
              <a:buFont typeface="Lucida Grande"/>
              <a:buChar char="‣"/>
              <a:defRPr sz="2000"/>
            </a:pPr>
            <a:r>
              <a:t>Le premier sous-réseau, 197.201.30.0 / 28, peut contenir les hôtes d’adresses</a:t>
            </a:r>
            <a:br/>
            <a:r>
              <a:t>197.201.30.1 à 197.201.30.14</a:t>
            </a:r>
          </a:p>
          <a:p>
            <a:pPr lvl="1">
              <a:lnSpc>
                <a:spcPct val="100000"/>
              </a:lnSpc>
              <a:spcBef>
                <a:spcPts val="100"/>
              </a:spcBef>
              <a:buClr>
                <a:srgbClr val="040F6A"/>
              </a:buClr>
              <a:buSzPct val="75000"/>
              <a:buFont typeface="Lucida Grande"/>
              <a:buChar char="‣"/>
              <a:defRPr sz="2000"/>
            </a:pPr>
            <a:r>
              <a:t>Il est en effet d’usage d’exclure 197.201.30.0 (qui identifie ce 1</a:t>
            </a:r>
            <a:r>
              <a:rPr baseline="31999"/>
              <a:t>er</a:t>
            </a:r>
            <a:r>
              <a:t> sous-réseau) </a:t>
            </a:r>
            <a:br/>
            <a:r>
              <a:t>et 197.201.30.15, qui est utilisé pour une diffusion dans ce sous-réseau. </a:t>
            </a:r>
          </a:p>
        </p:txBody>
      </p:sp>
      <p:sp>
        <p:nvSpPr>
          <p:cNvPr id="1316" name="Comment s’écrit le 2e sous-réseau ?"/>
          <p:cNvSpPr txBox="1"/>
          <p:nvPr/>
        </p:nvSpPr>
        <p:spPr>
          <a:xfrm>
            <a:off x="181167" y="4768840"/>
            <a:ext cx="9601201" cy="6587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marL="571500" lvl="1" indent="-254000" defTabSz="457200">
              <a:lnSpc>
                <a:spcPct val="100000"/>
              </a:lnSpc>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Comment s’écrit le 2</a:t>
            </a:r>
            <a:r>
              <a:rPr baseline="31999"/>
              <a:t>e</a:t>
            </a:r>
            <a:r>
              <a:t> sous-réseau ?</a:t>
            </a:r>
          </a:p>
        </p:txBody>
      </p:sp>
      <p:sp>
        <p:nvSpPr>
          <p:cNvPr id="1317" name="197.201.30.16 / 28"/>
          <p:cNvSpPr txBox="1"/>
          <p:nvPr/>
        </p:nvSpPr>
        <p:spPr>
          <a:xfrm>
            <a:off x="279400" y="527684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marL="889000" lvl="2" indent="-254000" defTabSz="457200">
              <a:lnSpc>
                <a:spcPct val="100000"/>
              </a:lnSpc>
              <a:spcBef>
                <a:spcPts val="100"/>
              </a:spcBef>
              <a:buClr>
                <a:srgbClr val="E05530"/>
              </a:buClr>
              <a:buSzPct val="75000"/>
              <a:buFont typeface="Lucida Grande"/>
              <a:buChar char="➡"/>
              <a:defRPr sz="2000" b="0" i="0" spc="0">
                <a:solidFill>
                  <a:srgbClr val="000000"/>
                </a:solidFill>
                <a:latin typeface="+mn-lt"/>
                <a:ea typeface="+mn-ea"/>
                <a:cs typeface="+mn-cs"/>
                <a:sym typeface="Book Antiqua"/>
              </a:defRPr>
            </a:pPr>
            <a:r>
              <a:t>197.201.30.16 / 28</a:t>
            </a:r>
          </a:p>
        </p:txBody>
      </p:sp>
      <p:sp>
        <p:nvSpPr>
          <p:cNvPr id="1318" name="4 - La couche Internet - Les adresses IPv4"/>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Les adresses IPv4</a:t>
            </a:r>
          </a:p>
        </p:txBody>
      </p:sp>
      <p:sp>
        <p:nvSpPr>
          <p:cNvPr id="1319"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320"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316"/>
                                        </p:tgtEl>
                                        <p:attrNameLst>
                                          <p:attrName>style.visibility</p:attrName>
                                        </p:attrNameLst>
                                      </p:cBhvr>
                                      <p:to>
                                        <p:strVal val="visible"/>
                                      </p:to>
                                    </p:set>
                                    <p:animEffect transition="in" filter="fade">
                                      <p:cBhvr>
                                        <p:cTn id="7" dur="1000"/>
                                        <p:tgtEl>
                                          <p:spTgt spid="13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fill="hold" grpId="2" nodeType="clickEffect">
                                  <p:stCondLst>
                                    <p:cond delay="0"/>
                                  </p:stCondLst>
                                  <p:iterate>
                                    <p:tmAbs val="0"/>
                                  </p:iterate>
                                  <p:childTnLst>
                                    <p:set>
                                      <p:cBhvr>
                                        <p:cTn id="11" fill="hold"/>
                                        <p:tgtEl>
                                          <p:spTgt spid="1317"/>
                                        </p:tgtEl>
                                        <p:attrNameLst>
                                          <p:attrName>style.visibility</p:attrName>
                                        </p:attrNameLst>
                                      </p:cBhvr>
                                      <p:to>
                                        <p:strVal val="visible"/>
                                      </p:to>
                                    </p:set>
                                    <p:animEffect transition="in" filter="fade">
                                      <p:cBhvr>
                                        <p:cTn id="12" dur="1000"/>
                                        <p:tgtEl>
                                          <p:spTgt spid="1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6" grpId="1" animBg="1" advAuto="0"/>
      <p:bldP spid="1317" grpId="2" animBg="1" advAuto="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24" name="Grouper"/>
          <p:cNvGrpSpPr/>
          <p:nvPr/>
        </p:nvGrpSpPr>
        <p:grpSpPr>
          <a:xfrm>
            <a:off x="317500" y="1270000"/>
            <a:ext cx="9525000" cy="38100"/>
            <a:chOff x="0" y="0"/>
            <a:chExt cx="9525000" cy="38100"/>
          </a:xfrm>
        </p:grpSpPr>
        <p:sp>
          <p:nvSpPr>
            <p:cNvPr id="1322"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323"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325" name="Exemples"/>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Exemples</a:t>
            </a:r>
          </a:p>
        </p:txBody>
      </p:sp>
      <p:sp>
        <p:nvSpPr>
          <p:cNvPr id="1326"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66</a:t>
            </a:fld>
            <a:endParaRPr/>
          </a:p>
        </p:txBody>
      </p:sp>
      <p:sp>
        <p:nvSpPr>
          <p:cNvPr id="1327" name="Exemple 2…"/>
          <p:cNvSpPr txBox="1">
            <a:spLocks noGrp="1"/>
          </p:cNvSpPr>
          <p:nvPr>
            <p:ph type="body" idx="1"/>
          </p:nvPr>
        </p:nvSpPr>
        <p:spPr>
          <a:xfrm>
            <a:off x="181167" y="1830505"/>
            <a:ext cx="9601201" cy="3283648"/>
          </a:xfrm>
          <a:prstGeom prst="rect">
            <a:avLst/>
          </a:prstGeom>
        </p:spPr>
        <p:txBody>
          <a:bodyPr/>
          <a:lstStyle/>
          <a:p>
            <a:pPr>
              <a:spcBef>
                <a:spcPts val="0"/>
              </a:spcBef>
            </a:pPr>
            <a:r>
              <a:t>Exemple 2</a:t>
            </a:r>
            <a:br/>
            <a:endParaRPr/>
          </a:p>
          <a:p>
            <a:pPr lvl="1">
              <a:lnSpc>
                <a:spcPct val="100000"/>
              </a:lnSpc>
              <a:spcBef>
                <a:spcPts val="100"/>
              </a:spcBef>
              <a:buClr>
                <a:srgbClr val="040F6A"/>
              </a:buClr>
              <a:buSzPct val="75000"/>
              <a:buFont typeface="Lucida Grande"/>
              <a:buChar char="‣"/>
              <a:defRPr sz="2000"/>
            </a:pPr>
            <a:r>
              <a:t>Un datagramme IP a pour champs d’adresse IPv4 :</a:t>
            </a:r>
          </a:p>
          <a:p>
            <a:pPr lvl="2">
              <a:lnSpc>
                <a:spcPct val="100000"/>
              </a:lnSpc>
              <a:spcBef>
                <a:spcPts val="100"/>
              </a:spcBef>
              <a:buClr>
                <a:srgbClr val="040F6A"/>
              </a:buClr>
              <a:buSzPct val="75000"/>
              <a:buFont typeface="Lucida Grande"/>
              <a:buChar char="‣"/>
              <a:defRPr sz="2000"/>
            </a:pPr>
            <a:r>
              <a:t>Adresse source =		193.49.66.200</a:t>
            </a:r>
          </a:p>
          <a:p>
            <a:pPr lvl="2">
              <a:lnSpc>
                <a:spcPct val="100000"/>
              </a:lnSpc>
              <a:spcBef>
                <a:spcPts val="100"/>
              </a:spcBef>
              <a:buClr>
                <a:srgbClr val="040F6A"/>
              </a:buClr>
              <a:buSzPct val="75000"/>
              <a:buFont typeface="Lucida Grande"/>
              <a:buChar char="‣"/>
              <a:defRPr sz="2000"/>
            </a:pPr>
            <a:r>
              <a:t>Adresse destination =	193.49.66.29</a:t>
            </a:r>
            <a:br/>
            <a:endParaRPr/>
          </a:p>
          <a:p>
            <a:pPr lvl="1">
              <a:lnSpc>
                <a:spcPct val="100000"/>
              </a:lnSpc>
              <a:spcBef>
                <a:spcPts val="100"/>
              </a:spcBef>
              <a:buClr>
                <a:srgbClr val="040F6A"/>
              </a:buClr>
              <a:buSzPct val="75000"/>
              <a:buFont typeface="Lucida Grande"/>
              <a:buChar char="‣"/>
              <a:defRPr sz="2000"/>
            </a:pPr>
            <a:r>
              <a:t>Où se trouvent les ordinateurs source (S) et destination (D) par rapport :</a:t>
            </a:r>
          </a:p>
          <a:p>
            <a:pPr lvl="2">
              <a:lnSpc>
                <a:spcPct val="100000"/>
              </a:lnSpc>
              <a:spcBef>
                <a:spcPts val="100"/>
              </a:spcBef>
              <a:buClr>
                <a:srgbClr val="040F6A"/>
              </a:buClr>
              <a:buSzPct val="75000"/>
              <a:buFont typeface="Lucida Grande"/>
              <a:buChar char="‣"/>
              <a:defRPr sz="2000"/>
            </a:pPr>
            <a:r>
              <a:t>Au réseau de préfixe /24 ?</a:t>
            </a:r>
          </a:p>
          <a:p>
            <a:pPr lvl="2">
              <a:lnSpc>
                <a:spcPct val="100000"/>
              </a:lnSpc>
              <a:spcBef>
                <a:spcPts val="100"/>
              </a:spcBef>
              <a:buClr>
                <a:srgbClr val="040F6A"/>
              </a:buClr>
              <a:buSzPct val="75000"/>
              <a:buFont typeface="Lucida Grande"/>
              <a:buChar char="‣"/>
              <a:defRPr sz="2000"/>
            </a:pPr>
            <a:r>
              <a:t>Aux sous-réseaux de préfixe /28 ?</a:t>
            </a:r>
          </a:p>
        </p:txBody>
      </p:sp>
      <p:sp>
        <p:nvSpPr>
          <p:cNvPr id="1328" name="S et D sont sur le même réseau 193.49.66.0 / 24…"/>
          <p:cNvSpPr txBox="1"/>
          <p:nvPr/>
        </p:nvSpPr>
        <p:spPr>
          <a:xfrm>
            <a:off x="181167" y="5430927"/>
            <a:ext cx="9601201" cy="10806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marL="571500" lvl="1" indent="-254000" defTabSz="457200">
              <a:lnSpc>
                <a:spcPct val="100000"/>
              </a:lnSpc>
              <a:spcBef>
                <a:spcPts val="100"/>
              </a:spcBef>
              <a:buClr>
                <a:srgbClr val="E05530"/>
              </a:buClr>
              <a:buSzPct val="75000"/>
              <a:buFont typeface="Lucida Grande"/>
              <a:buChar char="➡"/>
              <a:defRPr sz="2000" b="0" i="0" spc="0">
                <a:solidFill>
                  <a:srgbClr val="000000"/>
                </a:solidFill>
                <a:latin typeface="+mn-lt"/>
                <a:ea typeface="+mn-ea"/>
                <a:cs typeface="+mn-cs"/>
                <a:sym typeface="Book Antiqua"/>
              </a:defRPr>
            </a:pPr>
            <a:r>
              <a:t>S et D sont sur le même réseau 193.49.66.0 / 24</a:t>
            </a:r>
          </a:p>
          <a:p>
            <a:pPr marL="889000" lvl="2" indent="-254000" defTabSz="457200">
              <a:lnSpc>
                <a:spcPct val="100000"/>
              </a:lnSpc>
              <a:spcBef>
                <a:spcPts val="100"/>
              </a:spcBef>
              <a:buClr>
                <a:srgbClr val="48556C"/>
              </a:buClr>
              <a:buSzPct val="75000"/>
              <a:buFont typeface="Lucida Grande"/>
              <a:buChar char="‣"/>
              <a:defRPr sz="2000" b="0" i="0" spc="0">
                <a:solidFill>
                  <a:srgbClr val="000000"/>
                </a:solidFill>
                <a:latin typeface="+mn-lt"/>
                <a:ea typeface="+mn-ea"/>
                <a:cs typeface="+mn-cs"/>
                <a:sym typeface="Book Antiqua"/>
              </a:defRPr>
            </a:pPr>
            <a:r>
              <a:t>Le masque d’adresse est 255.255.255.0</a:t>
            </a:r>
          </a:p>
          <a:p>
            <a:pPr marL="889000" lvl="2" indent="-254000" defTabSz="457200">
              <a:lnSpc>
                <a:spcPct val="100000"/>
              </a:lnSpc>
              <a:spcBef>
                <a:spcPts val="100"/>
              </a:spcBef>
              <a:buClr>
                <a:srgbClr val="48556C"/>
              </a:buClr>
              <a:buSzPct val="75000"/>
              <a:buFont typeface="Lucida Grande"/>
              <a:buChar char="‣"/>
              <a:defRPr sz="2000" b="0" i="0" spc="0">
                <a:solidFill>
                  <a:srgbClr val="000000"/>
                </a:solidFill>
                <a:latin typeface="+mn-lt"/>
                <a:ea typeface="+mn-ea"/>
                <a:cs typeface="+mn-cs"/>
                <a:sym typeface="Book Antiqua"/>
              </a:defRPr>
            </a:pPr>
            <a:r>
              <a:t>Pour S comme pour D, l’identifiant réseau vaut 193.49.66.0</a:t>
            </a:r>
          </a:p>
        </p:txBody>
      </p:sp>
      <p:sp>
        <p:nvSpPr>
          <p:cNvPr id="1329" name="4 - La couche Internet - Les adresses IPv4"/>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Les adresses IPv4</a:t>
            </a:r>
          </a:p>
        </p:txBody>
      </p:sp>
      <p:sp>
        <p:nvSpPr>
          <p:cNvPr id="1330"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331"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328"/>
                                        </p:tgtEl>
                                        <p:attrNameLst>
                                          <p:attrName>style.visibility</p:attrName>
                                        </p:attrNameLst>
                                      </p:cBhvr>
                                      <p:to>
                                        <p:strVal val="visible"/>
                                      </p:to>
                                    </p:set>
                                    <p:animEffect transition="in" filter="fade">
                                      <p:cBhvr>
                                        <p:cTn id="7" dur="1000"/>
                                        <p:tgtEl>
                                          <p:spTgt spid="13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8" grpId="1" animBg="1" advAuto="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5" name="4 - La couche Internet - Sous-réseau IPv4"/>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Sous-réseau IPv4</a:t>
            </a:r>
          </a:p>
        </p:txBody>
      </p:sp>
      <p:sp>
        <p:nvSpPr>
          <p:cNvPr id="1336"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grpSp>
        <p:nvGrpSpPr>
          <p:cNvPr id="1339" name="Grouper"/>
          <p:cNvGrpSpPr/>
          <p:nvPr/>
        </p:nvGrpSpPr>
        <p:grpSpPr>
          <a:xfrm>
            <a:off x="317500" y="1270000"/>
            <a:ext cx="9525000" cy="38100"/>
            <a:chOff x="0" y="0"/>
            <a:chExt cx="9525000" cy="38100"/>
          </a:xfrm>
        </p:grpSpPr>
        <p:sp>
          <p:nvSpPr>
            <p:cNvPr id="1337"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338"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340" name="Exemples"/>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Exemples</a:t>
            </a:r>
          </a:p>
        </p:txBody>
      </p:sp>
      <p:sp>
        <p:nvSpPr>
          <p:cNvPr id="1341"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67</a:t>
            </a:fld>
            <a:endParaRPr/>
          </a:p>
        </p:txBody>
      </p:sp>
      <p:sp>
        <p:nvSpPr>
          <p:cNvPr id="1342" name="(Suite exemple 2)…"/>
          <p:cNvSpPr txBox="1">
            <a:spLocks noGrp="1"/>
          </p:cNvSpPr>
          <p:nvPr>
            <p:ph type="body" idx="1"/>
          </p:nvPr>
        </p:nvSpPr>
        <p:spPr>
          <a:xfrm>
            <a:off x="181167" y="2033705"/>
            <a:ext cx="9601201" cy="3629136"/>
          </a:xfrm>
          <a:prstGeom prst="rect">
            <a:avLst/>
          </a:prstGeom>
        </p:spPr>
        <p:txBody>
          <a:bodyPr anchor="t"/>
          <a:lstStyle/>
          <a:p>
            <a:pPr>
              <a:spcBef>
                <a:spcPts val="0"/>
              </a:spcBef>
            </a:pPr>
            <a:r>
              <a:t>(Suite exemple 2)</a:t>
            </a:r>
            <a:br/>
            <a:endParaRPr/>
          </a:p>
          <a:p>
            <a:pPr lvl="1">
              <a:lnSpc>
                <a:spcPct val="100000"/>
              </a:lnSpc>
              <a:spcBef>
                <a:spcPts val="100"/>
              </a:spcBef>
              <a:buClr>
                <a:srgbClr val="040F6A"/>
              </a:buClr>
              <a:buSzPct val="75000"/>
              <a:buFont typeface="Lucida Grande"/>
              <a:buChar char="‣"/>
              <a:defRPr sz="2000"/>
            </a:pPr>
            <a:r>
              <a:t>		</a:t>
            </a:r>
            <a:r>
              <a:rPr b="1">
                <a:solidFill>
                  <a:schemeClr val="accent1">
                    <a:hueOff val="228644"/>
                    <a:lumOff val="-9058"/>
                  </a:schemeClr>
                </a:solidFill>
              </a:rPr>
              <a:t>Adresse IP					Dernier octet en binaire</a:t>
            </a:r>
            <a:br/>
            <a:r>
              <a:t>		</a:t>
            </a:r>
            <a:r>
              <a:rPr>
                <a:solidFill>
                  <a:srgbClr val="5C86B9"/>
                </a:solidFill>
              </a:rPr>
              <a:t>————————		—————</a:t>
            </a:r>
            <a:br/>
            <a:r>
              <a:rPr>
                <a:latin typeface="Consolas"/>
                <a:ea typeface="Consolas"/>
                <a:cs typeface="Consolas"/>
                <a:sym typeface="Consolas"/>
              </a:rPr>
              <a:t>S		193. 49. 66.200		</a:t>
            </a:r>
            <a:r>
              <a:rPr spc="100">
                <a:latin typeface="Consolas"/>
                <a:ea typeface="Consolas"/>
                <a:cs typeface="Consolas"/>
                <a:sym typeface="Consolas"/>
              </a:rPr>
              <a:t>1100</a:t>
            </a:r>
            <a:r>
              <a:rPr sz="1600" spc="80">
                <a:solidFill>
                  <a:srgbClr val="A8A49D"/>
                </a:solidFill>
                <a:latin typeface="Consolas"/>
                <a:ea typeface="Consolas"/>
                <a:cs typeface="Consolas"/>
                <a:sym typeface="Consolas"/>
              </a:rPr>
              <a:t>’</a:t>
            </a:r>
            <a:r>
              <a:rPr spc="100">
                <a:latin typeface="Consolas"/>
                <a:ea typeface="Consolas"/>
                <a:cs typeface="Consolas"/>
                <a:sym typeface="Consolas"/>
              </a:rPr>
              <a:t>1000</a:t>
            </a:r>
            <a:br>
              <a:rPr>
                <a:latin typeface="Consolas"/>
                <a:ea typeface="Consolas"/>
                <a:cs typeface="Consolas"/>
                <a:sym typeface="Consolas"/>
              </a:rPr>
            </a:br>
            <a:r>
              <a:rPr>
                <a:latin typeface="Consolas"/>
                <a:ea typeface="Consolas"/>
                <a:cs typeface="Consolas"/>
                <a:sym typeface="Consolas"/>
              </a:rPr>
              <a:t>D		193. 49. 66. 29		</a:t>
            </a:r>
            <a:r>
              <a:rPr spc="100">
                <a:latin typeface="Consolas"/>
                <a:ea typeface="Consolas"/>
                <a:cs typeface="Consolas"/>
                <a:sym typeface="Consolas"/>
              </a:rPr>
              <a:t>0001</a:t>
            </a:r>
            <a:r>
              <a:rPr sz="1600" spc="80">
                <a:solidFill>
                  <a:srgbClr val="A8A49D"/>
                </a:solidFill>
                <a:latin typeface="Consolas"/>
                <a:ea typeface="Consolas"/>
                <a:cs typeface="Consolas"/>
                <a:sym typeface="Consolas"/>
              </a:rPr>
              <a:t>’</a:t>
            </a:r>
            <a:r>
              <a:rPr spc="100">
                <a:latin typeface="Consolas"/>
                <a:ea typeface="Consolas"/>
                <a:cs typeface="Consolas"/>
                <a:sym typeface="Consolas"/>
              </a:rPr>
              <a:t>1101</a:t>
            </a:r>
            <a:br>
              <a:rPr>
                <a:latin typeface="Consolas"/>
                <a:ea typeface="Consolas"/>
                <a:cs typeface="Consolas"/>
                <a:sym typeface="Consolas"/>
              </a:rPr>
            </a:br>
            <a:r>
              <a:rPr>
                <a:latin typeface="Consolas"/>
                <a:ea typeface="Consolas"/>
                <a:cs typeface="Consolas"/>
                <a:sym typeface="Consolas"/>
              </a:rPr>
              <a:t>M		255.255.255.240		</a:t>
            </a:r>
            <a:r>
              <a:rPr spc="100">
                <a:latin typeface="Consolas"/>
                <a:ea typeface="Consolas"/>
                <a:cs typeface="Consolas"/>
                <a:sym typeface="Consolas"/>
              </a:rPr>
              <a:t>1111</a:t>
            </a:r>
            <a:r>
              <a:rPr sz="1600" spc="80">
                <a:solidFill>
                  <a:srgbClr val="A8A49D"/>
                </a:solidFill>
                <a:latin typeface="Consolas"/>
                <a:ea typeface="Consolas"/>
                <a:cs typeface="Consolas"/>
                <a:sym typeface="Consolas"/>
              </a:rPr>
              <a:t>’</a:t>
            </a:r>
            <a:r>
              <a:rPr spc="100">
                <a:latin typeface="Consolas"/>
                <a:ea typeface="Consolas"/>
                <a:cs typeface="Consolas"/>
                <a:sym typeface="Consolas"/>
              </a:rPr>
              <a:t>0000</a:t>
            </a:r>
            <a:br>
              <a:rPr>
                <a:latin typeface="Consolas"/>
                <a:ea typeface="Consolas"/>
                <a:cs typeface="Consolas"/>
                <a:sym typeface="Consolas"/>
              </a:rPr>
            </a:br>
            <a:br>
              <a:rPr>
                <a:latin typeface="Consolas"/>
                <a:ea typeface="Consolas"/>
                <a:cs typeface="Consolas"/>
                <a:sym typeface="Consolas"/>
              </a:rPr>
            </a:br>
            <a:r>
              <a:rPr>
                <a:latin typeface="Consolas"/>
                <a:ea typeface="Consolas"/>
                <a:cs typeface="Consolas"/>
                <a:sym typeface="Consolas"/>
              </a:rPr>
              <a:t>S⋀M	193. 49. 66.192		</a:t>
            </a:r>
            <a:r>
              <a:rPr spc="100">
                <a:latin typeface="Consolas"/>
                <a:ea typeface="Consolas"/>
                <a:cs typeface="Consolas"/>
                <a:sym typeface="Consolas"/>
              </a:rPr>
              <a:t>1100</a:t>
            </a:r>
            <a:r>
              <a:rPr sz="1600" spc="80">
                <a:solidFill>
                  <a:srgbClr val="A8A49D"/>
                </a:solidFill>
                <a:latin typeface="Consolas"/>
                <a:ea typeface="Consolas"/>
                <a:cs typeface="Consolas"/>
                <a:sym typeface="Consolas"/>
              </a:rPr>
              <a:t>’</a:t>
            </a:r>
            <a:r>
              <a:rPr spc="100">
                <a:latin typeface="Consolas"/>
                <a:ea typeface="Consolas"/>
                <a:cs typeface="Consolas"/>
                <a:sym typeface="Consolas"/>
              </a:rPr>
              <a:t>0000</a:t>
            </a:r>
            <a:br>
              <a:rPr>
                <a:latin typeface="Consolas"/>
                <a:ea typeface="Consolas"/>
                <a:cs typeface="Consolas"/>
                <a:sym typeface="Consolas"/>
              </a:rPr>
            </a:br>
            <a:r>
              <a:rPr>
                <a:latin typeface="Consolas"/>
                <a:ea typeface="Consolas"/>
                <a:cs typeface="Consolas"/>
                <a:sym typeface="Consolas"/>
              </a:rPr>
              <a:t>D⋀M	193. 49. 66. 16		</a:t>
            </a:r>
            <a:r>
              <a:rPr spc="100">
                <a:latin typeface="Consolas"/>
                <a:ea typeface="Consolas"/>
                <a:cs typeface="Consolas"/>
                <a:sym typeface="Consolas"/>
              </a:rPr>
              <a:t>0001</a:t>
            </a:r>
            <a:r>
              <a:rPr sz="1600" spc="80">
                <a:solidFill>
                  <a:srgbClr val="A8A49D"/>
                </a:solidFill>
                <a:latin typeface="Consolas"/>
                <a:ea typeface="Consolas"/>
                <a:cs typeface="Consolas"/>
                <a:sym typeface="Consolas"/>
              </a:rPr>
              <a:t>’</a:t>
            </a:r>
            <a:r>
              <a:rPr spc="100">
                <a:latin typeface="Consolas"/>
                <a:ea typeface="Consolas"/>
                <a:cs typeface="Consolas"/>
                <a:sym typeface="Consolas"/>
              </a:rPr>
              <a:t>0000</a:t>
            </a:r>
          </a:p>
        </p:txBody>
      </p:sp>
      <p:sp>
        <p:nvSpPr>
          <p:cNvPr id="1343" name="S est sur le sous-réseau 193.49.66.192 / 28…"/>
          <p:cNvSpPr txBox="1"/>
          <p:nvPr/>
        </p:nvSpPr>
        <p:spPr>
          <a:xfrm>
            <a:off x="181167" y="5837327"/>
            <a:ext cx="9601201" cy="10806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marL="571500" lvl="1" indent="-254000" defTabSz="457200">
              <a:lnSpc>
                <a:spcPct val="100000"/>
              </a:lnSpc>
              <a:spcBef>
                <a:spcPts val="100"/>
              </a:spcBef>
              <a:buClr>
                <a:srgbClr val="E05530"/>
              </a:buClr>
              <a:buSzPct val="75000"/>
              <a:buFont typeface="Lucida Grande"/>
              <a:buChar char="➡"/>
              <a:defRPr sz="2000" b="0" i="0" spc="0">
                <a:solidFill>
                  <a:srgbClr val="000000"/>
                </a:solidFill>
                <a:latin typeface="+mn-lt"/>
                <a:ea typeface="+mn-ea"/>
                <a:cs typeface="+mn-cs"/>
                <a:sym typeface="Book Antiqua"/>
              </a:defRPr>
            </a:pPr>
            <a:r>
              <a:t>S est sur le sous-réseau 193.49.66.192 / 28</a:t>
            </a:r>
          </a:p>
          <a:p>
            <a:pPr marL="571500" lvl="1" indent="-254000" defTabSz="457200">
              <a:lnSpc>
                <a:spcPct val="100000"/>
              </a:lnSpc>
              <a:spcBef>
                <a:spcPts val="100"/>
              </a:spcBef>
              <a:buClr>
                <a:srgbClr val="E05530"/>
              </a:buClr>
              <a:buSzPct val="75000"/>
              <a:buFont typeface="Lucida Grande"/>
              <a:buChar char="➡"/>
              <a:defRPr sz="2000" b="0" i="0" spc="0">
                <a:solidFill>
                  <a:srgbClr val="000000"/>
                </a:solidFill>
                <a:latin typeface="+mn-lt"/>
                <a:ea typeface="+mn-ea"/>
                <a:cs typeface="+mn-cs"/>
                <a:sym typeface="Book Antiqua"/>
              </a:defRPr>
            </a:pPr>
            <a:r>
              <a:t>D est sur un autre sous-réseau 193.49.66.16 / 28</a:t>
            </a:r>
          </a:p>
        </p:txBody>
      </p:sp>
      <p:pic>
        <p:nvPicPr>
          <p:cNvPr id="1344"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343"/>
                                        </p:tgtEl>
                                        <p:attrNameLst>
                                          <p:attrName>style.visibility</p:attrName>
                                        </p:attrNameLst>
                                      </p:cBhvr>
                                      <p:to>
                                        <p:strVal val="visible"/>
                                      </p:to>
                                    </p:set>
                                    <p:animEffect transition="in" filter="fade">
                                      <p:cBhvr>
                                        <p:cTn id="7" dur="1000"/>
                                        <p:tgtEl>
                                          <p:spTgt spid="13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3" grpId="1" animBg="1" advAuto="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6" name="4 - La couche Internet - Sous-réseau IPv4"/>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Sous-réseau IPv4</a:t>
            </a:r>
          </a:p>
        </p:txBody>
      </p:sp>
      <p:sp>
        <p:nvSpPr>
          <p:cNvPr id="1347"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grpSp>
        <p:nvGrpSpPr>
          <p:cNvPr id="1350" name="Grouper"/>
          <p:cNvGrpSpPr/>
          <p:nvPr/>
        </p:nvGrpSpPr>
        <p:grpSpPr>
          <a:xfrm>
            <a:off x="317500" y="1270000"/>
            <a:ext cx="9525000" cy="38100"/>
            <a:chOff x="0" y="0"/>
            <a:chExt cx="9525000" cy="38100"/>
          </a:xfrm>
        </p:grpSpPr>
        <p:sp>
          <p:nvSpPr>
            <p:cNvPr id="1348"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349"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351" name="Exemples"/>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Exemples</a:t>
            </a:r>
          </a:p>
        </p:txBody>
      </p:sp>
      <p:sp>
        <p:nvSpPr>
          <p:cNvPr id="1352"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68</a:t>
            </a:fld>
            <a:endParaRPr/>
          </a:p>
        </p:txBody>
      </p:sp>
      <p:sp>
        <p:nvSpPr>
          <p:cNvPr id="1353" name="(Suite exemple 2)…"/>
          <p:cNvSpPr txBox="1">
            <a:spLocks noGrp="1"/>
          </p:cNvSpPr>
          <p:nvPr>
            <p:ph type="body" idx="1"/>
          </p:nvPr>
        </p:nvSpPr>
        <p:spPr>
          <a:xfrm>
            <a:off x="181167" y="2033705"/>
            <a:ext cx="9601201" cy="3629136"/>
          </a:xfrm>
          <a:prstGeom prst="rect">
            <a:avLst/>
          </a:prstGeom>
        </p:spPr>
        <p:txBody>
          <a:bodyPr anchor="t"/>
          <a:lstStyle/>
          <a:p>
            <a:pPr>
              <a:spcBef>
                <a:spcPts val="0"/>
              </a:spcBef>
            </a:pPr>
            <a:r>
              <a:t>(Suite exemple 2)</a:t>
            </a:r>
          </a:p>
          <a:p>
            <a:pPr lvl="1">
              <a:lnSpc>
                <a:spcPct val="100000"/>
              </a:lnSpc>
              <a:spcBef>
                <a:spcPts val="100"/>
              </a:spcBef>
              <a:buClr>
                <a:srgbClr val="040F6A"/>
              </a:buClr>
              <a:buSzPct val="75000"/>
              <a:buFont typeface="Lucida Grande"/>
              <a:buChar char="‣"/>
              <a:defRPr sz="2000"/>
            </a:pPr>
            <a:r>
              <a:t>On peut ausi utiliser une notation mixte ‘décimal.binaire’ :</a:t>
            </a:r>
            <a:br/>
            <a:endParaRPr/>
          </a:p>
          <a:p>
            <a:pPr lvl="1">
              <a:lnSpc>
                <a:spcPct val="100000"/>
              </a:lnSpc>
              <a:spcBef>
                <a:spcPts val="100"/>
              </a:spcBef>
              <a:buClr>
                <a:srgbClr val="040F6A"/>
              </a:buClr>
              <a:buSzPct val="75000"/>
              <a:buFont typeface="Lucida Grande"/>
              <a:buChar char="‣"/>
              <a:defRPr sz="2000"/>
            </a:pPr>
            <a:r>
              <a:t>		</a:t>
            </a:r>
            <a:r>
              <a:rPr b="1">
                <a:solidFill>
                  <a:schemeClr val="accent1">
                    <a:hueOff val="228644"/>
                    <a:lumOff val="-9058"/>
                  </a:schemeClr>
                </a:solidFill>
              </a:rPr>
              <a:t>Adresse IP					Notation mixte</a:t>
            </a:r>
            <a:br/>
            <a:r>
              <a:rPr>
                <a:latin typeface="Consolas"/>
                <a:ea typeface="Consolas"/>
                <a:cs typeface="Consolas"/>
                <a:sym typeface="Consolas"/>
              </a:rPr>
              <a:t>		</a:t>
            </a:r>
            <a:r>
              <a:rPr>
                <a:solidFill>
                  <a:srgbClr val="5C86B9"/>
                </a:solidFill>
                <a:latin typeface="Consolas"/>
                <a:ea typeface="Consolas"/>
                <a:cs typeface="Consolas"/>
                <a:sym typeface="Consolas"/>
              </a:rPr>
              <a:t>———————————————		—————————————————————</a:t>
            </a:r>
            <a:br>
              <a:rPr>
                <a:latin typeface="Consolas"/>
                <a:ea typeface="Consolas"/>
                <a:cs typeface="Consolas"/>
                <a:sym typeface="Consolas"/>
              </a:rPr>
            </a:br>
            <a:r>
              <a:rPr>
                <a:latin typeface="Consolas"/>
                <a:ea typeface="Consolas"/>
                <a:cs typeface="Consolas"/>
                <a:sym typeface="Consolas"/>
              </a:rPr>
              <a:t>S		193. 49. 66.200		193. 49. 66.</a:t>
            </a:r>
            <a:r>
              <a:rPr spc="100">
                <a:latin typeface="Consolas"/>
                <a:ea typeface="Consolas"/>
                <a:cs typeface="Consolas"/>
                <a:sym typeface="Consolas"/>
              </a:rPr>
              <a:t>1100</a:t>
            </a:r>
            <a:r>
              <a:rPr sz="1600" spc="80">
                <a:solidFill>
                  <a:srgbClr val="A8A49D"/>
                </a:solidFill>
                <a:latin typeface="Consolas"/>
                <a:ea typeface="Consolas"/>
                <a:cs typeface="Consolas"/>
                <a:sym typeface="Consolas"/>
              </a:rPr>
              <a:t>’</a:t>
            </a:r>
            <a:r>
              <a:rPr spc="100">
                <a:latin typeface="Consolas"/>
                <a:ea typeface="Consolas"/>
                <a:cs typeface="Consolas"/>
                <a:sym typeface="Consolas"/>
              </a:rPr>
              <a:t>1000</a:t>
            </a:r>
            <a:br>
              <a:rPr>
                <a:latin typeface="Consolas"/>
                <a:ea typeface="Consolas"/>
                <a:cs typeface="Consolas"/>
                <a:sym typeface="Consolas"/>
              </a:rPr>
            </a:br>
            <a:r>
              <a:rPr>
                <a:latin typeface="Consolas"/>
                <a:ea typeface="Consolas"/>
                <a:cs typeface="Consolas"/>
                <a:sym typeface="Consolas"/>
              </a:rPr>
              <a:t>D		193. 49. 66. 29		193. 49. 66.</a:t>
            </a:r>
            <a:r>
              <a:rPr spc="100">
                <a:latin typeface="Consolas"/>
                <a:ea typeface="Consolas"/>
                <a:cs typeface="Consolas"/>
                <a:sym typeface="Consolas"/>
              </a:rPr>
              <a:t>0001</a:t>
            </a:r>
            <a:r>
              <a:rPr sz="1600" spc="80">
                <a:solidFill>
                  <a:srgbClr val="A8A49D"/>
                </a:solidFill>
                <a:latin typeface="Consolas"/>
                <a:ea typeface="Consolas"/>
                <a:cs typeface="Consolas"/>
                <a:sym typeface="Consolas"/>
              </a:rPr>
              <a:t>’</a:t>
            </a:r>
            <a:r>
              <a:rPr spc="100">
                <a:latin typeface="Consolas"/>
                <a:ea typeface="Consolas"/>
                <a:cs typeface="Consolas"/>
                <a:sym typeface="Consolas"/>
              </a:rPr>
              <a:t>1101</a:t>
            </a:r>
            <a:br>
              <a:rPr>
                <a:latin typeface="Consolas"/>
                <a:ea typeface="Consolas"/>
                <a:cs typeface="Consolas"/>
                <a:sym typeface="Consolas"/>
              </a:rPr>
            </a:br>
            <a:r>
              <a:rPr>
                <a:latin typeface="Consolas"/>
                <a:ea typeface="Consolas"/>
                <a:cs typeface="Consolas"/>
                <a:sym typeface="Consolas"/>
              </a:rPr>
              <a:t>M		255.255.255.240		255.255.255.</a:t>
            </a:r>
            <a:r>
              <a:rPr spc="100">
                <a:latin typeface="Consolas"/>
                <a:ea typeface="Consolas"/>
                <a:cs typeface="Consolas"/>
                <a:sym typeface="Consolas"/>
              </a:rPr>
              <a:t>1111</a:t>
            </a:r>
            <a:r>
              <a:rPr sz="1600" spc="80">
                <a:solidFill>
                  <a:srgbClr val="A8A49D"/>
                </a:solidFill>
                <a:latin typeface="Consolas"/>
                <a:ea typeface="Consolas"/>
                <a:cs typeface="Consolas"/>
                <a:sym typeface="Consolas"/>
              </a:rPr>
              <a:t>’</a:t>
            </a:r>
            <a:r>
              <a:rPr spc="100">
                <a:latin typeface="Consolas"/>
                <a:ea typeface="Consolas"/>
                <a:cs typeface="Consolas"/>
                <a:sym typeface="Consolas"/>
              </a:rPr>
              <a:t>0000</a:t>
            </a:r>
            <a:br>
              <a:rPr>
                <a:latin typeface="Consolas"/>
                <a:ea typeface="Consolas"/>
                <a:cs typeface="Consolas"/>
                <a:sym typeface="Consolas"/>
              </a:rPr>
            </a:br>
            <a:br>
              <a:rPr>
                <a:latin typeface="Consolas"/>
                <a:ea typeface="Consolas"/>
                <a:cs typeface="Consolas"/>
                <a:sym typeface="Consolas"/>
              </a:rPr>
            </a:br>
            <a:r>
              <a:rPr>
                <a:latin typeface="Consolas"/>
                <a:ea typeface="Consolas"/>
                <a:cs typeface="Consolas"/>
                <a:sym typeface="Consolas"/>
              </a:rPr>
              <a:t>S⋀M	193. 49. 66.192		193. 49. 66.</a:t>
            </a:r>
            <a:r>
              <a:rPr spc="100">
                <a:latin typeface="Consolas"/>
                <a:ea typeface="Consolas"/>
                <a:cs typeface="Consolas"/>
                <a:sym typeface="Consolas"/>
              </a:rPr>
              <a:t>1100</a:t>
            </a:r>
            <a:r>
              <a:rPr sz="1600" spc="80">
                <a:solidFill>
                  <a:srgbClr val="A8A49D"/>
                </a:solidFill>
                <a:latin typeface="Consolas"/>
                <a:ea typeface="Consolas"/>
                <a:cs typeface="Consolas"/>
                <a:sym typeface="Consolas"/>
              </a:rPr>
              <a:t>’</a:t>
            </a:r>
            <a:r>
              <a:rPr spc="100">
                <a:latin typeface="Consolas"/>
                <a:ea typeface="Consolas"/>
                <a:cs typeface="Consolas"/>
                <a:sym typeface="Consolas"/>
              </a:rPr>
              <a:t>0000</a:t>
            </a:r>
            <a:br>
              <a:rPr>
                <a:latin typeface="Consolas"/>
                <a:ea typeface="Consolas"/>
                <a:cs typeface="Consolas"/>
                <a:sym typeface="Consolas"/>
              </a:rPr>
            </a:br>
            <a:r>
              <a:rPr>
                <a:latin typeface="Consolas"/>
                <a:ea typeface="Consolas"/>
                <a:cs typeface="Consolas"/>
                <a:sym typeface="Consolas"/>
              </a:rPr>
              <a:t>D⋀M	193. 49. 66. 16		193. 49. 66.</a:t>
            </a:r>
            <a:r>
              <a:rPr spc="100">
                <a:latin typeface="Consolas"/>
                <a:ea typeface="Consolas"/>
                <a:cs typeface="Consolas"/>
                <a:sym typeface="Consolas"/>
              </a:rPr>
              <a:t>0001</a:t>
            </a:r>
            <a:r>
              <a:rPr sz="1600" spc="80">
                <a:solidFill>
                  <a:srgbClr val="A8A49D"/>
                </a:solidFill>
                <a:latin typeface="Consolas"/>
                <a:ea typeface="Consolas"/>
                <a:cs typeface="Consolas"/>
                <a:sym typeface="Consolas"/>
              </a:rPr>
              <a:t>’</a:t>
            </a:r>
            <a:r>
              <a:rPr spc="100">
                <a:latin typeface="Consolas"/>
                <a:ea typeface="Consolas"/>
                <a:cs typeface="Consolas"/>
                <a:sym typeface="Consolas"/>
              </a:rPr>
              <a:t>0000</a:t>
            </a:r>
          </a:p>
        </p:txBody>
      </p:sp>
      <p:sp>
        <p:nvSpPr>
          <p:cNvPr id="1354" name="S est sur le sous-réseau 193.49.66.192 / 28…"/>
          <p:cNvSpPr txBox="1"/>
          <p:nvPr/>
        </p:nvSpPr>
        <p:spPr>
          <a:xfrm>
            <a:off x="181167" y="5837327"/>
            <a:ext cx="9601201" cy="10806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marL="571500" lvl="1" indent="-254000" defTabSz="457200">
              <a:lnSpc>
                <a:spcPct val="100000"/>
              </a:lnSpc>
              <a:spcBef>
                <a:spcPts val="100"/>
              </a:spcBef>
              <a:buClr>
                <a:srgbClr val="E05530"/>
              </a:buClr>
              <a:buSzPct val="75000"/>
              <a:buFont typeface="Lucida Grande"/>
              <a:buChar char="➡"/>
              <a:defRPr sz="2000" b="0" i="0" spc="0">
                <a:solidFill>
                  <a:srgbClr val="000000"/>
                </a:solidFill>
                <a:latin typeface="+mn-lt"/>
                <a:ea typeface="+mn-ea"/>
                <a:cs typeface="+mn-cs"/>
                <a:sym typeface="Book Antiqua"/>
              </a:defRPr>
            </a:pPr>
            <a:r>
              <a:t>S est sur le sous-réseau 193.49.66.192 / 28</a:t>
            </a:r>
          </a:p>
          <a:p>
            <a:pPr marL="571500" lvl="1" indent="-254000" defTabSz="457200">
              <a:lnSpc>
                <a:spcPct val="100000"/>
              </a:lnSpc>
              <a:spcBef>
                <a:spcPts val="100"/>
              </a:spcBef>
              <a:buClr>
                <a:srgbClr val="E05530"/>
              </a:buClr>
              <a:buSzPct val="75000"/>
              <a:buFont typeface="Lucida Grande"/>
              <a:buChar char="➡"/>
              <a:defRPr sz="2000" b="0" i="0" spc="0">
                <a:solidFill>
                  <a:srgbClr val="000000"/>
                </a:solidFill>
                <a:latin typeface="+mn-lt"/>
                <a:ea typeface="+mn-ea"/>
                <a:cs typeface="+mn-cs"/>
                <a:sym typeface="Book Antiqua"/>
              </a:defRPr>
            </a:pPr>
            <a:r>
              <a:t>D est sur un autre sous-réseau 193.49.66.16 / 28</a:t>
            </a:r>
          </a:p>
        </p:txBody>
      </p:sp>
      <p:pic>
        <p:nvPicPr>
          <p:cNvPr id="1355"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1" nodeType="clickEffect">
                                  <p:stCondLst>
                                    <p:cond delay="0"/>
                                  </p:stCondLst>
                                  <p:iterate>
                                    <p:tmAbs val="0"/>
                                  </p:iterate>
                                  <p:childTnLst>
                                    <p:set>
                                      <p:cBhvr>
                                        <p:cTn id="6" fill="hold"/>
                                        <p:tgtEl>
                                          <p:spTgt spid="1354"/>
                                        </p:tgtEl>
                                        <p:attrNameLst>
                                          <p:attrName>style.visibility</p:attrName>
                                        </p:attrNameLst>
                                      </p:cBhvr>
                                      <p:to>
                                        <p:strVal val="visible"/>
                                      </p:to>
                                    </p:set>
                                    <p:animEffect transition="in" filter="fade">
                                      <p:cBhvr>
                                        <p:cTn id="7" dur="1000"/>
                                        <p:tgtEl>
                                          <p:spTgt spid="1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4" grpId="1" animBg="1" advAuto="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59" name="Grouper"/>
          <p:cNvGrpSpPr/>
          <p:nvPr/>
        </p:nvGrpSpPr>
        <p:grpSpPr>
          <a:xfrm>
            <a:off x="317500" y="1270000"/>
            <a:ext cx="9525000" cy="38100"/>
            <a:chOff x="0" y="0"/>
            <a:chExt cx="9525000" cy="38100"/>
          </a:xfrm>
        </p:grpSpPr>
        <p:sp>
          <p:nvSpPr>
            <p:cNvPr id="1357"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358"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360" name="Agrégation d’adresses - CIDR"/>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Agrégation d’adresses - CIDR</a:t>
            </a:r>
          </a:p>
        </p:txBody>
      </p:sp>
      <p:sp>
        <p:nvSpPr>
          <p:cNvPr id="1361"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69</a:t>
            </a:fld>
            <a:endParaRPr/>
          </a:p>
        </p:txBody>
      </p:sp>
      <p:sp>
        <p:nvSpPr>
          <p:cNvPr id="1362" name="Face à la taille croissante d’Internet, CIDR, Classless Inter-Domain Routing est mis au point dès 1993 afin de réduire les tailles de table de routage.…"/>
          <p:cNvSpPr txBox="1">
            <a:spLocks noGrp="1"/>
          </p:cNvSpPr>
          <p:nvPr>
            <p:ph type="body" idx="1"/>
          </p:nvPr>
        </p:nvSpPr>
        <p:spPr>
          <a:xfrm>
            <a:off x="279400" y="2038350"/>
            <a:ext cx="9601200" cy="4772413"/>
          </a:xfrm>
          <a:prstGeom prst="rect">
            <a:avLst/>
          </a:prstGeom>
        </p:spPr>
        <p:txBody>
          <a:bodyPr anchor="t"/>
          <a:lstStyle/>
          <a:p>
            <a:pPr lvl="1">
              <a:lnSpc>
                <a:spcPct val="100000"/>
              </a:lnSpc>
              <a:spcBef>
                <a:spcPts val="100"/>
              </a:spcBef>
              <a:buClr>
                <a:srgbClr val="040F6A"/>
              </a:buClr>
              <a:buSzPct val="75000"/>
              <a:buFont typeface="Lucida Grande"/>
              <a:buChar char="‣"/>
              <a:defRPr sz="2000"/>
            </a:pPr>
            <a:r>
              <a:t>Face à la taille croissante d’Internet, </a:t>
            </a:r>
            <a:r>
              <a:rPr b="1"/>
              <a:t>CIDR</a:t>
            </a:r>
            <a:r>
              <a:t>, </a:t>
            </a:r>
            <a:r>
              <a:rPr i="1"/>
              <a:t>Classless Inter-Domain Routing</a:t>
            </a:r>
            <a:br/>
            <a:r>
              <a:t>est mis au point dès 1993 afin de réduire les tailles de table de routage.</a:t>
            </a:r>
          </a:p>
          <a:p>
            <a:pPr lvl="1">
              <a:lnSpc>
                <a:spcPct val="100000"/>
              </a:lnSpc>
              <a:spcBef>
                <a:spcPts val="100"/>
              </a:spcBef>
              <a:buClr>
                <a:srgbClr val="040F6A"/>
              </a:buClr>
              <a:buSzPct val="75000"/>
              <a:buFont typeface="Lucida Grande"/>
              <a:buChar char="‣"/>
              <a:defRPr sz="2000"/>
            </a:pPr>
            <a:r>
              <a:rPr b="1"/>
              <a:t>CIDR</a:t>
            </a:r>
            <a:r>
              <a:t> (qui se prononce ‘</a:t>
            </a:r>
            <a:r>
              <a:rPr i="1"/>
              <a:t>cider</a:t>
            </a:r>
            <a:r>
              <a:t>’) rend la notion de classe d’adresse obsolète</a:t>
            </a:r>
          </a:p>
          <a:p>
            <a:pPr lvl="1">
              <a:lnSpc>
                <a:spcPct val="100000"/>
              </a:lnSpc>
              <a:spcBef>
                <a:spcPts val="100"/>
              </a:spcBef>
              <a:buClr>
                <a:srgbClr val="040F6A"/>
              </a:buClr>
              <a:buSzPct val="75000"/>
              <a:buFont typeface="Lucida Grande"/>
              <a:buChar char="‣"/>
              <a:defRPr sz="2000"/>
            </a:pPr>
            <a:r>
              <a:t>L’idée est de :</a:t>
            </a:r>
          </a:p>
          <a:p>
            <a:pPr lvl="2">
              <a:lnSpc>
                <a:spcPct val="100000"/>
              </a:lnSpc>
              <a:spcBef>
                <a:spcPts val="100"/>
              </a:spcBef>
              <a:buClr>
                <a:srgbClr val="040F6A"/>
              </a:buClr>
              <a:buSzPct val="75000"/>
              <a:buFont typeface="Lucida Grande"/>
              <a:buChar char="‣"/>
              <a:defRPr sz="2000"/>
            </a:pPr>
            <a:r>
              <a:t>permettre le découpage de l’espace d’adressage en </a:t>
            </a:r>
            <a:r>
              <a:rPr b="1"/>
              <a:t>blocs de taille variable</a:t>
            </a:r>
          </a:p>
          <a:p>
            <a:pPr lvl="2">
              <a:lnSpc>
                <a:spcPct val="100000"/>
              </a:lnSpc>
              <a:spcBef>
                <a:spcPts val="100"/>
              </a:spcBef>
              <a:buClr>
                <a:srgbClr val="040F6A"/>
              </a:buClr>
              <a:buSzPct val="75000"/>
              <a:buFont typeface="Lucida Grande"/>
              <a:buChar char="‣"/>
              <a:defRPr sz="2000"/>
            </a:pPr>
            <a:r>
              <a:t>distribuer les blocs d’adresses contiguës à des gros FAI (Fournisseur d’accès à Internet = ISP = </a:t>
            </a:r>
            <a:r>
              <a:rPr i="1"/>
              <a:t>Internet Service Provider</a:t>
            </a:r>
            <a:r>
              <a:t>) et en tenant compte de la topologie du réseau</a:t>
            </a:r>
          </a:p>
          <a:p>
            <a:pPr lvl="2">
              <a:lnSpc>
                <a:spcPct val="100000"/>
              </a:lnSpc>
              <a:spcBef>
                <a:spcPts val="100"/>
              </a:spcBef>
              <a:buClr>
                <a:srgbClr val="040F6A"/>
              </a:buClr>
              <a:buSzPct val="75000"/>
              <a:buFont typeface="Lucida Grande"/>
              <a:buChar char="‣"/>
              <a:defRPr sz="2000"/>
            </a:pPr>
            <a:r>
              <a:t>modifier les protocoles de routage pour qu’une adresse IP soit accompagnée de la longueur du préfixe associée (VLSM : </a:t>
            </a:r>
            <a:r>
              <a:rPr i="1"/>
              <a:t>Variable-Length Subnet Mask</a:t>
            </a:r>
            <a:r>
              <a:t>)</a:t>
            </a:r>
          </a:p>
        </p:txBody>
      </p:sp>
      <p:sp>
        <p:nvSpPr>
          <p:cNvPr id="1363" name="4 - La couche Internet - Sous-réseau IPv4"/>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Sous-réseau IPv4</a:t>
            </a:r>
          </a:p>
        </p:txBody>
      </p:sp>
      <p:sp>
        <p:nvSpPr>
          <p:cNvPr id="1364"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pic>
        <p:nvPicPr>
          <p:cNvPr id="1365"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9"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grpSp>
        <p:nvGrpSpPr>
          <p:cNvPr id="1372" name="Grouper"/>
          <p:cNvGrpSpPr/>
          <p:nvPr/>
        </p:nvGrpSpPr>
        <p:grpSpPr>
          <a:xfrm>
            <a:off x="317500" y="1270000"/>
            <a:ext cx="9525000" cy="38100"/>
            <a:chOff x="0" y="0"/>
            <a:chExt cx="9525000" cy="38100"/>
          </a:xfrm>
        </p:grpSpPr>
        <p:sp>
          <p:nvSpPr>
            <p:cNvPr id="1370"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371"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373" name="Adresses particulières"/>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Adresses particulières</a:t>
            </a:r>
          </a:p>
        </p:txBody>
      </p:sp>
      <p:sp>
        <p:nvSpPr>
          <p:cNvPr id="1374"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70</a:t>
            </a:fld>
            <a:endParaRPr/>
          </a:p>
        </p:txBody>
      </p:sp>
      <p:sp>
        <p:nvSpPr>
          <p:cNvPr id="1375" name="0.0.0.0 :…"/>
          <p:cNvSpPr txBox="1">
            <a:spLocks noGrp="1"/>
          </p:cNvSpPr>
          <p:nvPr>
            <p:ph type="body" idx="1"/>
          </p:nvPr>
        </p:nvSpPr>
        <p:spPr>
          <a:xfrm>
            <a:off x="279400" y="2038350"/>
            <a:ext cx="9601200" cy="5124946"/>
          </a:xfrm>
          <a:prstGeom prst="rect">
            <a:avLst/>
          </a:prstGeom>
        </p:spPr>
        <p:txBody>
          <a:bodyPr anchor="t"/>
          <a:lstStyle/>
          <a:p>
            <a:pPr lvl="1">
              <a:lnSpc>
                <a:spcPct val="120000"/>
              </a:lnSpc>
              <a:spcBef>
                <a:spcPts val="100"/>
              </a:spcBef>
              <a:buClr>
                <a:srgbClr val="040F6A"/>
              </a:buClr>
              <a:buSzPct val="75000"/>
              <a:buFont typeface="Lucida Grande"/>
              <a:buChar char="‣"/>
              <a:defRPr sz="2000" b="1"/>
            </a:pPr>
            <a:r>
              <a:t>0.0.0.0 : </a:t>
            </a:r>
          </a:p>
          <a:p>
            <a:pPr lvl="2">
              <a:lnSpc>
                <a:spcPct val="110000"/>
              </a:lnSpc>
              <a:spcBef>
                <a:spcPts val="100"/>
              </a:spcBef>
              <a:buClr>
                <a:srgbClr val="040F6A"/>
              </a:buClr>
              <a:buSzPct val="75000"/>
              <a:buFont typeface="Lucida Grande"/>
              <a:buChar char="‣"/>
              <a:defRPr sz="2000"/>
            </a:pPr>
            <a:r>
              <a:t>soit la route par défaut des tables de routage (la passerelle par défaut)</a:t>
            </a:r>
          </a:p>
          <a:p>
            <a:pPr lvl="2">
              <a:lnSpc>
                <a:spcPct val="110000"/>
              </a:lnSpc>
              <a:spcBef>
                <a:spcPts val="200"/>
              </a:spcBef>
              <a:buClr>
                <a:srgbClr val="040F6A"/>
              </a:buClr>
              <a:buSzPct val="75000"/>
              <a:buFont typeface="Lucida Grande"/>
              <a:buChar char="‣"/>
              <a:defRPr sz="2000"/>
            </a:pPr>
            <a:r>
              <a:t>soit « cet hôte » (au démarrage d’une station)</a:t>
            </a:r>
          </a:p>
          <a:p>
            <a:pPr lvl="1">
              <a:lnSpc>
                <a:spcPct val="120000"/>
              </a:lnSpc>
              <a:spcBef>
                <a:spcPts val="100"/>
              </a:spcBef>
              <a:buClr>
                <a:srgbClr val="040F6A"/>
              </a:buClr>
              <a:buSzPct val="75000"/>
              <a:buFont typeface="Lucida Grande"/>
              <a:buChar char="‣"/>
              <a:defRPr sz="2000"/>
            </a:pPr>
            <a:r>
              <a:rPr b="1"/>
              <a:t>Id_réseau à 0</a:t>
            </a:r>
            <a:r>
              <a:t> : ce réseau local. Ex. 0.0.0.108 =&gt; l’hôte #108 sur ce réseau local</a:t>
            </a:r>
          </a:p>
          <a:p>
            <a:pPr lvl="1">
              <a:lnSpc>
                <a:spcPct val="120000"/>
              </a:lnSpc>
              <a:spcBef>
                <a:spcPts val="100"/>
              </a:spcBef>
              <a:buClr>
                <a:srgbClr val="040F6A"/>
              </a:buClr>
              <a:buSzPct val="75000"/>
              <a:buFont typeface="Lucida Grande"/>
              <a:buChar char="‣"/>
              <a:defRPr sz="2000"/>
            </a:pPr>
            <a:r>
              <a:rPr b="1"/>
              <a:t>Id_hôte tout à 1</a:t>
            </a:r>
            <a:r>
              <a:t> : diffusion sur ce réseau</a:t>
            </a:r>
          </a:p>
          <a:p>
            <a:pPr lvl="1">
              <a:lnSpc>
                <a:spcPct val="120000"/>
              </a:lnSpc>
              <a:spcBef>
                <a:spcPts val="100"/>
              </a:spcBef>
              <a:buClr>
                <a:srgbClr val="040F6A"/>
              </a:buClr>
              <a:buSzPct val="75000"/>
              <a:buFont typeface="Lucida Grande"/>
              <a:buChar char="‣"/>
              <a:defRPr sz="2000"/>
            </a:pPr>
            <a:r>
              <a:rPr b="1"/>
              <a:t>255.255.255.255</a:t>
            </a:r>
            <a:r>
              <a:t> : </a:t>
            </a:r>
            <a:r>
              <a:rPr i="1"/>
              <a:t>Broadcast</a:t>
            </a:r>
            <a:r>
              <a:t> (diffusion générale) sur le réseau local</a:t>
            </a:r>
          </a:p>
          <a:p>
            <a:pPr lvl="1">
              <a:lnSpc>
                <a:spcPct val="120000"/>
              </a:lnSpc>
              <a:spcBef>
                <a:spcPts val="100"/>
              </a:spcBef>
              <a:buClr>
                <a:srgbClr val="040F6A"/>
              </a:buClr>
              <a:buSzPct val="75000"/>
              <a:buFont typeface="Lucida Grande"/>
              <a:buChar char="‣"/>
              <a:defRPr sz="2000"/>
            </a:pPr>
            <a:r>
              <a:rPr b="1"/>
              <a:t>127.0.0.0/8</a:t>
            </a:r>
            <a:r>
              <a:t> : test de bouclage. On utilise plutôt 127.0.0.1  (</a:t>
            </a:r>
            <a:r>
              <a:rPr sz="2500"/>
              <a:t>≃ </a:t>
            </a:r>
            <a:r>
              <a:rPr b="1" i="1"/>
              <a:t>localhost</a:t>
            </a:r>
            <a:r>
              <a:t>)</a:t>
            </a:r>
          </a:p>
          <a:p>
            <a:pPr lvl="1">
              <a:lnSpc>
                <a:spcPct val="120000"/>
              </a:lnSpc>
              <a:spcBef>
                <a:spcPts val="100"/>
              </a:spcBef>
              <a:buClr>
                <a:srgbClr val="040F6A"/>
              </a:buClr>
              <a:buSzPct val="75000"/>
              <a:buFont typeface="Lucida Grande"/>
              <a:buChar char="‣"/>
              <a:defRPr sz="2000"/>
            </a:pPr>
            <a:r>
              <a:rPr b="1"/>
              <a:t>169.254.0.0/16</a:t>
            </a:r>
            <a:r>
              <a:t> : adresses locales auto-configurées (RFC 3927)</a:t>
            </a:r>
          </a:p>
          <a:p>
            <a:pPr lvl="2">
              <a:lnSpc>
                <a:spcPct val="120000"/>
              </a:lnSpc>
              <a:spcBef>
                <a:spcPts val="100"/>
              </a:spcBef>
              <a:buClr>
                <a:srgbClr val="040F6A"/>
              </a:buClr>
              <a:buSzPct val="75000"/>
              <a:buFont typeface="Lucida Grande"/>
              <a:buChar char="‣"/>
              <a:defRPr sz="2000"/>
            </a:pPr>
            <a:r>
              <a:t>APIPA (</a:t>
            </a:r>
            <a:r>
              <a:rPr i="1"/>
              <a:t>Automatic Private Internet Protocol Addressing</a:t>
            </a:r>
            <a:r>
              <a:t>) </a:t>
            </a:r>
          </a:p>
          <a:p>
            <a:pPr lvl="2">
              <a:lnSpc>
                <a:spcPct val="120000"/>
              </a:lnSpc>
              <a:spcBef>
                <a:spcPts val="100"/>
              </a:spcBef>
              <a:buClr>
                <a:srgbClr val="040F6A"/>
              </a:buClr>
              <a:buSzPct val="75000"/>
              <a:buFont typeface="Lucida Grande"/>
              <a:buChar char="‣"/>
              <a:defRPr sz="2000"/>
            </a:pPr>
            <a:r>
              <a:t>Lorsqu’il n’y a pas de serveur DHCP</a:t>
            </a:r>
          </a:p>
        </p:txBody>
      </p:sp>
      <p:sp>
        <p:nvSpPr>
          <p:cNvPr id="1376"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377" name="4 - La couche Internet - Adresses particulières ; adressage privé"/>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Adresses particulières ; adressage privé</a:t>
            </a:r>
          </a:p>
        </p:txBody>
      </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9"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grpSp>
        <p:nvGrpSpPr>
          <p:cNvPr id="1382" name="Grouper"/>
          <p:cNvGrpSpPr/>
          <p:nvPr/>
        </p:nvGrpSpPr>
        <p:grpSpPr>
          <a:xfrm>
            <a:off x="317500" y="1270000"/>
            <a:ext cx="9525000" cy="38100"/>
            <a:chOff x="0" y="0"/>
            <a:chExt cx="9525000" cy="38100"/>
          </a:xfrm>
        </p:grpSpPr>
        <p:sp>
          <p:nvSpPr>
            <p:cNvPr id="1380"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381"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383" name="Adressage privé"/>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Adressage privé</a:t>
            </a:r>
          </a:p>
        </p:txBody>
      </p:sp>
      <p:sp>
        <p:nvSpPr>
          <p:cNvPr id="1384"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71</a:t>
            </a:fld>
            <a:endParaRPr/>
          </a:p>
        </p:txBody>
      </p:sp>
      <p:sp>
        <p:nvSpPr>
          <p:cNvPr id="1385" name="Le RFC 1918 réserve des plages d’adresses à usage privé…"/>
          <p:cNvSpPr txBox="1">
            <a:spLocks noGrp="1"/>
          </p:cNvSpPr>
          <p:nvPr>
            <p:ph type="body" idx="1"/>
          </p:nvPr>
        </p:nvSpPr>
        <p:spPr>
          <a:xfrm>
            <a:off x="279400" y="2038350"/>
            <a:ext cx="9601200" cy="4772413"/>
          </a:xfrm>
          <a:prstGeom prst="rect">
            <a:avLst/>
          </a:prstGeom>
        </p:spPr>
        <p:txBody>
          <a:bodyPr anchor="t"/>
          <a:lstStyle/>
          <a:p>
            <a:pPr lvl="1">
              <a:lnSpc>
                <a:spcPct val="100000"/>
              </a:lnSpc>
              <a:spcBef>
                <a:spcPts val="100"/>
              </a:spcBef>
              <a:buClr>
                <a:srgbClr val="040F6A"/>
              </a:buClr>
              <a:buSzPct val="75000"/>
              <a:buFont typeface="Lucida Grande"/>
              <a:buChar char="‣"/>
              <a:defRPr sz="2000"/>
            </a:pPr>
            <a:r>
              <a:t>Le RFC 1918 réserve des plages d’adresses à usage </a:t>
            </a:r>
            <a:r>
              <a:rPr b="1"/>
              <a:t>privé</a:t>
            </a:r>
          </a:p>
          <a:p>
            <a:pPr lvl="2">
              <a:lnSpc>
                <a:spcPct val="100000"/>
              </a:lnSpc>
              <a:spcBef>
                <a:spcPts val="100"/>
              </a:spcBef>
              <a:buClr>
                <a:srgbClr val="040F6A"/>
              </a:buClr>
              <a:buSzPct val="75000"/>
              <a:buFont typeface="Lucida Grande"/>
              <a:buChar char="‣"/>
              <a:defRPr sz="2000"/>
            </a:pPr>
            <a:r>
              <a:rPr b="1"/>
              <a:t>Non routées</a:t>
            </a:r>
            <a:r>
              <a:t> sur internet</a:t>
            </a:r>
          </a:p>
          <a:p>
            <a:pPr lvl="2">
              <a:lnSpc>
                <a:spcPct val="100000"/>
              </a:lnSpc>
              <a:spcBef>
                <a:spcPts val="100"/>
              </a:spcBef>
              <a:buClr>
                <a:srgbClr val="040F6A"/>
              </a:buClr>
              <a:buSzPct val="75000"/>
              <a:buFont typeface="Lucida Grande"/>
              <a:buChar char="‣"/>
              <a:defRPr sz="2000"/>
            </a:pPr>
            <a:r>
              <a:t>Au sein de réseaux locaux </a:t>
            </a:r>
          </a:p>
          <a:p>
            <a:pPr marL="0" lvl="1" indent="228600">
              <a:lnSpc>
                <a:spcPct val="100000"/>
              </a:lnSpc>
              <a:spcBef>
                <a:spcPts val="100"/>
              </a:spcBef>
              <a:buClrTx/>
              <a:buSzTx/>
              <a:buFontTx/>
              <a:buNone/>
              <a:defRPr sz="2000"/>
            </a:pPr>
            <a:br/>
            <a:r>
              <a:t>		</a:t>
            </a:r>
            <a:r>
              <a:rPr u="sng"/>
              <a:t>Préfixe</a:t>
            </a:r>
            <a:r>
              <a:t>				</a:t>
            </a:r>
            <a:r>
              <a:rPr u="sng"/>
              <a:t>Plage d’adresse</a:t>
            </a:r>
            <a:r>
              <a:t>				</a:t>
            </a:r>
            <a:r>
              <a:rPr u="sng"/>
              <a:t>Nombre d’adresses</a:t>
            </a:r>
          </a:p>
          <a:p>
            <a:pPr lvl="1">
              <a:lnSpc>
                <a:spcPct val="100000"/>
              </a:lnSpc>
              <a:spcBef>
                <a:spcPts val="100"/>
              </a:spcBef>
              <a:buClr>
                <a:srgbClr val="040F6A"/>
              </a:buClr>
              <a:buSzPct val="75000"/>
              <a:buFont typeface="Lucida Grande"/>
              <a:buChar char="‣"/>
              <a:defRPr sz="2000"/>
            </a:pPr>
            <a:r>
              <a:rPr b="1"/>
              <a:t>10.0.0.0 / 8</a:t>
            </a:r>
            <a:r>
              <a:t> 			10.0.0.0 – 10.255.255.255			16 777 216</a:t>
            </a:r>
          </a:p>
          <a:p>
            <a:pPr lvl="1">
              <a:lnSpc>
                <a:spcPct val="100000"/>
              </a:lnSpc>
              <a:spcBef>
                <a:spcPts val="100"/>
              </a:spcBef>
              <a:buClr>
                <a:srgbClr val="040F6A"/>
              </a:buClr>
              <a:buSzPct val="75000"/>
              <a:buFont typeface="Lucida Grande"/>
              <a:buChar char="‣"/>
              <a:defRPr sz="2000"/>
            </a:pPr>
            <a:r>
              <a:rPr b="1"/>
              <a:t>172.16.0.0 /12</a:t>
            </a:r>
            <a:r>
              <a:t>		172.16.0.0 – 172.31.255.255		1 048 576</a:t>
            </a:r>
          </a:p>
          <a:p>
            <a:pPr lvl="1">
              <a:lnSpc>
                <a:spcPct val="100000"/>
              </a:lnSpc>
              <a:spcBef>
                <a:spcPts val="100"/>
              </a:spcBef>
              <a:buClr>
                <a:srgbClr val="040F6A"/>
              </a:buClr>
              <a:buSzPct val="75000"/>
              <a:buFont typeface="Lucida Grande"/>
              <a:buChar char="‣"/>
              <a:defRPr sz="2000"/>
            </a:pPr>
            <a:r>
              <a:rPr b="1"/>
              <a:t>192.168.0.0 /16</a:t>
            </a:r>
            <a:r>
              <a:t>		192.168.0.0 – 192.168.255.255		65 536</a:t>
            </a:r>
          </a:p>
          <a:p>
            <a:pPr lvl="1">
              <a:lnSpc>
                <a:spcPct val="100000"/>
              </a:lnSpc>
              <a:spcBef>
                <a:spcPts val="100"/>
              </a:spcBef>
              <a:buClr>
                <a:srgbClr val="040F6A"/>
              </a:buClr>
              <a:buSzPct val="75000"/>
              <a:buFont typeface="Lucida Grande"/>
              <a:buChar char="‣"/>
              <a:defRPr sz="2000"/>
            </a:pPr>
            <a:endParaRPr/>
          </a:p>
          <a:p>
            <a:pPr lvl="1">
              <a:lnSpc>
                <a:spcPct val="100000"/>
              </a:lnSpc>
              <a:spcBef>
                <a:spcPts val="100"/>
              </a:spcBef>
              <a:buClr>
                <a:srgbClr val="040F6A"/>
              </a:buClr>
              <a:buSzPct val="75000"/>
              <a:buFont typeface="Lucida Grande"/>
              <a:buChar char="‣"/>
              <a:defRPr sz="2000"/>
            </a:pPr>
            <a:r>
              <a:t>Pour relier un réseau privé à l'Internet, on utilise NAT (</a:t>
            </a:r>
            <a:r>
              <a:rPr i="1"/>
              <a:t>Network address translation</a:t>
            </a:r>
            <a:r>
              <a:t>), généralement intégré à un routeur, ou NAPT (</a:t>
            </a:r>
            <a:r>
              <a:rPr i="1"/>
              <a:t>Network address &amp; port translation</a:t>
            </a:r>
            <a:r>
              <a:t>)</a:t>
            </a:r>
          </a:p>
        </p:txBody>
      </p:sp>
      <p:sp>
        <p:nvSpPr>
          <p:cNvPr id="1386"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387" name="4 - La couche Internet - Adresses particulières ; adressage privé"/>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Adresses particulières ; adressage privé</a:t>
            </a:r>
          </a:p>
        </p:txBody>
      </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1"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grpSp>
        <p:nvGrpSpPr>
          <p:cNvPr id="1394" name="Grouper"/>
          <p:cNvGrpSpPr/>
          <p:nvPr/>
        </p:nvGrpSpPr>
        <p:grpSpPr>
          <a:xfrm>
            <a:off x="317500" y="1270000"/>
            <a:ext cx="9525000" cy="38100"/>
            <a:chOff x="0" y="0"/>
            <a:chExt cx="9525000" cy="38100"/>
          </a:xfrm>
        </p:grpSpPr>
        <p:sp>
          <p:nvSpPr>
            <p:cNvPr id="1392"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393"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395" name="NAPT (Network Address and Port Translation)"/>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pPr defTabSz="457200">
              <a:spcBef>
                <a:spcPts val="0"/>
              </a:spcBef>
              <a:defRPr i="0">
                <a:solidFill>
                  <a:schemeClr val="accent1">
                    <a:hueOff val="54751"/>
                    <a:satOff val="-1697"/>
                    <a:lumOff val="-18038"/>
                  </a:schemeClr>
                </a:solidFill>
              </a:defRPr>
            </a:pPr>
            <a:r>
              <a:t>NAPT (</a:t>
            </a:r>
            <a:r>
              <a:rPr i="1"/>
              <a:t>Network Address and Port Translation</a:t>
            </a:r>
            <a:r>
              <a:t>) </a:t>
            </a:r>
          </a:p>
        </p:txBody>
      </p:sp>
      <p:sp>
        <p:nvSpPr>
          <p:cNvPr id="1396"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72</a:t>
            </a:fld>
            <a:endParaRPr/>
          </a:p>
        </p:txBody>
      </p:sp>
      <p:grpSp>
        <p:nvGrpSpPr>
          <p:cNvPr id="1445" name="Grouper"/>
          <p:cNvGrpSpPr/>
          <p:nvPr/>
        </p:nvGrpSpPr>
        <p:grpSpPr>
          <a:xfrm>
            <a:off x="353828" y="2319689"/>
            <a:ext cx="9083482" cy="4668247"/>
            <a:chOff x="-50800" y="-50800"/>
            <a:chExt cx="9083481" cy="4668245"/>
          </a:xfrm>
        </p:grpSpPr>
        <p:grpSp>
          <p:nvGrpSpPr>
            <p:cNvPr id="1399" name="Rectangle aux angles arrondis"/>
            <p:cNvGrpSpPr/>
            <p:nvPr/>
          </p:nvGrpSpPr>
          <p:grpSpPr>
            <a:xfrm>
              <a:off x="-50800" y="-50800"/>
              <a:ext cx="9068598" cy="4668246"/>
              <a:chOff x="0" y="0"/>
              <a:chExt cx="9068597" cy="4668245"/>
            </a:xfrm>
          </p:grpSpPr>
          <p:sp>
            <p:nvSpPr>
              <p:cNvPr id="1398" name="Rectangle aux angles arrondis"/>
              <p:cNvSpPr/>
              <p:nvPr/>
            </p:nvSpPr>
            <p:spPr>
              <a:xfrm>
                <a:off x="50800" y="50800"/>
                <a:ext cx="8966998" cy="4566646"/>
              </a:xfrm>
              <a:prstGeom prst="roundRect">
                <a:avLst>
                  <a:gd name="adj" fmla="val 2568"/>
                </a:avLst>
              </a:prstGeom>
              <a:solidFill>
                <a:srgbClr val="F5F5F5"/>
              </a:solidFill>
              <a:ln>
                <a:noFill/>
              </a:ln>
              <a:effectLst/>
            </p:spPr>
            <p:txBody>
              <a:bodyPr wrap="square" lIns="101600" tIns="101600" rIns="101600" bIns="101600" numCol="1" anchor="t">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pic>
            <p:nvPicPr>
              <p:cNvPr id="1397" name="Rectangle aux angles arrondis Rectangle aux angles arrondis" descr="Rectangle aux angles arrondis Rectangle aux angles arrondis"/>
              <p:cNvPicPr>
                <a:picLocks/>
              </p:cNvPicPr>
              <p:nvPr/>
            </p:nvPicPr>
            <p:blipFill>
              <a:blip r:embed="rId3"/>
              <a:stretch>
                <a:fillRect/>
              </a:stretch>
            </p:blipFill>
            <p:spPr>
              <a:xfrm>
                <a:off x="0" y="0"/>
                <a:ext cx="9068598" cy="4668246"/>
              </a:xfrm>
              <a:prstGeom prst="rect">
                <a:avLst/>
              </a:prstGeom>
              <a:effectLst/>
            </p:spPr>
          </p:pic>
        </p:grpSp>
        <p:pic>
          <p:nvPicPr>
            <p:cNvPr id="1400" name="Nuage-bleu.png" descr="Nuage-bleu.png"/>
            <p:cNvPicPr>
              <a:picLocks/>
            </p:cNvPicPr>
            <p:nvPr/>
          </p:nvPicPr>
          <p:blipFill>
            <a:blip r:embed="rId4"/>
            <a:stretch>
              <a:fillRect/>
            </a:stretch>
          </p:blipFill>
          <p:spPr>
            <a:xfrm>
              <a:off x="63082" y="146010"/>
              <a:ext cx="2221350" cy="4348600"/>
            </a:xfrm>
            <a:prstGeom prst="rect">
              <a:avLst/>
            </a:prstGeom>
            <a:ln w="12700" cap="flat">
              <a:noFill/>
              <a:miter lim="400000"/>
            </a:ln>
            <a:effectLst/>
          </p:spPr>
        </p:pic>
        <p:sp>
          <p:nvSpPr>
            <p:cNvPr id="1401" name="Rectangle aux angles arrondis"/>
            <p:cNvSpPr/>
            <p:nvPr/>
          </p:nvSpPr>
          <p:spPr>
            <a:xfrm>
              <a:off x="4205670" y="1371792"/>
              <a:ext cx="905698" cy="1856414"/>
            </a:xfrm>
            <a:prstGeom prst="roundRect">
              <a:avLst>
                <a:gd name="adj" fmla="val 9810"/>
              </a:avLst>
            </a:prstGeom>
            <a:solidFill>
              <a:srgbClr val="C47459">
                <a:alpha val="52000"/>
              </a:srgbClr>
            </a:solidFill>
            <a:ln w="12700" cap="flat">
              <a:solidFill>
                <a:srgbClr val="000000">
                  <a:alpha val="52000"/>
                </a:srgbClr>
              </a:solidFill>
              <a:prstDash val="solid"/>
              <a:miter lim="400000"/>
            </a:ln>
            <a:effectLst/>
          </p:spPr>
          <p:txBody>
            <a:bodyPr wrap="square" lIns="101600" tIns="101600" rIns="101600" bIns="101600" numCol="1" anchor="t">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02" name="Ligne"/>
            <p:cNvSpPr/>
            <p:nvPr/>
          </p:nvSpPr>
          <p:spPr>
            <a:xfrm flipV="1">
              <a:off x="1218463" y="1852755"/>
              <a:ext cx="2952350" cy="20399"/>
            </a:xfrm>
            <a:prstGeom prst="line">
              <a:avLst/>
            </a:prstGeom>
            <a:noFill/>
            <a:ln w="38100" cap="flat">
              <a:solidFill>
                <a:srgbClr val="7878D1"/>
              </a:solidFill>
              <a:prstDash val="solid"/>
              <a:miter lim="400000"/>
              <a:headEnd type="stealth" w="med" len="med"/>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03" name="131.10.0.10"/>
            <p:cNvSpPr txBox="1"/>
            <p:nvPr/>
          </p:nvSpPr>
          <p:spPr>
            <a:xfrm>
              <a:off x="260009" y="2757397"/>
              <a:ext cx="1619805" cy="36778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lvl1pPr algn="ctr" defTabSz="450000">
                <a:lnSpc>
                  <a:spcPct val="100000"/>
                </a:lnSpc>
                <a:spcBef>
                  <a:spcPts val="0"/>
                </a:spcBef>
                <a:defRPr sz="1300" b="0" i="0" spc="0">
                  <a:solidFill>
                    <a:srgbClr val="000000"/>
                  </a:solidFill>
                  <a:latin typeface="Helvetica"/>
                  <a:ea typeface="Helvetica"/>
                  <a:cs typeface="Helvetica"/>
                  <a:sym typeface="Helvetica"/>
                </a:defRPr>
              </a:lvl1pPr>
            </a:lstStyle>
            <a:p>
              <a:r>
                <a:t>131.10.0.10</a:t>
              </a:r>
            </a:p>
          </p:txBody>
        </p:sp>
        <p:sp>
          <p:nvSpPr>
            <p:cNvPr id="1404" name="Ligne"/>
            <p:cNvSpPr/>
            <p:nvPr/>
          </p:nvSpPr>
          <p:spPr>
            <a:xfrm flipV="1">
              <a:off x="5128812" y="2343122"/>
              <a:ext cx="2401479" cy="1"/>
            </a:xfrm>
            <a:prstGeom prst="line">
              <a:avLst/>
            </a:prstGeom>
            <a:noFill/>
            <a:ln w="12700" cap="flat">
              <a:solidFill>
                <a:srgbClr val="515151"/>
              </a:solidFill>
              <a:prstDash val="solid"/>
              <a:miter lim="400000"/>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grpSp>
          <p:nvGrpSpPr>
            <p:cNvPr id="1407" name="Grouper"/>
            <p:cNvGrpSpPr/>
            <p:nvPr/>
          </p:nvGrpSpPr>
          <p:grpSpPr>
            <a:xfrm>
              <a:off x="7999139" y="3207773"/>
              <a:ext cx="731526" cy="735561"/>
              <a:chOff x="0" y="0"/>
              <a:chExt cx="731524" cy="735560"/>
            </a:xfrm>
          </p:grpSpPr>
          <p:sp>
            <p:nvSpPr>
              <p:cNvPr id="1405" name="Rectangle aux angles arrondis"/>
              <p:cNvSpPr/>
              <p:nvPr/>
            </p:nvSpPr>
            <p:spPr>
              <a:xfrm>
                <a:off x="187736" y="0"/>
                <a:ext cx="543789" cy="409416"/>
              </a:xfrm>
              <a:prstGeom prst="roundRect">
                <a:avLst>
                  <a:gd name="adj" fmla="val 20399"/>
                </a:avLst>
              </a:prstGeom>
              <a:solidFill>
                <a:srgbClr val="789BD7">
                  <a:alpha val="49000"/>
                </a:srgbClr>
              </a:solidFill>
              <a:ln w="12700" cap="flat">
                <a:solidFill>
                  <a:srgbClr val="000000">
                    <a:alpha val="49000"/>
                  </a:srgbClr>
                </a:solidFill>
                <a:prstDash val="solid"/>
                <a:miter lim="400000"/>
              </a:ln>
              <a:effectLst/>
            </p:spPr>
            <p:txBody>
              <a:bodyPr wrap="square" lIns="101600" tIns="101600" rIns="101600" bIns="101600" numCol="1" anchor="t">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06" name="Figure"/>
              <p:cNvSpPr/>
              <p:nvPr/>
            </p:nvSpPr>
            <p:spPr>
              <a:xfrm>
                <a:off x="0" y="427457"/>
                <a:ext cx="725052" cy="308104"/>
              </a:xfrm>
              <a:custGeom>
                <a:avLst/>
                <a:gdLst/>
                <a:ahLst/>
                <a:cxnLst>
                  <a:cxn ang="0">
                    <a:pos x="wd2" y="hd2"/>
                  </a:cxn>
                  <a:cxn ang="5400000">
                    <a:pos x="wd2" y="hd2"/>
                  </a:cxn>
                  <a:cxn ang="10800000">
                    <a:pos x="wd2" y="hd2"/>
                  </a:cxn>
                  <a:cxn ang="16200000">
                    <a:pos x="wd2" y="hd2"/>
                  </a:cxn>
                </a:cxnLst>
                <a:rect l="0" t="0" r="r" b="b"/>
                <a:pathLst>
                  <a:path w="21600" h="21600" extrusionOk="0">
                    <a:moveTo>
                      <a:pt x="5428" y="0"/>
                    </a:moveTo>
                    <a:lnTo>
                      <a:pt x="0" y="21600"/>
                    </a:lnTo>
                    <a:lnTo>
                      <a:pt x="16007" y="21600"/>
                    </a:lnTo>
                    <a:lnTo>
                      <a:pt x="21600" y="359"/>
                    </a:lnTo>
                    <a:lnTo>
                      <a:pt x="5428" y="0"/>
                    </a:lnTo>
                    <a:close/>
                  </a:path>
                </a:pathLst>
              </a:custGeom>
              <a:solidFill>
                <a:srgbClr val="6676DE">
                  <a:alpha val="49000"/>
                </a:srgbClr>
              </a:solidFill>
              <a:ln w="12700" cap="flat">
                <a:solidFill>
                  <a:srgbClr val="000000">
                    <a:alpha val="49000"/>
                  </a:srgbClr>
                </a:solidFill>
                <a:prstDash val="solid"/>
                <a:miter lim="400000"/>
              </a:ln>
              <a:effectLst/>
            </p:spPr>
            <p:txBody>
              <a:bodyPr wrap="square" lIns="0" tIns="0" rIns="0" bIns="0" numCol="1" anchor="t">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408" name="Rectangle aux angles arrondis"/>
            <p:cNvSpPr/>
            <p:nvPr/>
          </p:nvSpPr>
          <p:spPr>
            <a:xfrm>
              <a:off x="4315080" y="124895"/>
              <a:ext cx="4531108" cy="4298682"/>
            </a:xfrm>
            <a:prstGeom prst="roundRect">
              <a:avLst>
                <a:gd name="adj" fmla="val 6200"/>
              </a:avLst>
            </a:prstGeom>
            <a:noFill/>
            <a:ln w="12700" cap="flat">
              <a:solidFill>
                <a:srgbClr val="787DAA"/>
              </a:solidFill>
              <a:prstDash val="solid"/>
              <a:miter lim="400000"/>
            </a:ln>
            <a:effectLst/>
          </p:spPr>
          <p:txBody>
            <a:bodyPr wrap="square" lIns="101600" tIns="101600" rIns="101600" bIns="101600" numCol="1" anchor="t">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09" name="LAN"/>
            <p:cNvSpPr txBox="1"/>
            <p:nvPr/>
          </p:nvSpPr>
          <p:spPr>
            <a:xfrm>
              <a:off x="7903010" y="19528"/>
              <a:ext cx="627022" cy="315241"/>
            </a:xfrm>
            <a:prstGeom prst="rect">
              <a:avLst/>
            </a:prstGeom>
            <a:solidFill>
              <a:srgbClr val="F5F5F5"/>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lvl1pPr algn="ctr" defTabSz="450000">
                <a:lnSpc>
                  <a:spcPct val="100000"/>
                </a:lnSpc>
                <a:spcBef>
                  <a:spcPts val="0"/>
                </a:spcBef>
                <a:defRPr sz="1400" b="0" i="0" spc="0">
                  <a:solidFill>
                    <a:srgbClr val="021EAA"/>
                  </a:solidFill>
                  <a:latin typeface="Helvetica"/>
                  <a:ea typeface="Helvetica"/>
                  <a:cs typeface="Helvetica"/>
                  <a:sym typeface="Helvetica"/>
                </a:defRPr>
              </a:lvl1pPr>
            </a:lstStyle>
            <a:p>
              <a:r>
                <a:t>LAN</a:t>
              </a:r>
            </a:p>
          </p:txBody>
        </p:sp>
        <p:grpSp>
          <p:nvGrpSpPr>
            <p:cNvPr id="1413" name="Grouper"/>
            <p:cNvGrpSpPr/>
            <p:nvPr/>
          </p:nvGrpSpPr>
          <p:grpSpPr>
            <a:xfrm>
              <a:off x="869612" y="1566490"/>
              <a:ext cx="400598" cy="1137155"/>
              <a:chOff x="0" y="0"/>
              <a:chExt cx="400596" cy="1137154"/>
            </a:xfrm>
          </p:grpSpPr>
          <p:sp>
            <p:nvSpPr>
              <p:cNvPr id="1410" name="Rectangle aux angles arrondis"/>
              <p:cNvSpPr/>
              <p:nvPr/>
            </p:nvSpPr>
            <p:spPr>
              <a:xfrm>
                <a:off x="0" y="0"/>
                <a:ext cx="400597" cy="1137155"/>
              </a:xfrm>
              <a:prstGeom prst="roundRect">
                <a:avLst>
                  <a:gd name="adj" fmla="val 22178"/>
                </a:avLst>
              </a:prstGeom>
              <a:solidFill>
                <a:srgbClr val="C39BBF">
                  <a:alpha val="64000"/>
                </a:srgbClr>
              </a:solidFill>
              <a:ln w="12700" cap="flat">
                <a:solidFill>
                  <a:srgbClr val="000000">
                    <a:alpha val="64000"/>
                  </a:srgbClr>
                </a:solidFill>
                <a:prstDash val="solid"/>
                <a:miter lim="400000"/>
              </a:ln>
              <a:effectLst/>
            </p:spPr>
            <p:txBody>
              <a:bodyPr wrap="square" lIns="101600" tIns="101600" rIns="101600" bIns="101600" numCol="1" anchor="t">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11" name="Ligne"/>
              <p:cNvSpPr/>
              <p:nvPr/>
            </p:nvSpPr>
            <p:spPr>
              <a:xfrm flipV="1">
                <a:off x="61630" y="295363"/>
                <a:ext cx="276789" cy="2"/>
              </a:xfrm>
              <a:prstGeom prst="line">
                <a:avLst/>
              </a:prstGeom>
              <a:noFill/>
              <a:ln w="25400" cap="flat">
                <a:solidFill>
                  <a:srgbClr val="000000">
                    <a:alpha val="64000"/>
                  </a:srgbClr>
                </a:solidFill>
                <a:prstDash val="solid"/>
                <a:miter lim="400000"/>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12" name="Cercle"/>
              <p:cNvSpPr/>
              <p:nvPr/>
            </p:nvSpPr>
            <p:spPr>
              <a:xfrm>
                <a:off x="231113" y="930398"/>
                <a:ext cx="77039" cy="73842"/>
              </a:xfrm>
              <a:prstGeom prst="ellipse">
                <a:avLst/>
              </a:prstGeom>
              <a:solidFill>
                <a:srgbClr val="000000">
                  <a:alpha val="64000"/>
                </a:srgbClr>
              </a:solidFill>
              <a:ln w="12700" cap="flat">
                <a:solidFill>
                  <a:srgbClr val="000000">
                    <a:alpha val="64000"/>
                  </a:srgbClr>
                </a:solidFill>
                <a:prstDash val="solid"/>
                <a:miter lim="400000"/>
              </a:ln>
              <a:effectLst/>
            </p:spPr>
            <p:txBody>
              <a:bodyPr wrap="square" lIns="101600" tIns="101600" rIns="101600" bIns="101600" numCol="1" anchor="t">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414" name="Serveur web"/>
            <p:cNvSpPr txBox="1"/>
            <p:nvPr/>
          </p:nvSpPr>
          <p:spPr>
            <a:xfrm>
              <a:off x="294843" y="1251250"/>
              <a:ext cx="1654640" cy="36778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lvl1pPr algn="ctr" defTabSz="450000">
                <a:lnSpc>
                  <a:spcPct val="100000"/>
                </a:lnSpc>
                <a:spcBef>
                  <a:spcPts val="0"/>
                </a:spcBef>
                <a:defRPr sz="1300" b="0" i="0" spc="0">
                  <a:solidFill>
                    <a:srgbClr val="000000"/>
                  </a:solidFill>
                  <a:latin typeface="Helvetica"/>
                  <a:ea typeface="Helvetica"/>
                  <a:cs typeface="Helvetica"/>
                  <a:sym typeface="Helvetica"/>
                </a:defRPr>
              </a:lvl1pPr>
            </a:lstStyle>
            <a:p>
              <a:r>
                <a:t>Serveur web</a:t>
              </a:r>
            </a:p>
          </p:txBody>
        </p:sp>
        <p:grpSp>
          <p:nvGrpSpPr>
            <p:cNvPr id="1417" name="Grouper"/>
            <p:cNvGrpSpPr/>
            <p:nvPr/>
          </p:nvGrpSpPr>
          <p:grpSpPr>
            <a:xfrm>
              <a:off x="7999139" y="1829190"/>
              <a:ext cx="731526" cy="735561"/>
              <a:chOff x="0" y="0"/>
              <a:chExt cx="731524" cy="735560"/>
            </a:xfrm>
          </p:grpSpPr>
          <p:sp>
            <p:nvSpPr>
              <p:cNvPr id="1415" name="Rectangle aux angles arrondis"/>
              <p:cNvSpPr/>
              <p:nvPr/>
            </p:nvSpPr>
            <p:spPr>
              <a:xfrm>
                <a:off x="187736" y="0"/>
                <a:ext cx="543789" cy="409416"/>
              </a:xfrm>
              <a:prstGeom prst="roundRect">
                <a:avLst>
                  <a:gd name="adj" fmla="val 20399"/>
                </a:avLst>
              </a:prstGeom>
              <a:solidFill>
                <a:srgbClr val="789BD7">
                  <a:alpha val="49000"/>
                </a:srgbClr>
              </a:solidFill>
              <a:ln w="12700" cap="flat">
                <a:solidFill>
                  <a:srgbClr val="000000">
                    <a:alpha val="49000"/>
                  </a:srgbClr>
                </a:solidFill>
                <a:prstDash val="solid"/>
                <a:miter lim="400000"/>
              </a:ln>
              <a:effectLst/>
            </p:spPr>
            <p:txBody>
              <a:bodyPr wrap="square" lIns="101600" tIns="101600" rIns="101600" bIns="101600" numCol="1" anchor="t">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16" name="Figure"/>
              <p:cNvSpPr/>
              <p:nvPr/>
            </p:nvSpPr>
            <p:spPr>
              <a:xfrm>
                <a:off x="0" y="427457"/>
                <a:ext cx="725052" cy="308104"/>
              </a:xfrm>
              <a:custGeom>
                <a:avLst/>
                <a:gdLst/>
                <a:ahLst/>
                <a:cxnLst>
                  <a:cxn ang="0">
                    <a:pos x="wd2" y="hd2"/>
                  </a:cxn>
                  <a:cxn ang="5400000">
                    <a:pos x="wd2" y="hd2"/>
                  </a:cxn>
                  <a:cxn ang="10800000">
                    <a:pos x="wd2" y="hd2"/>
                  </a:cxn>
                  <a:cxn ang="16200000">
                    <a:pos x="wd2" y="hd2"/>
                  </a:cxn>
                </a:cxnLst>
                <a:rect l="0" t="0" r="r" b="b"/>
                <a:pathLst>
                  <a:path w="21600" h="21600" extrusionOk="0">
                    <a:moveTo>
                      <a:pt x="5428" y="0"/>
                    </a:moveTo>
                    <a:lnTo>
                      <a:pt x="0" y="21600"/>
                    </a:lnTo>
                    <a:lnTo>
                      <a:pt x="16007" y="21600"/>
                    </a:lnTo>
                    <a:lnTo>
                      <a:pt x="21600" y="359"/>
                    </a:lnTo>
                    <a:lnTo>
                      <a:pt x="5428" y="0"/>
                    </a:lnTo>
                    <a:close/>
                  </a:path>
                </a:pathLst>
              </a:custGeom>
              <a:solidFill>
                <a:srgbClr val="6676DE">
                  <a:alpha val="49000"/>
                </a:srgbClr>
              </a:solidFill>
              <a:ln w="12700" cap="flat">
                <a:solidFill>
                  <a:srgbClr val="000000">
                    <a:alpha val="49000"/>
                  </a:srgbClr>
                </a:solidFill>
                <a:prstDash val="solid"/>
                <a:miter lim="400000"/>
              </a:ln>
              <a:effectLst/>
            </p:spPr>
            <p:txBody>
              <a:bodyPr wrap="square" lIns="0" tIns="0" rIns="0" bIns="0" numCol="1" anchor="t">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418" name="Ligne"/>
            <p:cNvSpPr/>
            <p:nvPr/>
          </p:nvSpPr>
          <p:spPr>
            <a:xfrm flipH="1">
              <a:off x="7551284" y="494601"/>
              <a:ext cx="3943" cy="3488773"/>
            </a:xfrm>
            <a:prstGeom prst="line">
              <a:avLst/>
            </a:prstGeom>
            <a:noFill/>
            <a:ln w="12700" cap="flat">
              <a:solidFill>
                <a:srgbClr val="515151"/>
              </a:solidFill>
              <a:prstDash val="solid"/>
              <a:miter lim="400000"/>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19" name="Ligne"/>
            <p:cNvSpPr/>
            <p:nvPr/>
          </p:nvSpPr>
          <p:spPr>
            <a:xfrm flipV="1">
              <a:off x="7560332" y="2268620"/>
              <a:ext cx="613399" cy="4"/>
            </a:xfrm>
            <a:prstGeom prst="line">
              <a:avLst/>
            </a:prstGeom>
            <a:noFill/>
            <a:ln w="12700" cap="flat">
              <a:solidFill>
                <a:srgbClr val="515151"/>
              </a:solidFill>
              <a:prstDash val="solid"/>
              <a:miter lim="400000"/>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20" name="Ligne"/>
            <p:cNvSpPr/>
            <p:nvPr/>
          </p:nvSpPr>
          <p:spPr>
            <a:xfrm flipV="1">
              <a:off x="7563701" y="786231"/>
              <a:ext cx="613399" cy="4"/>
            </a:xfrm>
            <a:prstGeom prst="line">
              <a:avLst/>
            </a:prstGeom>
            <a:noFill/>
            <a:ln w="12700" cap="flat">
              <a:solidFill>
                <a:srgbClr val="515151"/>
              </a:solidFill>
              <a:prstDash val="solid"/>
              <a:miter lim="400000"/>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21" name="Ligne"/>
            <p:cNvSpPr/>
            <p:nvPr/>
          </p:nvSpPr>
          <p:spPr>
            <a:xfrm flipV="1">
              <a:off x="7563701" y="3675931"/>
              <a:ext cx="613399" cy="4"/>
            </a:xfrm>
            <a:prstGeom prst="line">
              <a:avLst/>
            </a:prstGeom>
            <a:noFill/>
            <a:ln w="12700" cap="flat">
              <a:solidFill>
                <a:srgbClr val="515151"/>
              </a:solidFill>
              <a:prstDash val="solid"/>
              <a:miter lim="400000"/>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grpSp>
          <p:nvGrpSpPr>
            <p:cNvPr id="1424" name="Grouper"/>
            <p:cNvGrpSpPr/>
            <p:nvPr/>
          </p:nvGrpSpPr>
          <p:grpSpPr>
            <a:xfrm>
              <a:off x="7999139" y="550717"/>
              <a:ext cx="731526" cy="735562"/>
              <a:chOff x="0" y="0"/>
              <a:chExt cx="731524" cy="735560"/>
            </a:xfrm>
          </p:grpSpPr>
          <p:sp>
            <p:nvSpPr>
              <p:cNvPr id="1422" name="Rectangle aux angles arrondis"/>
              <p:cNvSpPr/>
              <p:nvPr/>
            </p:nvSpPr>
            <p:spPr>
              <a:xfrm>
                <a:off x="187736" y="0"/>
                <a:ext cx="543789" cy="409416"/>
              </a:xfrm>
              <a:prstGeom prst="roundRect">
                <a:avLst>
                  <a:gd name="adj" fmla="val 20399"/>
                </a:avLst>
              </a:prstGeom>
              <a:solidFill>
                <a:srgbClr val="789BD7">
                  <a:alpha val="49000"/>
                </a:srgbClr>
              </a:solidFill>
              <a:ln w="12700" cap="flat">
                <a:solidFill>
                  <a:srgbClr val="000000">
                    <a:alpha val="49000"/>
                  </a:srgbClr>
                </a:solidFill>
                <a:prstDash val="solid"/>
                <a:miter lim="400000"/>
              </a:ln>
              <a:effectLst/>
            </p:spPr>
            <p:txBody>
              <a:bodyPr wrap="square" lIns="101600" tIns="101600" rIns="101600" bIns="101600" numCol="1" anchor="t">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23" name="Figure"/>
              <p:cNvSpPr/>
              <p:nvPr/>
            </p:nvSpPr>
            <p:spPr>
              <a:xfrm>
                <a:off x="0" y="427457"/>
                <a:ext cx="725052" cy="308104"/>
              </a:xfrm>
              <a:custGeom>
                <a:avLst/>
                <a:gdLst/>
                <a:ahLst/>
                <a:cxnLst>
                  <a:cxn ang="0">
                    <a:pos x="wd2" y="hd2"/>
                  </a:cxn>
                  <a:cxn ang="5400000">
                    <a:pos x="wd2" y="hd2"/>
                  </a:cxn>
                  <a:cxn ang="10800000">
                    <a:pos x="wd2" y="hd2"/>
                  </a:cxn>
                  <a:cxn ang="16200000">
                    <a:pos x="wd2" y="hd2"/>
                  </a:cxn>
                </a:cxnLst>
                <a:rect l="0" t="0" r="r" b="b"/>
                <a:pathLst>
                  <a:path w="21600" h="21600" extrusionOk="0">
                    <a:moveTo>
                      <a:pt x="5428" y="0"/>
                    </a:moveTo>
                    <a:lnTo>
                      <a:pt x="0" y="21600"/>
                    </a:lnTo>
                    <a:lnTo>
                      <a:pt x="16007" y="21600"/>
                    </a:lnTo>
                    <a:lnTo>
                      <a:pt x="21600" y="359"/>
                    </a:lnTo>
                    <a:lnTo>
                      <a:pt x="5428" y="0"/>
                    </a:lnTo>
                    <a:close/>
                  </a:path>
                </a:pathLst>
              </a:custGeom>
              <a:solidFill>
                <a:srgbClr val="6676DE">
                  <a:alpha val="49000"/>
                </a:srgbClr>
              </a:solidFill>
              <a:ln w="12700" cap="flat">
                <a:solidFill>
                  <a:srgbClr val="000000">
                    <a:alpha val="49000"/>
                  </a:srgbClr>
                </a:solidFill>
                <a:prstDash val="solid"/>
                <a:miter lim="400000"/>
              </a:ln>
              <a:effectLst/>
            </p:spPr>
            <p:txBody>
              <a:bodyPr wrap="square" lIns="0" tIns="0" rIns="0" bIns="0" numCol="1" anchor="t">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425" name="S=10.0.0.3:2035…"/>
            <p:cNvSpPr txBox="1"/>
            <p:nvPr/>
          </p:nvSpPr>
          <p:spPr>
            <a:xfrm>
              <a:off x="5334299" y="252991"/>
              <a:ext cx="2368748" cy="71804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p>
              <a:pPr algn="ctr" defTabSz="450000">
                <a:lnSpc>
                  <a:spcPct val="100000"/>
                </a:lnSpc>
                <a:spcBef>
                  <a:spcPts val="0"/>
                </a:spcBef>
                <a:defRPr sz="1300" b="0" i="0" spc="0">
                  <a:solidFill>
                    <a:srgbClr val="000000"/>
                  </a:solidFill>
                  <a:latin typeface="Helvetica"/>
                  <a:ea typeface="Helvetica"/>
                  <a:cs typeface="Helvetica"/>
                  <a:sym typeface="Helvetica"/>
                </a:defRPr>
              </a:pPr>
              <a:r>
                <a:t>S=</a:t>
              </a:r>
              <a:r>
                <a:rPr>
                  <a:solidFill>
                    <a:srgbClr val="CF232B"/>
                  </a:solidFill>
                </a:rPr>
                <a:t>10.0.0.3</a:t>
              </a:r>
              <a:r>
                <a:t>:2035</a:t>
              </a:r>
            </a:p>
            <a:p>
              <a:pPr algn="ctr" defTabSz="450000">
                <a:lnSpc>
                  <a:spcPct val="100000"/>
                </a:lnSpc>
                <a:spcBef>
                  <a:spcPts val="0"/>
                </a:spcBef>
                <a:defRPr sz="1300" b="0" i="0" spc="0">
                  <a:solidFill>
                    <a:srgbClr val="000000"/>
                  </a:solidFill>
                  <a:latin typeface="Helvetica"/>
                  <a:ea typeface="Helvetica"/>
                  <a:cs typeface="Helvetica"/>
                  <a:sym typeface="Helvetica"/>
                </a:defRPr>
              </a:pPr>
              <a:r>
                <a:t>D=131.10.0.10:80</a:t>
              </a:r>
            </a:p>
          </p:txBody>
        </p:sp>
        <p:sp>
          <p:nvSpPr>
            <p:cNvPr id="1426" name="S=131.10.0.10:80…"/>
            <p:cNvSpPr txBox="1"/>
            <p:nvPr/>
          </p:nvSpPr>
          <p:spPr>
            <a:xfrm>
              <a:off x="1593082" y="2564750"/>
              <a:ext cx="2490668" cy="71804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p>
              <a:pPr algn="ctr" defTabSz="450000">
                <a:lnSpc>
                  <a:spcPct val="100000"/>
                </a:lnSpc>
                <a:spcBef>
                  <a:spcPts val="0"/>
                </a:spcBef>
                <a:defRPr sz="1300" b="0" i="0" spc="0">
                  <a:solidFill>
                    <a:srgbClr val="000000"/>
                  </a:solidFill>
                  <a:latin typeface="Helvetica"/>
                  <a:ea typeface="Helvetica"/>
                  <a:cs typeface="Helvetica"/>
                  <a:sym typeface="Helvetica"/>
                </a:defRPr>
              </a:pPr>
              <a:r>
                <a:t>S=131.10.0.10:80</a:t>
              </a:r>
            </a:p>
            <a:p>
              <a:pPr algn="ctr" defTabSz="450000">
                <a:lnSpc>
                  <a:spcPct val="100000"/>
                </a:lnSpc>
                <a:spcBef>
                  <a:spcPts val="0"/>
                </a:spcBef>
                <a:defRPr sz="1300" b="0" i="0" spc="0">
                  <a:solidFill>
                    <a:srgbClr val="000000"/>
                  </a:solidFill>
                  <a:latin typeface="Helvetica"/>
                  <a:ea typeface="Helvetica"/>
                  <a:cs typeface="Helvetica"/>
                  <a:sym typeface="Helvetica"/>
                </a:defRPr>
              </a:pPr>
              <a:r>
                <a:t>D=194.12.10.1:</a:t>
              </a:r>
              <a:r>
                <a:rPr>
                  <a:solidFill>
                    <a:srgbClr val="CF232B"/>
                  </a:solidFill>
                </a:rPr>
                <a:t>3043</a:t>
              </a:r>
            </a:p>
          </p:txBody>
        </p:sp>
        <p:sp>
          <p:nvSpPr>
            <p:cNvPr id="1427" name="Ligne"/>
            <p:cNvSpPr/>
            <p:nvPr/>
          </p:nvSpPr>
          <p:spPr>
            <a:xfrm flipH="1">
              <a:off x="1261088" y="2513647"/>
              <a:ext cx="2923824" cy="3"/>
            </a:xfrm>
            <a:prstGeom prst="line">
              <a:avLst/>
            </a:prstGeom>
            <a:noFill/>
            <a:ln w="38100" cap="flat">
              <a:solidFill>
                <a:srgbClr val="D178BE"/>
              </a:solidFill>
              <a:prstDash val="solid"/>
              <a:miter lim="400000"/>
              <a:headEnd type="stealth" w="med" len="med"/>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28" name="S=194.12.10.1:3043…"/>
            <p:cNvSpPr txBox="1"/>
            <p:nvPr/>
          </p:nvSpPr>
          <p:spPr>
            <a:xfrm>
              <a:off x="1836923" y="1216224"/>
              <a:ext cx="2490668" cy="71804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p>
              <a:pPr algn="ctr" defTabSz="450000">
                <a:lnSpc>
                  <a:spcPct val="100000"/>
                </a:lnSpc>
                <a:spcBef>
                  <a:spcPts val="0"/>
                </a:spcBef>
                <a:defRPr sz="1300" b="0" i="0" spc="0">
                  <a:solidFill>
                    <a:srgbClr val="000000"/>
                  </a:solidFill>
                  <a:latin typeface="Helvetica"/>
                  <a:ea typeface="Helvetica"/>
                  <a:cs typeface="Helvetica"/>
                  <a:sym typeface="Helvetica"/>
                </a:defRPr>
              </a:pPr>
              <a:r>
                <a:t>S=194.12.10.1:</a:t>
              </a:r>
              <a:r>
                <a:rPr>
                  <a:solidFill>
                    <a:srgbClr val="CF232B"/>
                  </a:solidFill>
                </a:rPr>
                <a:t>3043</a:t>
              </a:r>
            </a:p>
            <a:p>
              <a:pPr algn="ctr" defTabSz="450000">
                <a:lnSpc>
                  <a:spcPct val="100000"/>
                </a:lnSpc>
                <a:spcBef>
                  <a:spcPts val="0"/>
                </a:spcBef>
                <a:defRPr sz="1300" b="0" i="0" spc="0">
                  <a:solidFill>
                    <a:srgbClr val="000000"/>
                  </a:solidFill>
                  <a:latin typeface="Helvetica"/>
                  <a:ea typeface="Helvetica"/>
                  <a:cs typeface="Helvetica"/>
                  <a:sym typeface="Helvetica"/>
                </a:defRPr>
              </a:pPr>
              <a:r>
                <a:t>D=131.10.0.10:80</a:t>
              </a:r>
            </a:p>
          </p:txBody>
        </p:sp>
        <p:sp>
          <p:nvSpPr>
            <p:cNvPr id="1429" name="Ligne"/>
            <p:cNvSpPr/>
            <p:nvPr/>
          </p:nvSpPr>
          <p:spPr>
            <a:xfrm flipV="1">
              <a:off x="5106673" y="1867710"/>
              <a:ext cx="2223618" cy="3"/>
            </a:xfrm>
            <a:prstGeom prst="line">
              <a:avLst/>
            </a:prstGeom>
            <a:noFill/>
            <a:ln w="38100" cap="flat">
              <a:solidFill>
                <a:srgbClr val="7878D1"/>
              </a:solidFill>
              <a:prstDash val="solid"/>
              <a:miter lim="400000"/>
              <a:headEnd type="stealth" w="med" len="med"/>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30" name="Ligne"/>
            <p:cNvSpPr/>
            <p:nvPr/>
          </p:nvSpPr>
          <p:spPr>
            <a:xfrm>
              <a:off x="7301560" y="922373"/>
              <a:ext cx="836933" cy="3"/>
            </a:xfrm>
            <a:prstGeom prst="line">
              <a:avLst/>
            </a:prstGeom>
            <a:noFill/>
            <a:ln w="38100" cap="flat">
              <a:solidFill>
                <a:srgbClr val="7878D1"/>
              </a:solidFill>
              <a:prstDash val="solid"/>
              <a:miter lim="400000"/>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31" name="Ligne"/>
            <p:cNvSpPr/>
            <p:nvPr/>
          </p:nvSpPr>
          <p:spPr>
            <a:xfrm flipH="1">
              <a:off x="7329775" y="914983"/>
              <a:ext cx="1086" cy="959754"/>
            </a:xfrm>
            <a:prstGeom prst="line">
              <a:avLst/>
            </a:prstGeom>
            <a:noFill/>
            <a:ln w="38100" cap="flat">
              <a:solidFill>
                <a:srgbClr val="7878D1"/>
              </a:solidFill>
              <a:prstDash val="solid"/>
              <a:miter lim="400000"/>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32" name="Ligne"/>
            <p:cNvSpPr/>
            <p:nvPr/>
          </p:nvSpPr>
          <p:spPr>
            <a:xfrm>
              <a:off x="5163681" y="2568259"/>
              <a:ext cx="2333816" cy="3"/>
            </a:xfrm>
            <a:prstGeom prst="line">
              <a:avLst/>
            </a:prstGeom>
            <a:noFill/>
            <a:ln w="38100" cap="flat">
              <a:solidFill>
                <a:srgbClr val="D178BE"/>
              </a:solidFill>
              <a:prstDash val="solid"/>
              <a:miter lim="400000"/>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33" name="Ligne"/>
            <p:cNvSpPr/>
            <p:nvPr/>
          </p:nvSpPr>
          <p:spPr>
            <a:xfrm flipH="1" flipV="1">
              <a:off x="7459187" y="1174429"/>
              <a:ext cx="599238" cy="407"/>
            </a:xfrm>
            <a:prstGeom prst="line">
              <a:avLst/>
            </a:prstGeom>
            <a:noFill/>
            <a:ln w="38100" cap="flat">
              <a:solidFill>
                <a:srgbClr val="D178BE"/>
              </a:solidFill>
              <a:prstDash val="solid"/>
              <a:miter lim="400000"/>
              <a:headEnd type="triangle" w="med" len="med"/>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34" name="Ligne"/>
            <p:cNvSpPr/>
            <p:nvPr/>
          </p:nvSpPr>
          <p:spPr>
            <a:xfrm flipH="1">
              <a:off x="7479908" y="1163663"/>
              <a:ext cx="1620" cy="1432629"/>
            </a:xfrm>
            <a:prstGeom prst="line">
              <a:avLst/>
            </a:prstGeom>
            <a:noFill/>
            <a:ln w="38100" cap="flat">
              <a:solidFill>
                <a:srgbClr val="D178BE"/>
              </a:solidFill>
              <a:prstDash val="solid"/>
              <a:miter lim="400000"/>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35" name="S=131.10.0.10:80…"/>
            <p:cNvSpPr txBox="1"/>
            <p:nvPr/>
          </p:nvSpPr>
          <p:spPr>
            <a:xfrm>
              <a:off x="5369135" y="2582263"/>
              <a:ext cx="2368747" cy="71804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p>
              <a:pPr algn="ctr" defTabSz="450000">
                <a:lnSpc>
                  <a:spcPct val="100000"/>
                </a:lnSpc>
                <a:spcBef>
                  <a:spcPts val="0"/>
                </a:spcBef>
                <a:defRPr sz="1300" b="0" i="0" spc="0">
                  <a:solidFill>
                    <a:srgbClr val="000000"/>
                  </a:solidFill>
                  <a:latin typeface="Helvetica"/>
                  <a:ea typeface="Helvetica"/>
                  <a:cs typeface="Helvetica"/>
                  <a:sym typeface="Helvetica"/>
                </a:defRPr>
              </a:pPr>
              <a:r>
                <a:t>S=131.10.0.10:80</a:t>
              </a:r>
            </a:p>
            <a:p>
              <a:pPr algn="ctr" defTabSz="450000">
                <a:lnSpc>
                  <a:spcPct val="100000"/>
                </a:lnSpc>
                <a:spcBef>
                  <a:spcPts val="0"/>
                </a:spcBef>
                <a:defRPr sz="1300" b="0" i="0" spc="0">
                  <a:solidFill>
                    <a:srgbClr val="000000"/>
                  </a:solidFill>
                  <a:latin typeface="Helvetica"/>
                  <a:ea typeface="Helvetica"/>
                  <a:cs typeface="Helvetica"/>
                  <a:sym typeface="Helvetica"/>
                </a:defRPr>
              </a:pPr>
              <a:r>
                <a:t>D=</a:t>
              </a:r>
              <a:r>
                <a:rPr>
                  <a:solidFill>
                    <a:srgbClr val="CF232B"/>
                  </a:solidFill>
                </a:rPr>
                <a:t>10.0.0.3</a:t>
              </a:r>
              <a:r>
                <a:t>:2035</a:t>
              </a:r>
            </a:p>
          </p:txBody>
        </p:sp>
        <p:sp>
          <p:nvSpPr>
            <p:cNvPr id="1436" name="10.0.0.3"/>
            <p:cNvSpPr txBox="1"/>
            <p:nvPr/>
          </p:nvSpPr>
          <p:spPr>
            <a:xfrm>
              <a:off x="7540318" y="1299238"/>
              <a:ext cx="1492364" cy="37309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lvl1pPr algn="ctr" defTabSz="450000">
                <a:lnSpc>
                  <a:spcPct val="100000"/>
                </a:lnSpc>
                <a:spcBef>
                  <a:spcPts val="0"/>
                </a:spcBef>
                <a:defRPr sz="1300" b="0" i="0" spc="0">
                  <a:solidFill>
                    <a:srgbClr val="000000"/>
                  </a:solidFill>
                  <a:latin typeface="Helvetica"/>
                  <a:ea typeface="Helvetica"/>
                  <a:cs typeface="Helvetica"/>
                  <a:sym typeface="Helvetica"/>
                </a:defRPr>
              </a:lvl1pPr>
            </a:lstStyle>
            <a:p>
              <a:r>
                <a:t>10.0.0.3</a:t>
              </a:r>
            </a:p>
          </p:txBody>
        </p:sp>
        <p:grpSp>
          <p:nvGrpSpPr>
            <p:cNvPr id="1441" name="Grouper"/>
            <p:cNvGrpSpPr/>
            <p:nvPr/>
          </p:nvGrpSpPr>
          <p:grpSpPr>
            <a:xfrm>
              <a:off x="4392847" y="1660981"/>
              <a:ext cx="555480" cy="1166431"/>
              <a:chOff x="0" y="17354"/>
              <a:chExt cx="555479" cy="1166429"/>
            </a:xfrm>
          </p:grpSpPr>
          <p:sp>
            <p:nvSpPr>
              <p:cNvPr id="1437" name="Ligne"/>
              <p:cNvSpPr/>
              <p:nvPr/>
            </p:nvSpPr>
            <p:spPr>
              <a:xfrm flipH="1" flipV="1">
                <a:off x="0" y="66515"/>
                <a:ext cx="261834" cy="497540"/>
              </a:xfrm>
              <a:prstGeom prst="line">
                <a:avLst/>
              </a:prstGeom>
              <a:noFill/>
              <a:ln w="38100" cap="flat">
                <a:solidFill>
                  <a:srgbClr val="E0E0E0"/>
                </a:solidFill>
                <a:prstDash val="solid"/>
                <a:miter lim="400000"/>
                <a:headEnd type="triangle" w="med" len="med"/>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38" name="Ligne"/>
              <p:cNvSpPr/>
              <p:nvPr/>
            </p:nvSpPr>
            <p:spPr>
              <a:xfrm>
                <a:off x="312255" y="663661"/>
                <a:ext cx="243225" cy="478480"/>
              </a:xfrm>
              <a:prstGeom prst="line">
                <a:avLst/>
              </a:prstGeom>
              <a:noFill/>
              <a:ln w="38100" cap="flat">
                <a:solidFill>
                  <a:srgbClr val="E0E0E0"/>
                </a:solidFill>
                <a:prstDash val="solid"/>
                <a:miter lim="400000"/>
                <a:headEnd type="triangle" w="med" len="med"/>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39" name="Ligne"/>
              <p:cNvSpPr/>
              <p:nvPr/>
            </p:nvSpPr>
            <p:spPr>
              <a:xfrm flipV="1">
                <a:off x="21565" y="636803"/>
                <a:ext cx="237634" cy="546982"/>
              </a:xfrm>
              <a:prstGeom prst="line">
                <a:avLst/>
              </a:prstGeom>
              <a:noFill/>
              <a:ln w="38100" cap="flat">
                <a:solidFill>
                  <a:srgbClr val="E0E0E0"/>
                </a:solidFill>
                <a:prstDash val="solid"/>
                <a:miter lim="400000"/>
                <a:headEnd type="triangle" w="med" len="med"/>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40" name="Ligne"/>
              <p:cNvSpPr/>
              <p:nvPr/>
            </p:nvSpPr>
            <p:spPr>
              <a:xfrm flipH="1">
                <a:off x="321378" y="17354"/>
                <a:ext cx="231163" cy="551797"/>
              </a:xfrm>
              <a:prstGeom prst="line">
                <a:avLst/>
              </a:prstGeom>
              <a:noFill/>
              <a:ln w="38100" cap="flat">
                <a:solidFill>
                  <a:srgbClr val="E0E0E0"/>
                </a:solidFill>
                <a:prstDash val="solid"/>
                <a:miter lim="400000"/>
                <a:headEnd type="triangle" w="med" len="med"/>
              </a:ln>
              <a:effectLst/>
            </p:spPr>
            <p:txBody>
              <a:bodyPr wrap="square" lIns="50800" tIns="50800" rIns="50800" bIns="50800" numCol="1" anchor="ctr">
                <a:noAutofit/>
              </a:bodyPr>
              <a:lstStyle/>
              <a:p>
                <a:pPr defTabSz="4500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442" name="NAT"/>
            <p:cNvSpPr txBox="1"/>
            <p:nvPr/>
          </p:nvSpPr>
          <p:spPr>
            <a:xfrm>
              <a:off x="4048914" y="1079945"/>
              <a:ext cx="1254043" cy="36778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lvl1pPr algn="ctr" defTabSz="450000">
                <a:lnSpc>
                  <a:spcPct val="100000"/>
                </a:lnSpc>
                <a:spcBef>
                  <a:spcPts val="0"/>
                </a:spcBef>
                <a:defRPr sz="1400" b="0" i="0" spc="0">
                  <a:solidFill>
                    <a:srgbClr val="021EAA"/>
                  </a:solidFill>
                  <a:latin typeface="Helvetica"/>
                  <a:ea typeface="Helvetica"/>
                  <a:cs typeface="Helvetica"/>
                  <a:sym typeface="Helvetica"/>
                </a:defRPr>
              </a:lvl1pPr>
            </a:lstStyle>
            <a:p>
              <a:r>
                <a:t>NAT</a:t>
              </a:r>
            </a:p>
          </p:txBody>
        </p:sp>
        <p:sp>
          <p:nvSpPr>
            <p:cNvPr id="1443" name="194.12.10.1"/>
            <p:cNvSpPr txBox="1"/>
            <p:nvPr/>
          </p:nvSpPr>
          <p:spPr>
            <a:xfrm>
              <a:off x="2657731" y="2056264"/>
              <a:ext cx="1787416" cy="51530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lvl1pPr algn="ctr" defTabSz="450000">
                <a:lnSpc>
                  <a:spcPct val="100000"/>
                </a:lnSpc>
                <a:spcBef>
                  <a:spcPts val="0"/>
                </a:spcBef>
                <a:defRPr sz="1300" b="0" i="0" spc="0">
                  <a:solidFill>
                    <a:srgbClr val="000000"/>
                  </a:solidFill>
                  <a:latin typeface="Helvetica"/>
                  <a:ea typeface="Helvetica"/>
                  <a:cs typeface="Helvetica"/>
                  <a:sym typeface="Helvetica"/>
                </a:defRPr>
              </a:lvl1pPr>
            </a:lstStyle>
            <a:p>
              <a:r>
                <a:t>194.12.10.1</a:t>
              </a:r>
            </a:p>
          </p:txBody>
        </p:sp>
        <p:sp>
          <p:nvSpPr>
            <p:cNvPr id="1444" name="10.0.0.1"/>
            <p:cNvSpPr txBox="1"/>
            <p:nvPr/>
          </p:nvSpPr>
          <p:spPr>
            <a:xfrm>
              <a:off x="4683403" y="2079275"/>
              <a:ext cx="1787416" cy="51530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noAutofit/>
            </a:bodyPr>
            <a:lstStyle>
              <a:lvl1pPr algn="ctr" defTabSz="450000">
                <a:lnSpc>
                  <a:spcPct val="100000"/>
                </a:lnSpc>
                <a:spcBef>
                  <a:spcPts val="0"/>
                </a:spcBef>
                <a:defRPr sz="1300" b="0" i="0" spc="0">
                  <a:solidFill>
                    <a:srgbClr val="606060"/>
                  </a:solidFill>
                  <a:latin typeface="Helvetica"/>
                  <a:ea typeface="Helvetica"/>
                  <a:cs typeface="Helvetica"/>
                  <a:sym typeface="Helvetica"/>
                </a:defRPr>
              </a:lvl1pPr>
            </a:lstStyle>
            <a:p>
              <a:r>
                <a:t>10.0.0.1</a:t>
              </a:r>
            </a:p>
          </p:txBody>
        </p:sp>
      </p:grpSp>
      <p:sp>
        <p:nvSpPr>
          <p:cNvPr id="1446" name="Fig 2.12 -Fonction NAPT d’un routeur"/>
          <p:cNvSpPr txBox="1"/>
          <p:nvPr/>
        </p:nvSpPr>
        <p:spPr>
          <a:xfrm>
            <a:off x="427665" y="7188200"/>
            <a:ext cx="4667087"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2.12 -Fonction NAPT d’un routeur </a:t>
            </a:r>
          </a:p>
        </p:txBody>
      </p:sp>
      <p:sp>
        <p:nvSpPr>
          <p:cNvPr id="1447"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448" name="4 - La couche Internet - Adresses particulières ; adressage privé"/>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Adresses particulières ; adressage privé</a:t>
            </a:r>
          </a:p>
        </p:txBody>
      </p:sp>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1450" name="La configuration dynamique d’interface réseau est la plus simple…"/>
          <p:cNvSpPr txBox="1">
            <a:spLocks noGrp="1"/>
          </p:cNvSpPr>
          <p:nvPr>
            <p:ph type="body" idx="1"/>
          </p:nvPr>
        </p:nvSpPr>
        <p:spPr>
          <a:xfrm>
            <a:off x="304800" y="2038350"/>
            <a:ext cx="9601200" cy="523875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La </a:t>
            </a:r>
            <a:r>
              <a:rPr b="1"/>
              <a:t>configuration dynamique</a:t>
            </a:r>
            <a:r>
              <a:t> d’interface réseau est la plus simple</a:t>
            </a:r>
          </a:p>
          <a:p>
            <a:pPr lvl="1">
              <a:lnSpc>
                <a:spcPct val="100000"/>
              </a:lnSpc>
              <a:spcBef>
                <a:spcPts val="100"/>
              </a:spcBef>
              <a:buClr>
                <a:srgbClr val="040F6A"/>
              </a:buClr>
              <a:buSzPct val="75000"/>
              <a:buFont typeface="Lucida Grande"/>
              <a:buChar char="‣"/>
              <a:defRPr sz="2000"/>
            </a:pPr>
            <a:r>
              <a:t>L’ensemble des paramètres IP est délivré par un </a:t>
            </a:r>
            <a:r>
              <a:rPr b="1"/>
              <a:t>serveur DHCP</a:t>
            </a:r>
            <a:r>
              <a:t> (</a:t>
            </a:r>
            <a:r>
              <a:rPr i="1"/>
              <a:t>Dynamic Host Configuration Protocol</a:t>
            </a:r>
            <a:r>
              <a:t>)</a:t>
            </a:r>
          </a:p>
          <a:p>
            <a:pPr lvl="1">
              <a:lnSpc>
                <a:spcPct val="100000"/>
              </a:lnSpc>
              <a:spcBef>
                <a:spcPts val="100"/>
              </a:spcBef>
              <a:buClr>
                <a:srgbClr val="040F6A"/>
              </a:buClr>
              <a:buSzPct val="75000"/>
              <a:buFont typeface="Lucida Grande"/>
              <a:buChar char="‣"/>
              <a:defRPr sz="2000"/>
            </a:pPr>
            <a:r>
              <a:t>Ce serveur DHCP peut être associé au routeur de bordure du réseau local </a:t>
            </a:r>
          </a:p>
        </p:txBody>
      </p:sp>
      <p:grpSp>
        <p:nvGrpSpPr>
          <p:cNvPr id="1453" name="Grouper"/>
          <p:cNvGrpSpPr/>
          <p:nvPr/>
        </p:nvGrpSpPr>
        <p:grpSpPr>
          <a:xfrm>
            <a:off x="317500" y="1270000"/>
            <a:ext cx="9525000" cy="38100"/>
            <a:chOff x="0" y="0"/>
            <a:chExt cx="9525000" cy="38100"/>
          </a:xfrm>
        </p:grpSpPr>
        <p:sp>
          <p:nvSpPr>
            <p:cNvPr id="1451"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52"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454"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73</a:t>
            </a:fld>
            <a:endParaRPr/>
          </a:p>
        </p:txBody>
      </p:sp>
      <p:sp>
        <p:nvSpPr>
          <p:cNvPr id="1455" name="Configuration dynamique"/>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Configuration dynamique</a:t>
            </a:r>
          </a:p>
        </p:txBody>
      </p:sp>
      <p:sp>
        <p:nvSpPr>
          <p:cNvPr id="1456"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73</a:t>
            </a:fld>
            <a:endParaRPr/>
          </a:p>
        </p:txBody>
      </p:sp>
      <p:sp>
        <p:nvSpPr>
          <p:cNvPr id="1457" name="Fig 2.13 - Serveur DHCP associé à un routeur"/>
          <p:cNvSpPr txBox="1"/>
          <p:nvPr/>
        </p:nvSpPr>
        <p:spPr>
          <a:xfrm>
            <a:off x="427665" y="7188200"/>
            <a:ext cx="5150139"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2.13 - Serveur DHCP associé à un routeur </a:t>
            </a:r>
          </a:p>
        </p:txBody>
      </p:sp>
      <p:sp>
        <p:nvSpPr>
          <p:cNvPr id="1458"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459" name="4 - La couche Internet - Configuration IPv4 des hôtes"/>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Configuration IPv4 des hôtes</a:t>
            </a:r>
          </a:p>
        </p:txBody>
      </p:sp>
      <p:pic>
        <p:nvPicPr>
          <p:cNvPr id="1460"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pic>
        <p:nvPicPr>
          <p:cNvPr id="1461" name="4.13-serveur DHCP.pdf" descr="4.13-serveur DHCP.pdf"/>
          <p:cNvPicPr>
            <a:picLocks noChangeAspect="1"/>
          </p:cNvPicPr>
          <p:nvPr/>
        </p:nvPicPr>
        <p:blipFill>
          <a:blip r:embed="rId4"/>
          <a:stretch>
            <a:fillRect/>
          </a:stretch>
        </p:blipFill>
        <p:spPr>
          <a:xfrm>
            <a:off x="1456841" y="3529534"/>
            <a:ext cx="6720183" cy="3607349"/>
          </a:xfrm>
          <a:prstGeom prst="rect">
            <a:avLst/>
          </a:prstGeom>
          <a:ln w="12700">
            <a:miter lim="400000"/>
          </a:ln>
        </p:spPr>
      </p:pic>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467" name="Grouper"/>
          <p:cNvGrpSpPr/>
          <p:nvPr/>
        </p:nvGrpSpPr>
        <p:grpSpPr>
          <a:xfrm>
            <a:off x="317500" y="1270000"/>
            <a:ext cx="9525000" cy="38100"/>
            <a:chOff x="0" y="0"/>
            <a:chExt cx="9525000" cy="38100"/>
          </a:xfrm>
        </p:grpSpPr>
        <p:sp>
          <p:nvSpPr>
            <p:cNvPr id="1465"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66"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468"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74</a:t>
            </a:fld>
            <a:endParaRPr/>
          </a:p>
        </p:txBody>
      </p:sp>
      <p:sp>
        <p:nvSpPr>
          <p:cNvPr id="1469" name="Configuration dynamique"/>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Configuration dynamique</a:t>
            </a:r>
          </a:p>
        </p:txBody>
      </p:sp>
      <p:sp>
        <p:nvSpPr>
          <p:cNvPr id="1470" name="Avec Windows 11, 10, 8.1 ou 7…"/>
          <p:cNvSpPr txBox="1">
            <a:spLocks noGrp="1"/>
          </p:cNvSpPr>
          <p:nvPr>
            <p:ph type="body" sz="quarter" idx="1"/>
          </p:nvPr>
        </p:nvSpPr>
        <p:spPr>
          <a:xfrm>
            <a:off x="275034" y="2025650"/>
            <a:ext cx="5254646" cy="1685312"/>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Avec Windows 11, 10, 8.1 ou 7</a:t>
            </a:r>
          </a:p>
          <a:p>
            <a:pPr lvl="1">
              <a:lnSpc>
                <a:spcPct val="100000"/>
              </a:lnSpc>
              <a:spcBef>
                <a:spcPts val="100"/>
              </a:spcBef>
              <a:buClr>
                <a:srgbClr val="040F6A"/>
              </a:buClr>
              <a:buSzPct val="75000"/>
              <a:buFont typeface="Lucida Grande"/>
              <a:buChar char="‣"/>
              <a:defRPr sz="2000"/>
            </a:pPr>
            <a:r>
              <a:t>Lien : </a:t>
            </a:r>
            <a:r>
              <a:rPr sz="1800" u="sng">
                <a:solidFill>
                  <a:srgbClr val="1A4291"/>
                </a:solidFill>
                <a:hlinkClick r:id="rId3"/>
              </a:rPr>
              <a:t>https://support.microsoft.com/fr-fr/windows/modifier-les-paramètres-tcp-ip-bd0a07af-15f5-cd6a-363f-ca2b6f391ace</a:t>
            </a:r>
          </a:p>
        </p:txBody>
      </p:sp>
      <p:sp>
        <p:nvSpPr>
          <p:cNvPr id="1471"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74</a:t>
            </a:fld>
            <a:endParaRPr/>
          </a:p>
        </p:txBody>
      </p:sp>
      <p:sp>
        <p:nvSpPr>
          <p:cNvPr id="1472"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473" name="4 - La couche Internet - Configuration IPv4 des hôtes"/>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Configuration IPv4 des hôtes</a:t>
            </a:r>
          </a:p>
        </p:txBody>
      </p:sp>
      <p:pic>
        <p:nvPicPr>
          <p:cNvPr id="1474" name="Internet-transit-3.png" descr="Internet-transit-3.png"/>
          <p:cNvPicPr>
            <a:picLocks noChangeAspect="1"/>
          </p:cNvPicPr>
          <p:nvPr/>
        </p:nvPicPr>
        <p:blipFill>
          <a:blip r:embed="rId4"/>
          <a:stretch>
            <a:fillRect/>
          </a:stretch>
        </p:blipFill>
        <p:spPr>
          <a:xfrm>
            <a:off x="7082925" y="46153"/>
            <a:ext cx="1316973" cy="921881"/>
          </a:xfrm>
          <a:prstGeom prst="rect">
            <a:avLst/>
          </a:prstGeom>
          <a:ln w="12700">
            <a:miter lim="400000"/>
          </a:ln>
        </p:spPr>
      </p:pic>
      <p:grpSp>
        <p:nvGrpSpPr>
          <p:cNvPr id="1477" name="Grouper"/>
          <p:cNvGrpSpPr/>
          <p:nvPr/>
        </p:nvGrpSpPr>
        <p:grpSpPr>
          <a:xfrm>
            <a:off x="304800" y="1610066"/>
            <a:ext cx="9686359" cy="4784530"/>
            <a:chOff x="0" y="0"/>
            <a:chExt cx="9686358" cy="4784528"/>
          </a:xfrm>
        </p:grpSpPr>
        <p:pic>
          <p:nvPicPr>
            <p:cNvPr id="1475" name="4.14.1-activer DHCP dans Windows 10.png" descr="4.14.1-activer DHCP dans Windows 10.png"/>
            <p:cNvPicPr>
              <a:picLocks noChangeAspect="1"/>
            </p:cNvPicPr>
            <p:nvPr/>
          </p:nvPicPr>
          <p:blipFill>
            <a:blip r:embed="rId5"/>
            <a:stretch>
              <a:fillRect/>
            </a:stretch>
          </p:blipFill>
          <p:spPr>
            <a:xfrm>
              <a:off x="5186864" y="0"/>
              <a:ext cx="4499495" cy="4784529"/>
            </a:xfrm>
            <a:prstGeom prst="rect">
              <a:avLst/>
            </a:prstGeom>
            <a:ln w="12700" cap="flat">
              <a:noFill/>
              <a:miter lim="400000"/>
            </a:ln>
            <a:effectLst/>
          </p:spPr>
        </p:pic>
        <p:sp>
          <p:nvSpPr>
            <p:cNvPr id="1476" name="Grouper"/>
            <p:cNvSpPr txBox="1"/>
            <p:nvPr/>
          </p:nvSpPr>
          <p:spPr>
            <a:xfrm>
              <a:off x="0" y="1781620"/>
              <a:ext cx="5254646" cy="140500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Autofit/>
            </a:bodyPr>
            <a:lstStyle/>
            <a:p>
              <a:pPr marL="571500" lvl="1" indent="-254000" defTabSz="457200">
                <a:lnSpc>
                  <a:spcPct val="100000"/>
                </a:lnSpc>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Éditez les propriétés de la connexion (interface réseau) a modifier, puis éditez les propriétés de l’élément « </a:t>
              </a:r>
              <a:r>
                <a:rPr i="1"/>
                <a:t>Protocole Internet version 4 (TCP/IPv4). </a:t>
              </a:r>
            </a:p>
          </p:txBody>
        </p:sp>
      </p:grpSp>
      <p:sp>
        <p:nvSpPr>
          <p:cNvPr id="1478" name="Fig 2.14 - Propriétés de ‘Protocole Internet v4’ sous Windows"/>
          <p:cNvSpPr txBox="1"/>
          <p:nvPr/>
        </p:nvSpPr>
        <p:spPr>
          <a:xfrm>
            <a:off x="2668261" y="7160584"/>
            <a:ext cx="6502699"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2.14 - Propriétés de ‘Protocole Internet v4’ sous Windows </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477"/>
                                        </p:tgtEl>
                                        <p:attrNameLst>
                                          <p:attrName>style.visibility</p:attrName>
                                        </p:attrNameLst>
                                      </p:cBhvr>
                                      <p:to>
                                        <p:strVal val="visible"/>
                                      </p:to>
                                    </p:set>
                                    <p:animEffect transition="in" filter="wipe(left)">
                                      <p:cBhvr>
                                        <p:cTn id="7" dur="1000"/>
                                        <p:tgtEl>
                                          <p:spTgt spid="14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7" grpId="1" animBg="1" advAuto="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484" name="Grouper"/>
          <p:cNvGrpSpPr/>
          <p:nvPr/>
        </p:nvGrpSpPr>
        <p:grpSpPr>
          <a:xfrm>
            <a:off x="317500" y="1270000"/>
            <a:ext cx="9525000" cy="38100"/>
            <a:chOff x="0" y="0"/>
            <a:chExt cx="9525000" cy="38100"/>
          </a:xfrm>
        </p:grpSpPr>
        <p:sp>
          <p:nvSpPr>
            <p:cNvPr id="1482"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483"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485"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75</a:t>
            </a:fld>
            <a:endParaRPr/>
          </a:p>
        </p:txBody>
      </p:sp>
      <p:sp>
        <p:nvSpPr>
          <p:cNvPr id="1486" name="Configuration dynamique"/>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Configuration dynamique</a:t>
            </a:r>
          </a:p>
        </p:txBody>
      </p:sp>
      <p:sp>
        <p:nvSpPr>
          <p:cNvPr id="1487" name="Avec Windows 11, 10, 8.1 ou 7…"/>
          <p:cNvSpPr txBox="1">
            <a:spLocks noGrp="1"/>
          </p:cNvSpPr>
          <p:nvPr>
            <p:ph type="body" sz="quarter" idx="1"/>
          </p:nvPr>
        </p:nvSpPr>
        <p:spPr>
          <a:xfrm>
            <a:off x="304800" y="2038350"/>
            <a:ext cx="5254645" cy="1685312"/>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Avec Windows 11, 10, 8.1 ou 7</a:t>
            </a:r>
          </a:p>
          <a:p>
            <a:pPr lvl="1">
              <a:lnSpc>
                <a:spcPct val="100000"/>
              </a:lnSpc>
              <a:spcBef>
                <a:spcPts val="100"/>
              </a:spcBef>
              <a:buClr>
                <a:srgbClr val="040F6A"/>
              </a:buClr>
              <a:buSzPct val="75000"/>
              <a:buFont typeface="Lucida Grande"/>
              <a:buChar char="‣"/>
              <a:defRPr sz="2000"/>
            </a:pPr>
            <a:r>
              <a:t>Lien : </a:t>
            </a:r>
            <a:r>
              <a:rPr sz="1800" u="sng">
                <a:solidFill>
                  <a:srgbClr val="1A4291"/>
                </a:solidFill>
                <a:hlinkClick r:id="rId3"/>
              </a:rPr>
              <a:t>https://support.microsoft.com/fr-fr/windows/modifier-les-paramètres-tcp-ip-bd0a07af-15f5-cd6a-363f-ca2b6f391ace</a:t>
            </a:r>
          </a:p>
        </p:txBody>
      </p:sp>
      <p:sp>
        <p:nvSpPr>
          <p:cNvPr id="1488"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75</a:t>
            </a:fld>
            <a:endParaRPr/>
          </a:p>
        </p:txBody>
      </p:sp>
      <p:sp>
        <p:nvSpPr>
          <p:cNvPr id="1489" name="Fig 2.14 - Propriétés de ‘Protocole Internet v4’ sous Windows"/>
          <p:cNvSpPr txBox="1"/>
          <p:nvPr/>
        </p:nvSpPr>
        <p:spPr>
          <a:xfrm>
            <a:off x="2668261" y="7160584"/>
            <a:ext cx="6502699"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2.14 - Propriétés de ‘Protocole Internet v4’ sous Windows </a:t>
            </a:r>
          </a:p>
        </p:txBody>
      </p:sp>
      <p:sp>
        <p:nvSpPr>
          <p:cNvPr id="1490"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491" name="4 - La couche Internet - Configuration IPv4 des hôtes"/>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Configuration IPv4 des hôtes</a:t>
            </a:r>
          </a:p>
        </p:txBody>
      </p:sp>
      <p:pic>
        <p:nvPicPr>
          <p:cNvPr id="1492" name="Internet-transit-3.png" descr="Internet-transit-3.png"/>
          <p:cNvPicPr>
            <a:picLocks noChangeAspect="1"/>
          </p:cNvPicPr>
          <p:nvPr/>
        </p:nvPicPr>
        <p:blipFill>
          <a:blip r:embed="rId4"/>
          <a:stretch>
            <a:fillRect/>
          </a:stretch>
        </p:blipFill>
        <p:spPr>
          <a:xfrm>
            <a:off x="7082925" y="46153"/>
            <a:ext cx="1316973" cy="921881"/>
          </a:xfrm>
          <a:prstGeom prst="rect">
            <a:avLst/>
          </a:prstGeom>
          <a:ln w="12700">
            <a:miter lim="400000"/>
          </a:ln>
        </p:spPr>
      </p:pic>
      <p:sp>
        <p:nvSpPr>
          <p:cNvPr id="1493" name="Grouper"/>
          <p:cNvSpPr txBox="1"/>
          <p:nvPr/>
        </p:nvSpPr>
        <p:spPr>
          <a:xfrm>
            <a:off x="304800" y="3391686"/>
            <a:ext cx="5254646" cy="140500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lstStyle/>
          <a:p>
            <a:pPr marL="571500" lvl="1" indent="-254000" defTabSz="457200">
              <a:lnSpc>
                <a:spcPct val="100000"/>
              </a:lnSpc>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Éditez les propriétés de la connexion (interface réseau) a modifier, puis éditez les propriétés de l’élément « </a:t>
            </a:r>
            <a:r>
              <a:rPr i="1"/>
              <a:t>Protocole Internet version 4 (TCP/IPv4). </a:t>
            </a:r>
          </a:p>
        </p:txBody>
      </p:sp>
      <p:grpSp>
        <p:nvGrpSpPr>
          <p:cNvPr id="1496" name="Grouper"/>
          <p:cNvGrpSpPr/>
          <p:nvPr/>
        </p:nvGrpSpPr>
        <p:grpSpPr>
          <a:xfrm>
            <a:off x="347762" y="1535101"/>
            <a:ext cx="9642280" cy="5118175"/>
            <a:chOff x="0" y="0"/>
            <a:chExt cx="9642278" cy="5118174"/>
          </a:xfrm>
        </p:grpSpPr>
        <p:sp>
          <p:nvSpPr>
            <p:cNvPr id="1494" name="Cochez « Obtenir une adresse IP automatiquement » pour utiliser le protocole DHCP."/>
            <p:cNvSpPr txBox="1"/>
            <p:nvPr/>
          </p:nvSpPr>
          <p:spPr>
            <a:xfrm>
              <a:off x="0" y="3252570"/>
              <a:ext cx="5211683" cy="117028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Autofit/>
            </a:bodyPr>
            <a:lstStyle/>
            <a:p>
              <a:pPr marL="571500" lvl="1" indent="-254000" defTabSz="457200">
                <a:lnSpc>
                  <a:spcPct val="100000"/>
                </a:lnSpc>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Cochez « </a:t>
              </a:r>
              <a:r>
                <a:rPr i="1"/>
                <a:t>Obtenir une adresse IP automatiquement</a:t>
              </a:r>
              <a:r>
                <a:t> » pour utiliser le protocole DHCP.</a:t>
              </a:r>
            </a:p>
          </p:txBody>
        </p:sp>
        <p:pic>
          <p:nvPicPr>
            <p:cNvPr id="1495" name="4.14.2-activer DHCP dans Windows 10.png" descr="4.14.2-activer DHCP dans Windows 10.png"/>
            <p:cNvPicPr>
              <a:picLocks noChangeAspect="1"/>
            </p:cNvPicPr>
            <p:nvPr/>
          </p:nvPicPr>
          <p:blipFill>
            <a:blip r:embed="rId5"/>
            <a:stretch>
              <a:fillRect/>
            </a:stretch>
          </p:blipFill>
          <p:spPr>
            <a:xfrm>
              <a:off x="5142785" y="0"/>
              <a:ext cx="4499494" cy="5118175"/>
            </a:xfrm>
            <a:prstGeom prst="rect">
              <a:avLst/>
            </a:prstGeom>
            <a:ln w="12700" cap="flat">
              <a:noFill/>
              <a:miter lim="400000"/>
            </a:ln>
            <a:effectLst/>
          </p:spPr>
        </p:pic>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1" nodeType="afterEffect">
                                  <p:stCondLst>
                                    <p:cond delay="0"/>
                                  </p:stCondLst>
                                  <p:iterate>
                                    <p:tmAbs val="0"/>
                                  </p:iterate>
                                  <p:childTnLst>
                                    <p:set>
                                      <p:cBhvr>
                                        <p:cTn id="6" fill="hold"/>
                                        <p:tgtEl>
                                          <p:spTgt spid="1496"/>
                                        </p:tgtEl>
                                        <p:attrNameLst>
                                          <p:attrName>style.visibility</p:attrName>
                                        </p:attrNameLst>
                                      </p:cBhvr>
                                      <p:to>
                                        <p:strVal val="visible"/>
                                      </p:to>
                                    </p:set>
                                    <p:animEffect transition="in" filter="wipe(left)">
                                      <p:cBhvr>
                                        <p:cTn id="7" dur="1000"/>
                                        <p:tgtEl>
                                          <p:spTgt spid="14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6" grpId="1" animBg="1" advAuto="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502" name="Grouper"/>
          <p:cNvGrpSpPr/>
          <p:nvPr/>
        </p:nvGrpSpPr>
        <p:grpSpPr>
          <a:xfrm>
            <a:off x="317500" y="1270000"/>
            <a:ext cx="9525000" cy="38100"/>
            <a:chOff x="0" y="0"/>
            <a:chExt cx="9525000" cy="38100"/>
          </a:xfrm>
        </p:grpSpPr>
        <p:sp>
          <p:nvSpPr>
            <p:cNvPr id="1500"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501"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503"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76</a:t>
            </a:fld>
            <a:endParaRPr/>
          </a:p>
        </p:txBody>
      </p:sp>
      <p:sp>
        <p:nvSpPr>
          <p:cNvPr id="1504" name="Configuration dynamique"/>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Configuration dynamique</a:t>
            </a:r>
          </a:p>
        </p:txBody>
      </p:sp>
      <p:sp>
        <p:nvSpPr>
          <p:cNvPr id="1505" name="Avec Windows 11, 10, 8.1 ou 7…"/>
          <p:cNvSpPr txBox="1">
            <a:spLocks noGrp="1"/>
          </p:cNvSpPr>
          <p:nvPr>
            <p:ph type="body" sz="quarter" idx="1"/>
          </p:nvPr>
        </p:nvSpPr>
        <p:spPr>
          <a:xfrm>
            <a:off x="304800" y="2038350"/>
            <a:ext cx="5254645" cy="1685312"/>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Avec Windows 11, 10, 8.1 ou 7</a:t>
            </a:r>
          </a:p>
          <a:p>
            <a:pPr lvl="1">
              <a:lnSpc>
                <a:spcPct val="100000"/>
              </a:lnSpc>
              <a:spcBef>
                <a:spcPts val="100"/>
              </a:spcBef>
              <a:buClr>
                <a:srgbClr val="040F6A"/>
              </a:buClr>
              <a:buSzPct val="75000"/>
              <a:buFont typeface="Lucida Grande"/>
              <a:buChar char="‣"/>
              <a:defRPr sz="2000"/>
            </a:pPr>
            <a:r>
              <a:t>Lien : </a:t>
            </a:r>
            <a:r>
              <a:rPr sz="1800" u="sng">
                <a:solidFill>
                  <a:srgbClr val="1A4291"/>
                </a:solidFill>
                <a:hlinkClick r:id="rId3"/>
              </a:rPr>
              <a:t>https://support.microsoft.com/fr-fr/windows/modifier-les-paramètres-tcp-ip-bd0a07af-15f5-cd6a-363f-ca2b6f391ace</a:t>
            </a:r>
          </a:p>
        </p:txBody>
      </p:sp>
      <p:sp>
        <p:nvSpPr>
          <p:cNvPr id="1506"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76</a:t>
            </a:fld>
            <a:endParaRPr/>
          </a:p>
        </p:txBody>
      </p:sp>
      <p:sp>
        <p:nvSpPr>
          <p:cNvPr id="1507" name="Fig 2.14 - Propriétés de ‘Protocole Internet v4’ sous Windows"/>
          <p:cNvSpPr txBox="1"/>
          <p:nvPr/>
        </p:nvSpPr>
        <p:spPr>
          <a:xfrm>
            <a:off x="2668261" y="7160584"/>
            <a:ext cx="6502699"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2.14 - Propriétés de ‘Protocole Internet v4’ sous Windows </a:t>
            </a:r>
          </a:p>
        </p:txBody>
      </p:sp>
      <p:sp>
        <p:nvSpPr>
          <p:cNvPr id="1508"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509" name="4 - La couche Internet - Configuration IPv4 des hôtes"/>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Configuration IPv4 des hôtes</a:t>
            </a:r>
          </a:p>
        </p:txBody>
      </p:sp>
      <p:pic>
        <p:nvPicPr>
          <p:cNvPr id="1510" name="Internet-transit-3.png" descr="Internet-transit-3.png"/>
          <p:cNvPicPr>
            <a:picLocks noChangeAspect="1"/>
          </p:cNvPicPr>
          <p:nvPr/>
        </p:nvPicPr>
        <p:blipFill>
          <a:blip r:embed="rId4"/>
          <a:stretch>
            <a:fillRect/>
          </a:stretch>
        </p:blipFill>
        <p:spPr>
          <a:xfrm>
            <a:off x="7082925" y="46153"/>
            <a:ext cx="1316973" cy="921881"/>
          </a:xfrm>
          <a:prstGeom prst="rect">
            <a:avLst/>
          </a:prstGeom>
          <a:ln w="12700">
            <a:miter lim="400000"/>
          </a:ln>
        </p:spPr>
      </p:pic>
      <p:pic>
        <p:nvPicPr>
          <p:cNvPr id="1511" name="4.14.2-activer DHCP dans Windows 10.png" descr="4.14.2-activer DHCP dans Windows 10.png"/>
          <p:cNvPicPr>
            <a:picLocks noChangeAspect="1"/>
          </p:cNvPicPr>
          <p:nvPr/>
        </p:nvPicPr>
        <p:blipFill>
          <a:blip r:embed="rId5"/>
          <a:stretch>
            <a:fillRect/>
          </a:stretch>
        </p:blipFill>
        <p:spPr>
          <a:xfrm>
            <a:off x="5490547" y="1535101"/>
            <a:ext cx="4499495" cy="5118175"/>
          </a:xfrm>
          <a:prstGeom prst="rect">
            <a:avLst/>
          </a:prstGeom>
          <a:ln w="12700">
            <a:miter lim="400000"/>
          </a:ln>
        </p:spPr>
      </p:pic>
      <p:grpSp>
        <p:nvGrpSpPr>
          <p:cNvPr id="1515" name="Grouper"/>
          <p:cNvGrpSpPr/>
          <p:nvPr/>
        </p:nvGrpSpPr>
        <p:grpSpPr>
          <a:xfrm>
            <a:off x="304800" y="3391686"/>
            <a:ext cx="5254646" cy="4052679"/>
            <a:chOff x="0" y="0"/>
            <a:chExt cx="5254645" cy="4052677"/>
          </a:xfrm>
        </p:grpSpPr>
        <p:sp>
          <p:nvSpPr>
            <p:cNvPr id="1512" name="Grouper"/>
            <p:cNvSpPr txBox="1"/>
            <p:nvPr/>
          </p:nvSpPr>
          <p:spPr>
            <a:xfrm>
              <a:off x="0" y="0"/>
              <a:ext cx="5254646" cy="140500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Autofit/>
            </a:bodyPr>
            <a:lstStyle/>
            <a:p>
              <a:pPr marL="571500" lvl="1" indent="-254000" defTabSz="457200">
                <a:lnSpc>
                  <a:spcPct val="100000"/>
                </a:lnSpc>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Éditez les propriétés de la connexion (interface réseau) a modifier, puis éditez les propriétés de l’élément « </a:t>
              </a:r>
              <a:r>
                <a:rPr i="1"/>
                <a:t>Protocole Internet version 4 (TCP/IPv4). </a:t>
              </a:r>
            </a:p>
          </p:txBody>
        </p:sp>
        <p:sp>
          <p:nvSpPr>
            <p:cNvPr id="1513" name="Cochez « Obtenir une adresse IP automatiquement » pour utiliser le protocole DHCP."/>
            <p:cNvSpPr txBox="1"/>
            <p:nvPr/>
          </p:nvSpPr>
          <p:spPr>
            <a:xfrm>
              <a:off x="42962" y="1395984"/>
              <a:ext cx="5211684" cy="117028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Autofit/>
            </a:bodyPr>
            <a:lstStyle/>
            <a:p>
              <a:pPr marL="571500" lvl="1" indent="-254000" defTabSz="457200">
                <a:lnSpc>
                  <a:spcPct val="100000"/>
                </a:lnSpc>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Cochez « </a:t>
              </a:r>
              <a:r>
                <a:rPr i="1"/>
                <a:t>Obtenir une adresse IP automatiquement</a:t>
              </a:r>
              <a:r>
                <a:t> » pour utiliser le protocole DHCP.</a:t>
              </a:r>
            </a:p>
          </p:txBody>
        </p:sp>
        <p:sp>
          <p:nvSpPr>
            <p:cNvPr id="1514" name="Pour Windows 11, voir aussi :…"/>
            <p:cNvSpPr txBox="1"/>
            <p:nvPr/>
          </p:nvSpPr>
          <p:spPr>
            <a:xfrm>
              <a:off x="0" y="2367366"/>
              <a:ext cx="5254645" cy="16853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Autofit/>
            </a:bodyPr>
            <a:lstStyle/>
            <a:p>
              <a:pPr marL="254000" indent="-254000" defTabSz="457200">
                <a:lnSpc>
                  <a:spcPct val="100000"/>
                </a:lnSpc>
                <a:spcBef>
                  <a:spcPts val="100"/>
                </a:spcBef>
                <a:buClr>
                  <a:srgbClr val="040F6A"/>
                </a:buClr>
                <a:buSzPct val="50000"/>
                <a:buFont typeface="Lucida Grande"/>
                <a:buChar char="✤"/>
                <a:defRPr sz="2000" b="0" i="0" spc="0">
                  <a:solidFill>
                    <a:srgbClr val="000000"/>
                  </a:solidFill>
                  <a:latin typeface="+mn-lt"/>
                  <a:ea typeface="+mn-ea"/>
                  <a:cs typeface="+mn-cs"/>
                  <a:sym typeface="Book Antiqua"/>
                </a:defRPr>
              </a:pPr>
              <a:r>
                <a:t>Pour Windows 11, voir aussi :</a:t>
              </a:r>
            </a:p>
            <a:p>
              <a:pPr marL="571500" lvl="1" indent="-254000" defTabSz="457200">
                <a:lnSpc>
                  <a:spcPct val="100000"/>
                </a:lnSpc>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Lien : </a:t>
              </a:r>
              <a:r>
                <a:rPr u="sng">
                  <a:solidFill>
                    <a:srgbClr val="1A4291"/>
                  </a:solidFill>
                  <a:hlinkClick r:id="rId6"/>
                </a:rPr>
                <a:t>www.malekal.com/configurer-une-adresse-ip-sous-windows-11-10-dhcp-ou-ip-fixe/</a:t>
              </a:r>
            </a:p>
          </p:txBody>
        </p:sp>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1519" name="Choisir l’onglet TCP/IP, puis  avec le menu déroulant « Configurer IPv4 », choisir « Via DHCP »"/>
          <p:cNvSpPr txBox="1"/>
          <p:nvPr/>
        </p:nvSpPr>
        <p:spPr>
          <a:xfrm>
            <a:off x="338687" y="4256006"/>
            <a:ext cx="4272592" cy="23241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lstStyle/>
          <a:p>
            <a:pPr marL="571500" lvl="1" indent="-254000" defTabSz="457200">
              <a:lnSpc>
                <a:spcPct val="100000"/>
              </a:lnSpc>
              <a:spcBef>
                <a:spcPts val="100"/>
              </a:spcBef>
              <a:buClr>
                <a:srgbClr val="040F6A"/>
              </a:buClr>
              <a:buSzPct val="75000"/>
              <a:buFont typeface="Lucida Grande"/>
              <a:buChar char="‣"/>
              <a:defRPr sz="2000" b="0" i="0" spc="0">
                <a:solidFill>
                  <a:srgbClr val="000000"/>
                </a:solidFill>
                <a:latin typeface="+mn-lt"/>
                <a:ea typeface="+mn-ea"/>
                <a:cs typeface="+mn-cs"/>
                <a:sym typeface="Book Antiqua"/>
              </a:defRPr>
            </a:pPr>
            <a:r>
              <a:t>Choisir l’onglet TCP/IP, puis  avec le menu déroulant « Configurer IPv4 », choisir « </a:t>
            </a:r>
            <a:r>
              <a:rPr b="1"/>
              <a:t>Via DHCP</a:t>
            </a:r>
            <a:r>
              <a:t> » </a:t>
            </a:r>
          </a:p>
        </p:txBody>
      </p:sp>
      <p:grpSp>
        <p:nvGrpSpPr>
          <p:cNvPr id="1522" name="Grouper"/>
          <p:cNvGrpSpPr/>
          <p:nvPr/>
        </p:nvGrpSpPr>
        <p:grpSpPr>
          <a:xfrm>
            <a:off x="313287" y="3127600"/>
            <a:ext cx="4287548" cy="1221762"/>
            <a:chOff x="0" y="0"/>
            <a:chExt cx="4287546" cy="1221761"/>
          </a:xfrm>
        </p:grpSpPr>
        <p:sp>
          <p:nvSpPr>
            <p:cNvPr id="1520" name="Réglages système / Réseau  / Sélectionner un service de connexion puis cliquer sur Détails…"/>
            <p:cNvSpPr txBox="1"/>
            <p:nvPr/>
          </p:nvSpPr>
          <p:spPr>
            <a:xfrm>
              <a:off x="0" y="0"/>
              <a:ext cx="4287547" cy="122176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numCol="1" anchor="t">
              <a:noAutofit/>
            </a:bodyPr>
            <a:lstStyle/>
            <a:p>
              <a:pPr marL="571500" lvl="1" indent="-254000" defTabSz="457200">
                <a:lnSpc>
                  <a:spcPct val="100000"/>
                </a:lnSpc>
                <a:spcBef>
                  <a:spcPts val="100"/>
                </a:spcBef>
                <a:buClr>
                  <a:srgbClr val="040F6A"/>
                </a:buClr>
                <a:buSzPct val="75000"/>
                <a:buFont typeface="Lucida Grande"/>
                <a:buChar char="‣"/>
                <a:defRPr sz="2000" b="0" i="0" spc="-100">
                  <a:solidFill>
                    <a:srgbClr val="000000"/>
                  </a:solidFill>
                  <a:latin typeface="+mn-lt"/>
                  <a:ea typeface="+mn-ea"/>
                  <a:cs typeface="+mn-cs"/>
                  <a:sym typeface="Book Antiqua"/>
                </a:defRPr>
              </a:pPr>
              <a:r>
                <a:t>Réglages système / Réseau</a:t>
              </a:r>
              <a:r>
                <a:rPr baseline="-10000"/>
                <a:t> </a:t>
              </a:r>
              <a:r>
                <a:t>/ Sélectionner un service de connexion puis cliquer sur </a:t>
              </a:r>
              <a:r>
                <a:rPr i="1"/>
                <a:t>Détails…</a:t>
              </a:r>
            </a:p>
          </p:txBody>
        </p:sp>
        <p:pic>
          <p:nvPicPr>
            <p:cNvPr id="1521" name="pasted-image.tiff" descr="pasted-image.tiff"/>
            <p:cNvPicPr>
              <a:picLocks noChangeAspect="1"/>
            </p:cNvPicPr>
            <p:nvPr/>
          </p:nvPicPr>
          <p:blipFill>
            <a:blip r:embed="rId3"/>
            <a:stretch>
              <a:fillRect/>
            </a:stretch>
          </p:blipFill>
          <p:spPr>
            <a:xfrm>
              <a:off x="0" y="0"/>
              <a:ext cx="304458" cy="304458"/>
            </a:xfrm>
            <a:prstGeom prst="rect">
              <a:avLst/>
            </a:prstGeom>
            <a:ln w="12700" cap="flat">
              <a:noFill/>
              <a:miter lim="400000"/>
            </a:ln>
            <a:effectLst/>
          </p:spPr>
        </p:pic>
      </p:grpSp>
      <p:grpSp>
        <p:nvGrpSpPr>
          <p:cNvPr id="1525" name="Grouper"/>
          <p:cNvGrpSpPr/>
          <p:nvPr/>
        </p:nvGrpSpPr>
        <p:grpSpPr>
          <a:xfrm>
            <a:off x="317500" y="1270000"/>
            <a:ext cx="9525000" cy="38100"/>
            <a:chOff x="0" y="0"/>
            <a:chExt cx="9525000" cy="38100"/>
          </a:xfrm>
        </p:grpSpPr>
        <p:sp>
          <p:nvSpPr>
            <p:cNvPr id="1523"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524"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526"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77</a:t>
            </a:fld>
            <a:endParaRPr/>
          </a:p>
        </p:txBody>
      </p:sp>
      <p:sp>
        <p:nvSpPr>
          <p:cNvPr id="1527" name="Configuration dynamique"/>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Configuration dynamique</a:t>
            </a:r>
          </a:p>
        </p:txBody>
      </p:sp>
      <p:sp>
        <p:nvSpPr>
          <p:cNvPr id="1528" name="Avec macOS…"/>
          <p:cNvSpPr txBox="1">
            <a:spLocks noGrp="1"/>
          </p:cNvSpPr>
          <p:nvPr>
            <p:ph type="body" sz="quarter" idx="1"/>
          </p:nvPr>
        </p:nvSpPr>
        <p:spPr>
          <a:xfrm>
            <a:off x="304799" y="2038350"/>
            <a:ext cx="4441968" cy="1081079"/>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Avec macOS</a:t>
            </a:r>
          </a:p>
          <a:p>
            <a:pPr lvl="1">
              <a:lnSpc>
                <a:spcPct val="100000"/>
              </a:lnSpc>
              <a:spcBef>
                <a:spcPts val="100"/>
              </a:spcBef>
              <a:buClr>
                <a:srgbClr val="040F6A"/>
              </a:buClr>
              <a:buSzPct val="75000"/>
              <a:buFont typeface="Lucida Grande"/>
              <a:buChar char="‣"/>
              <a:defRPr sz="2000"/>
            </a:pPr>
            <a:r>
              <a:t>Lien : </a:t>
            </a:r>
            <a:r>
              <a:rPr sz="1800" u="sng">
                <a:solidFill>
                  <a:srgbClr val="1A4291"/>
                </a:solidFill>
                <a:hlinkClick r:id="rId4"/>
              </a:rPr>
              <a:t>support.apple.com/fr-fr/guide/mac-help/mchlp2718/mac</a:t>
            </a:r>
          </a:p>
        </p:txBody>
      </p:sp>
      <p:sp>
        <p:nvSpPr>
          <p:cNvPr id="1529"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77</a:t>
            </a:fld>
            <a:endParaRPr/>
          </a:p>
        </p:txBody>
      </p:sp>
      <p:sp>
        <p:nvSpPr>
          <p:cNvPr id="1530" name="Fig 2.15 - Réglages d’un service de connexion réseau sous MacOS"/>
          <p:cNvSpPr txBox="1"/>
          <p:nvPr/>
        </p:nvSpPr>
        <p:spPr>
          <a:xfrm>
            <a:off x="532500" y="7066661"/>
            <a:ext cx="7785326"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2.15 - Réglages d’un service de connexion réseau sous MacOS </a:t>
            </a:r>
          </a:p>
        </p:txBody>
      </p:sp>
      <p:sp>
        <p:nvSpPr>
          <p:cNvPr id="1531"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532" name="4 - La couche Internet - Configuration IPv4 des hôtes"/>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Configuration IPv4 des hôtes</a:t>
            </a:r>
          </a:p>
        </p:txBody>
      </p:sp>
      <p:pic>
        <p:nvPicPr>
          <p:cNvPr id="1533" name="Internet-transit-3.png" descr="Internet-transit-3.png"/>
          <p:cNvPicPr>
            <a:picLocks noChangeAspect="1"/>
          </p:cNvPicPr>
          <p:nvPr/>
        </p:nvPicPr>
        <p:blipFill>
          <a:blip r:embed="rId5"/>
          <a:stretch>
            <a:fillRect/>
          </a:stretch>
        </p:blipFill>
        <p:spPr>
          <a:xfrm>
            <a:off x="7082925" y="46153"/>
            <a:ext cx="1316973" cy="921881"/>
          </a:xfrm>
          <a:prstGeom prst="rect">
            <a:avLst/>
          </a:prstGeom>
          <a:ln w="12700">
            <a:miter lim="400000"/>
          </a:ln>
        </p:spPr>
      </p:pic>
      <p:pic>
        <p:nvPicPr>
          <p:cNvPr id="1534" name="vidéo-collée.png" descr="vidéo-collée.png"/>
          <p:cNvPicPr>
            <a:picLocks noChangeAspect="1"/>
          </p:cNvPicPr>
          <p:nvPr/>
        </p:nvPicPr>
        <p:blipFill>
          <a:blip r:embed="rId6"/>
          <a:stretch>
            <a:fillRect/>
          </a:stretch>
        </p:blipFill>
        <p:spPr>
          <a:xfrm>
            <a:off x="4726801" y="3103954"/>
            <a:ext cx="5306199" cy="2020804"/>
          </a:xfrm>
          <a:prstGeom prst="rect">
            <a:avLst/>
          </a:prstGeom>
          <a:ln w="12700">
            <a:miter lim="400000"/>
          </a:ln>
        </p:spPr>
      </p:pic>
      <p:pic>
        <p:nvPicPr>
          <p:cNvPr id="1535" name="vidéo-collée.png" descr="vidéo-collée.png"/>
          <p:cNvPicPr>
            <a:picLocks noChangeAspect="1"/>
          </p:cNvPicPr>
          <p:nvPr/>
        </p:nvPicPr>
        <p:blipFill>
          <a:blip r:embed="rId7"/>
          <a:stretch>
            <a:fillRect/>
          </a:stretch>
        </p:blipFill>
        <p:spPr>
          <a:xfrm>
            <a:off x="4641850" y="2857913"/>
            <a:ext cx="5476102" cy="2930380"/>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5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15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4" grpId="1" animBg="1" advAuto="0"/>
      <p:bldP spid="1535" grpId="2" animBg="1" advAuto="0"/>
    </p:bld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541" name="Grouper"/>
          <p:cNvGrpSpPr/>
          <p:nvPr/>
        </p:nvGrpSpPr>
        <p:grpSpPr>
          <a:xfrm>
            <a:off x="317500" y="1270000"/>
            <a:ext cx="9525000" cy="38100"/>
            <a:chOff x="0" y="0"/>
            <a:chExt cx="9525000" cy="38100"/>
          </a:xfrm>
        </p:grpSpPr>
        <p:sp>
          <p:nvSpPr>
            <p:cNvPr id="1539"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540"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542"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78</a:t>
            </a:fld>
            <a:endParaRPr/>
          </a:p>
        </p:txBody>
      </p:sp>
      <p:sp>
        <p:nvSpPr>
          <p:cNvPr id="1543" name="Configuration fixe"/>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Configuration fixe</a:t>
            </a:r>
          </a:p>
        </p:txBody>
      </p:sp>
      <p:sp>
        <p:nvSpPr>
          <p:cNvPr id="1544" name="Avec une configuration fixe, les propriétés de TCP/IP (partie adresse IP) sont réglés avec :…"/>
          <p:cNvSpPr txBox="1">
            <a:spLocks noGrp="1"/>
          </p:cNvSpPr>
          <p:nvPr>
            <p:ph type="body" idx="1"/>
          </p:nvPr>
        </p:nvSpPr>
        <p:spPr>
          <a:xfrm>
            <a:off x="304800" y="203200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Avec une configuration fixe, les propriétés de TCP/IP (partie adresse IP) sont réglés avec :</a:t>
            </a:r>
          </a:p>
          <a:p>
            <a:pPr lvl="1">
              <a:lnSpc>
                <a:spcPct val="100000"/>
              </a:lnSpc>
              <a:spcBef>
                <a:spcPts val="100"/>
              </a:spcBef>
              <a:buClr>
                <a:srgbClr val="040F6A"/>
              </a:buClr>
              <a:buSzPct val="75000"/>
              <a:buFont typeface="Lucida Grande"/>
              <a:buChar char="‣"/>
              <a:defRPr sz="2000"/>
            </a:pPr>
            <a:r>
              <a:t>Une adresse IP</a:t>
            </a:r>
          </a:p>
          <a:p>
            <a:pPr lvl="1">
              <a:lnSpc>
                <a:spcPct val="100000"/>
              </a:lnSpc>
              <a:spcBef>
                <a:spcPts val="100"/>
              </a:spcBef>
              <a:buClr>
                <a:srgbClr val="040F6A"/>
              </a:buClr>
              <a:buSzPct val="75000"/>
              <a:buFont typeface="Lucida Grande"/>
              <a:buChar char="‣"/>
              <a:defRPr sz="2000"/>
            </a:pPr>
            <a:r>
              <a:t>Masque de sous-réseau</a:t>
            </a:r>
          </a:p>
          <a:p>
            <a:pPr lvl="1">
              <a:lnSpc>
                <a:spcPct val="100000"/>
              </a:lnSpc>
              <a:spcBef>
                <a:spcPts val="100"/>
              </a:spcBef>
              <a:buClr>
                <a:srgbClr val="040F6A"/>
              </a:buClr>
              <a:buSzPct val="75000"/>
              <a:buFont typeface="Lucida Grande"/>
              <a:buChar char="‣"/>
              <a:defRPr sz="2000"/>
            </a:pPr>
            <a:r>
              <a:t>Passerelle par défaut (adresse IP du routeur où seront envoyés les datagrammes hors de portée d’après le masque)</a:t>
            </a:r>
            <a:br/>
            <a:endParaRPr/>
          </a:p>
          <a:p>
            <a:pPr>
              <a:lnSpc>
                <a:spcPct val="100000"/>
              </a:lnSpc>
              <a:spcBef>
                <a:spcPts val="100"/>
              </a:spcBef>
              <a:buClr>
                <a:srgbClr val="040F6A"/>
              </a:buClr>
              <a:buFont typeface="Lucida Grande"/>
              <a:defRPr sz="2000"/>
            </a:pPr>
            <a:r>
              <a:t>Nota : d’autres paramètres sont également à renseigner</a:t>
            </a:r>
          </a:p>
          <a:p>
            <a:pPr lvl="1">
              <a:lnSpc>
                <a:spcPct val="100000"/>
              </a:lnSpc>
              <a:spcBef>
                <a:spcPts val="100"/>
              </a:spcBef>
              <a:buClr>
                <a:srgbClr val="040F6A"/>
              </a:buClr>
              <a:buSzPct val="75000"/>
              <a:buFont typeface="Lucida Grande"/>
              <a:buChar char="‣"/>
              <a:defRPr sz="2000"/>
            </a:pPr>
            <a:r>
              <a:t>Adresses de serveurs DNS</a:t>
            </a:r>
          </a:p>
          <a:p>
            <a:pPr lvl="1">
              <a:lnSpc>
                <a:spcPct val="100000"/>
              </a:lnSpc>
              <a:spcBef>
                <a:spcPts val="100"/>
              </a:spcBef>
              <a:buClr>
                <a:srgbClr val="040F6A"/>
              </a:buClr>
              <a:buSzPct val="75000"/>
              <a:buFont typeface="Lucida Grande"/>
              <a:buChar char="‣"/>
              <a:defRPr sz="2000"/>
            </a:pPr>
            <a:r>
              <a:t>…</a:t>
            </a:r>
          </a:p>
        </p:txBody>
      </p:sp>
      <p:sp>
        <p:nvSpPr>
          <p:cNvPr id="1545"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78</a:t>
            </a:fld>
            <a:endParaRPr/>
          </a:p>
        </p:txBody>
      </p:sp>
      <p:sp>
        <p:nvSpPr>
          <p:cNvPr id="1546"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547" name="4 - La couche Internet - Configuration IPv4 des hôtes"/>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Configuration IPv4 des hôtes</a:t>
            </a:r>
          </a:p>
        </p:txBody>
      </p:sp>
      <p:pic>
        <p:nvPicPr>
          <p:cNvPr id="1548"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552" name="Grouper"/>
          <p:cNvGrpSpPr/>
          <p:nvPr/>
        </p:nvGrpSpPr>
        <p:grpSpPr>
          <a:xfrm>
            <a:off x="317500" y="1270000"/>
            <a:ext cx="9525000" cy="38100"/>
            <a:chOff x="0" y="0"/>
            <a:chExt cx="9525000" cy="38100"/>
          </a:xfrm>
        </p:grpSpPr>
        <p:sp>
          <p:nvSpPr>
            <p:cNvPr id="1550"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551"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553"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79</a:t>
            </a:fld>
            <a:endParaRPr/>
          </a:p>
        </p:txBody>
      </p:sp>
      <p:sp>
        <p:nvSpPr>
          <p:cNvPr id="1554" name="Commandes utiles"/>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Commandes utiles</a:t>
            </a:r>
          </a:p>
        </p:txBody>
      </p:sp>
      <p:sp>
        <p:nvSpPr>
          <p:cNvPr id="1555" name="Unix et Linux…"/>
          <p:cNvSpPr txBox="1">
            <a:spLocks noGrp="1"/>
          </p:cNvSpPr>
          <p:nvPr>
            <p:ph type="body" idx="1"/>
          </p:nvPr>
        </p:nvSpPr>
        <p:spPr>
          <a:xfrm>
            <a:off x="279400" y="202565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Unix et Linux</a:t>
            </a:r>
          </a:p>
          <a:p>
            <a:pPr lvl="1">
              <a:lnSpc>
                <a:spcPct val="100000"/>
              </a:lnSpc>
              <a:spcBef>
                <a:spcPts val="100"/>
              </a:spcBef>
              <a:buClr>
                <a:srgbClr val="040F6A"/>
              </a:buClr>
              <a:buSzPct val="75000"/>
              <a:buFont typeface="Lucida Grande"/>
              <a:buChar char="‣"/>
              <a:defRPr sz="2000"/>
            </a:pPr>
            <a:r>
              <a:rPr b="1">
                <a:latin typeface="Consolas"/>
                <a:ea typeface="Consolas"/>
                <a:cs typeface="Consolas"/>
                <a:sym typeface="Consolas"/>
              </a:rPr>
              <a:t>ifconfig</a:t>
            </a:r>
            <a:r>
              <a:t> </a:t>
            </a:r>
          </a:p>
          <a:p>
            <a:pPr lvl="2">
              <a:lnSpc>
                <a:spcPct val="100000"/>
              </a:lnSpc>
              <a:spcBef>
                <a:spcPts val="100"/>
              </a:spcBef>
              <a:buClr>
                <a:srgbClr val="040F6A"/>
              </a:buClr>
              <a:buSzPct val="75000"/>
              <a:buFont typeface="Lucida Grande"/>
              <a:buChar char="‣"/>
              <a:defRPr sz="2000"/>
            </a:pPr>
            <a:r>
              <a:t>Afficher les informations des interfaces réseau IP actives</a:t>
            </a:r>
          </a:p>
          <a:p>
            <a:pPr lvl="1">
              <a:lnSpc>
                <a:spcPct val="100000"/>
              </a:lnSpc>
              <a:spcBef>
                <a:spcPts val="100"/>
              </a:spcBef>
              <a:buClr>
                <a:srgbClr val="040F6A"/>
              </a:buClr>
              <a:buSzPct val="75000"/>
              <a:buFont typeface="Lucida Grande"/>
              <a:buChar char="‣"/>
              <a:defRPr sz="2000"/>
            </a:pPr>
            <a:r>
              <a:rPr b="1">
                <a:latin typeface="Consolas"/>
                <a:ea typeface="Consolas"/>
                <a:cs typeface="Consolas"/>
                <a:sym typeface="Consolas"/>
              </a:rPr>
              <a:t>ifconfig -a</a:t>
            </a:r>
            <a:r>
              <a:t> </a:t>
            </a:r>
          </a:p>
          <a:p>
            <a:pPr lvl="2">
              <a:lnSpc>
                <a:spcPct val="100000"/>
              </a:lnSpc>
              <a:spcBef>
                <a:spcPts val="100"/>
              </a:spcBef>
              <a:buClr>
                <a:srgbClr val="040F6A"/>
              </a:buClr>
              <a:buSzPct val="75000"/>
              <a:buFont typeface="Lucida Grande"/>
              <a:buChar char="‣"/>
              <a:defRPr sz="2000"/>
            </a:pPr>
            <a:r>
              <a:t>Afficher les informations de toutes les interfaces réseau, actives ou non.</a:t>
            </a:r>
          </a:p>
          <a:p>
            <a:pPr lvl="2">
              <a:lnSpc>
                <a:spcPct val="100000"/>
              </a:lnSpc>
              <a:spcBef>
                <a:spcPts val="100"/>
              </a:spcBef>
              <a:buClr>
                <a:srgbClr val="040F6A"/>
              </a:buClr>
              <a:buSzPct val="75000"/>
              <a:buFont typeface="Lucida Grande"/>
              <a:buChar char="‣"/>
              <a:defRPr sz="2000"/>
            </a:pPr>
            <a:endParaRPr/>
          </a:p>
          <a:p>
            <a:pPr lvl="1">
              <a:lnSpc>
                <a:spcPct val="100000"/>
              </a:lnSpc>
              <a:spcBef>
                <a:spcPts val="100"/>
              </a:spcBef>
              <a:buClr>
                <a:srgbClr val="040F6A"/>
              </a:buClr>
              <a:buSzPct val="75000"/>
              <a:buFont typeface="Lucida Grande"/>
              <a:buChar char="‣"/>
              <a:defRPr sz="2000"/>
            </a:pPr>
            <a:r>
              <a:t>La commande </a:t>
            </a:r>
            <a:r>
              <a:rPr b="1">
                <a:latin typeface="Consolas"/>
                <a:ea typeface="Consolas"/>
                <a:cs typeface="Consolas"/>
                <a:sym typeface="Consolas"/>
              </a:rPr>
              <a:t>ifconfig</a:t>
            </a:r>
            <a:r>
              <a:t> est déprécié dans les dernières versions d'Unix. </a:t>
            </a:r>
            <a:br/>
            <a:r>
              <a:t>Elle est remplacé par la commande </a:t>
            </a:r>
            <a:r>
              <a:rPr b="1">
                <a:latin typeface="Consolas"/>
                <a:ea typeface="Consolas"/>
                <a:cs typeface="Consolas"/>
                <a:sym typeface="Consolas"/>
              </a:rPr>
              <a:t>ip</a:t>
            </a:r>
            <a:r>
              <a:t>, si le paquet </a:t>
            </a:r>
            <a:r>
              <a:rPr b="1">
                <a:latin typeface="Consolas"/>
                <a:ea typeface="Consolas"/>
                <a:cs typeface="Consolas"/>
                <a:sym typeface="Consolas"/>
              </a:rPr>
              <a:t>iproute2</a:t>
            </a:r>
            <a:r>
              <a:t> est installé.</a:t>
            </a:r>
          </a:p>
          <a:p>
            <a:pPr lvl="1">
              <a:lnSpc>
                <a:spcPct val="100000"/>
              </a:lnSpc>
              <a:spcBef>
                <a:spcPts val="100"/>
              </a:spcBef>
              <a:buClr>
                <a:srgbClr val="040F6A"/>
              </a:buClr>
              <a:buSzPct val="75000"/>
              <a:buFont typeface="Lucida Grande"/>
              <a:buChar char="‣"/>
              <a:defRPr sz="2000"/>
            </a:pPr>
            <a:r>
              <a:rPr b="1">
                <a:latin typeface="Consolas"/>
                <a:ea typeface="Consolas"/>
                <a:cs typeface="Consolas"/>
                <a:sym typeface="Consolas"/>
              </a:rPr>
              <a:t>ip addr show</a:t>
            </a:r>
            <a:r>
              <a:t> ou son alias </a:t>
            </a:r>
            <a:r>
              <a:rPr b="1">
                <a:latin typeface="Consolas"/>
                <a:ea typeface="Consolas"/>
                <a:cs typeface="Consolas"/>
                <a:sym typeface="Consolas"/>
              </a:rPr>
              <a:t>ip a</a:t>
            </a:r>
          </a:p>
          <a:p>
            <a:pPr lvl="2">
              <a:lnSpc>
                <a:spcPct val="100000"/>
              </a:lnSpc>
              <a:spcBef>
                <a:spcPts val="100"/>
              </a:spcBef>
              <a:buClr>
                <a:srgbClr val="040F6A"/>
              </a:buClr>
              <a:buSzPct val="75000"/>
              <a:buFont typeface="Lucida Grande"/>
              <a:buChar char="‣"/>
              <a:defRPr sz="2000"/>
            </a:pPr>
            <a:r>
              <a:t>quasi-équivalent à ifconfig</a:t>
            </a:r>
          </a:p>
        </p:txBody>
      </p:sp>
      <p:sp>
        <p:nvSpPr>
          <p:cNvPr id="1556"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79</a:t>
            </a:fld>
            <a:endParaRPr/>
          </a:p>
        </p:txBody>
      </p:sp>
      <p:sp>
        <p:nvSpPr>
          <p:cNvPr id="1557"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558" name="4 - La couche Internet - Configuration IPv4 des hôtes"/>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Configuration IPv4 des hôtes</a:t>
            </a:r>
          </a:p>
        </p:txBody>
      </p:sp>
      <p:pic>
        <p:nvPicPr>
          <p:cNvPr id="1559"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565" name="Grouper"/>
          <p:cNvGrpSpPr/>
          <p:nvPr/>
        </p:nvGrpSpPr>
        <p:grpSpPr>
          <a:xfrm>
            <a:off x="317500" y="1270000"/>
            <a:ext cx="9525000" cy="38100"/>
            <a:chOff x="0" y="0"/>
            <a:chExt cx="9525000" cy="38100"/>
          </a:xfrm>
        </p:grpSpPr>
        <p:sp>
          <p:nvSpPr>
            <p:cNvPr id="1563"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564"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566"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80</a:t>
            </a:fld>
            <a:endParaRPr/>
          </a:p>
        </p:txBody>
      </p:sp>
      <p:sp>
        <p:nvSpPr>
          <p:cNvPr id="1567" name="Commandes utiles"/>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Commandes utiles</a:t>
            </a:r>
          </a:p>
        </p:txBody>
      </p:sp>
      <p:sp>
        <p:nvSpPr>
          <p:cNvPr id="1568" name="Windows…"/>
          <p:cNvSpPr txBox="1">
            <a:spLocks noGrp="1"/>
          </p:cNvSpPr>
          <p:nvPr>
            <p:ph type="body" idx="1"/>
          </p:nvPr>
        </p:nvSpPr>
        <p:spPr>
          <a:xfrm>
            <a:off x="304800" y="203200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Windows</a:t>
            </a:r>
          </a:p>
          <a:p>
            <a:pPr lvl="1">
              <a:lnSpc>
                <a:spcPct val="100000"/>
              </a:lnSpc>
              <a:spcBef>
                <a:spcPts val="100"/>
              </a:spcBef>
              <a:buClr>
                <a:srgbClr val="040F6A"/>
              </a:buClr>
              <a:buSzPct val="75000"/>
              <a:buFont typeface="Lucida Grande"/>
              <a:buChar char="‣"/>
              <a:defRPr sz="2000"/>
            </a:pPr>
            <a:r>
              <a:rPr b="1">
                <a:latin typeface="Consolas"/>
                <a:ea typeface="Consolas"/>
                <a:cs typeface="Consolas"/>
                <a:sym typeface="Consolas"/>
              </a:rPr>
              <a:t>ipconfig</a:t>
            </a:r>
          </a:p>
          <a:p>
            <a:pPr lvl="1">
              <a:lnSpc>
                <a:spcPct val="100000"/>
              </a:lnSpc>
              <a:spcBef>
                <a:spcPts val="100"/>
              </a:spcBef>
              <a:buClr>
                <a:srgbClr val="040F6A"/>
              </a:buClr>
              <a:buSzPct val="75000"/>
              <a:buFont typeface="Lucida Grande"/>
              <a:buChar char="‣"/>
              <a:defRPr sz="2000"/>
            </a:pPr>
            <a:endParaRPr b="1">
              <a:latin typeface="Consolas"/>
              <a:ea typeface="Consolas"/>
              <a:cs typeface="Consolas"/>
              <a:sym typeface="Consolas"/>
            </a:endParaRPr>
          </a:p>
          <a:p>
            <a:pPr lvl="1">
              <a:lnSpc>
                <a:spcPct val="100000"/>
              </a:lnSpc>
              <a:spcBef>
                <a:spcPts val="100"/>
              </a:spcBef>
              <a:buClr>
                <a:srgbClr val="040F6A"/>
              </a:buClr>
              <a:buSzPct val="75000"/>
              <a:buFont typeface="Lucida Grande"/>
              <a:buChar char="‣"/>
              <a:defRPr sz="2000"/>
            </a:pPr>
            <a:endParaRPr b="1">
              <a:latin typeface="Consolas"/>
              <a:ea typeface="Consolas"/>
              <a:cs typeface="Consolas"/>
              <a:sym typeface="Consolas"/>
            </a:endParaRPr>
          </a:p>
          <a:p>
            <a:pPr lvl="1">
              <a:lnSpc>
                <a:spcPct val="100000"/>
              </a:lnSpc>
              <a:spcBef>
                <a:spcPts val="100"/>
              </a:spcBef>
              <a:buClr>
                <a:srgbClr val="040F6A"/>
              </a:buClr>
              <a:buSzPct val="75000"/>
              <a:buFont typeface="Lucida Grande"/>
              <a:buChar char="‣"/>
              <a:defRPr sz="2000"/>
            </a:pPr>
            <a:endParaRPr b="1">
              <a:latin typeface="Consolas"/>
              <a:ea typeface="Consolas"/>
              <a:cs typeface="Consolas"/>
              <a:sym typeface="Consolas"/>
            </a:endParaRPr>
          </a:p>
          <a:p>
            <a:pPr lvl="1">
              <a:lnSpc>
                <a:spcPct val="100000"/>
              </a:lnSpc>
              <a:spcBef>
                <a:spcPts val="100"/>
              </a:spcBef>
              <a:buClr>
                <a:srgbClr val="040F6A"/>
              </a:buClr>
              <a:buSzPct val="75000"/>
              <a:buFont typeface="Lucida Grande"/>
              <a:buChar char="‣"/>
              <a:defRPr sz="2000"/>
            </a:pPr>
            <a:endParaRPr b="1">
              <a:latin typeface="Consolas"/>
              <a:ea typeface="Consolas"/>
              <a:cs typeface="Consolas"/>
              <a:sym typeface="Consolas"/>
            </a:endParaRPr>
          </a:p>
          <a:p>
            <a:pPr lvl="1">
              <a:lnSpc>
                <a:spcPct val="100000"/>
              </a:lnSpc>
              <a:spcBef>
                <a:spcPts val="100"/>
              </a:spcBef>
              <a:buClr>
                <a:srgbClr val="040F6A"/>
              </a:buClr>
              <a:buSzPct val="75000"/>
              <a:buFont typeface="Lucida Grande"/>
              <a:buChar char="‣"/>
              <a:defRPr sz="2000"/>
            </a:pPr>
            <a:endParaRPr b="1">
              <a:latin typeface="Consolas"/>
              <a:ea typeface="Consolas"/>
              <a:cs typeface="Consolas"/>
              <a:sym typeface="Consolas"/>
            </a:endParaRPr>
          </a:p>
          <a:p>
            <a:pPr lvl="1">
              <a:lnSpc>
                <a:spcPct val="100000"/>
              </a:lnSpc>
              <a:spcBef>
                <a:spcPts val="100"/>
              </a:spcBef>
              <a:buClr>
                <a:srgbClr val="040F6A"/>
              </a:buClr>
              <a:buSzPct val="75000"/>
              <a:buFont typeface="Lucida Grande"/>
              <a:buChar char="‣"/>
              <a:defRPr sz="2000"/>
            </a:pPr>
            <a:endParaRPr b="1">
              <a:latin typeface="Consolas"/>
              <a:ea typeface="Consolas"/>
              <a:cs typeface="Consolas"/>
              <a:sym typeface="Consolas"/>
            </a:endParaRPr>
          </a:p>
          <a:p>
            <a:pPr lvl="1">
              <a:lnSpc>
                <a:spcPct val="100000"/>
              </a:lnSpc>
              <a:spcBef>
                <a:spcPts val="100"/>
              </a:spcBef>
              <a:buClr>
                <a:srgbClr val="040F6A"/>
              </a:buClr>
              <a:buSzPct val="75000"/>
              <a:buFont typeface="Lucida Grande"/>
              <a:buChar char="‣"/>
              <a:defRPr sz="2000"/>
            </a:pPr>
            <a:endParaRPr b="1">
              <a:latin typeface="Consolas"/>
              <a:ea typeface="Consolas"/>
              <a:cs typeface="Consolas"/>
              <a:sym typeface="Consolas"/>
            </a:endParaRPr>
          </a:p>
          <a:p>
            <a:pPr lvl="1">
              <a:lnSpc>
                <a:spcPct val="100000"/>
              </a:lnSpc>
              <a:spcBef>
                <a:spcPts val="100"/>
              </a:spcBef>
              <a:buClr>
                <a:srgbClr val="040F6A"/>
              </a:buClr>
              <a:buSzPct val="75000"/>
              <a:buFont typeface="Lucida Grande"/>
              <a:buChar char="‣"/>
              <a:defRPr sz="2000"/>
            </a:pPr>
            <a:endParaRPr b="1">
              <a:latin typeface="Consolas"/>
              <a:ea typeface="Consolas"/>
              <a:cs typeface="Consolas"/>
              <a:sym typeface="Consolas"/>
            </a:endParaRPr>
          </a:p>
          <a:p>
            <a:pPr lvl="1">
              <a:lnSpc>
                <a:spcPct val="100000"/>
              </a:lnSpc>
              <a:spcBef>
                <a:spcPts val="100"/>
              </a:spcBef>
              <a:buClr>
                <a:srgbClr val="040F6A"/>
              </a:buClr>
              <a:buSzPct val="75000"/>
              <a:buFont typeface="Lucida Grande"/>
              <a:buChar char="‣"/>
              <a:defRPr sz="2000"/>
            </a:pPr>
            <a:endParaRPr b="1">
              <a:latin typeface="Consolas"/>
              <a:ea typeface="Consolas"/>
              <a:cs typeface="Consolas"/>
              <a:sym typeface="Consolas"/>
            </a:endParaRPr>
          </a:p>
          <a:p>
            <a:pPr lvl="1">
              <a:lnSpc>
                <a:spcPct val="100000"/>
              </a:lnSpc>
              <a:spcBef>
                <a:spcPts val="100"/>
              </a:spcBef>
              <a:buClr>
                <a:srgbClr val="040F6A"/>
              </a:buClr>
              <a:buSzPct val="75000"/>
              <a:buFont typeface="Lucida Grande"/>
              <a:buChar char="‣"/>
              <a:defRPr sz="2000"/>
            </a:pPr>
            <a:endParaRPr b="1">
              <a:latin typeface="Consolas"/>
              <a:ea typeface="Consolas"/>
              <a:cs typeface="Consolas"/>
              <a:sym typeface="Consolas"/>
            </a:endParaRPr>
          </a:p>
          <a:p>
            <a:pPr lvl="1">
              <a:lnSpc>
                <a:spcPct val="100000"/>
              </a:lnSpc>
              <a:spcBef>
                <a:spcPts val="100"/>
              </a:spcBef>
              <a:buClr>
                <a:srgbClr val="040F6A"/>
              </a:buClr>
              <a:buSzPct val="75000"/>
              <a:buFont typeface="Lucida Grande"/>
              <a:buChar char="‣"/>
              <a:defRPr sz="2000"/>
            </a:pPr>
            <a:r>
              <a:rPr b="1">
                <a:latin typeface="Consolas"/>
                <a:ea typeface="Consolas"/>
                <a:cs typeface="Consolas"/>
                <a:sym typeface="Consolas"/>
              </a:rPr>
              <a:t>ipconfig /all</a:t>
            </a:r>
          </a:p>
          <a:p>
            <a:pPr lvl="2">
              <a:lnSpc>
                <a:spcPct val="100000"/>
              </a:lnSpc>
              <a:spcBef>
                <a:spcPts val="100"/>
              </a:spcBef>
              <a:buClr>
                <a:srgbClr val="040F6A"/>
              </a:buClr>
              <a:buSzPct val="75000"/>
              <a:buFont typeface="Lucida Grande"/>
              <a:buChar char="‣"/>
              <a:defRPr sz="2000"/>
            </a:pPr>
            <a:r>
              <a:t>Permet d'avoir toutes les caractéristiques des connexions réseaux : adresse IP, adresse MAC…</a:t>
            </a:r>
          </a:p>
        </p:txBody>
      </p:sp>
      <p:sp>
        <p:nvSpPr>
          <p:cNvPr id="1569"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80</a:t>
            </a:fld>
            <a:endParaRPr/>
          </a:p>
        </p:txBody>
      </p:sp>
      <p:sp>
        <p:nvSpPr>
          <p:cNvPr id="1570"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571" name="4 - La couche Internet - Configuration IPv4 des hôtes"/>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Configuration IPv4 des hôtes</a:t>
            </a:r>
          </a:p>
        </p:txBody>
      </p:sp>
      <p:pic>
        <p:nvPicPr>
          <p:cNvPr id="1572"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sp>
        <p:nvSpPr>
          <p:cNvPr id="1573" name="C:&gt;ipconfig…"/>
          <p:cNvSpPr txBox="1"/>
          <p:nvPr/>
        </p:nvSpPr>
        <p:spPr>
          <a:xfrm>
            <a:off x="3358451" y="2009092"/>
            <a:ext cx="6422852" cy="3728816"/>
          </a:xfrm>
          <a:prstGeom prst="rect">
            <a:avLst/>
          </a:prstGeom>
          <a:solidFill>
            <a:srgbClr val="F8F9FA"/>
          </a:solidFill>
          <a:ln w="12700">
            <a:miter lim="400000"/>
          </a:ln>
          <a:effectLst>
            <a:outerShdw blurRad="127000" dist="43006" dir="2441424"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457200">
              <a:lnSpc>
                <a:spcPct val="100000"/>
              </a:lnSpc>
              <a:spcBef>
                <a:spcPts val="0"/>
              </a:spcBef>
              <a:defRPr sz="1400" b="0" spc="0">
                <a:solidFill>
                  <a:srgbClr val="408080"/>
                </a:solidFill>
                <a:latin typeface="Consolas"/>
                <a:ea typeface="Consolas"/>
                <a:cs typeface="Consolas"/>
                <a:sym typeface="Consolas"/>
              </a:defRPr>
            </a:pPr>
            <a:r>
              <a:rPr i="0">
                <a:solidFill>
                  <a:srgbClr val="202123"/>
                </a:solidFill>
              </a:rPr>
              <a:t>C:</a:t>
            </a:r>
            <a:r>
              <a:t>&gt;ipconfig</a:t>
            </a:r>
            <a:endParaRPr i="0">
              <a:solidFill>
                <a:srgbClr val="202123"/>
              </a:solidFill>
            </a:endParaRPr>
          </a:p>
          <a:p>
            <a:pPr defTabSz="457200">
              <a:lnSpc>
                <a:spcPct val="100000"/>
              </a:lnSpc>
              <a:spcBef>
                <a:spcPts val="0"/>
              </a:spcBef>
              <a:defRPr sz="1400" b="0" i="0" spc="0">
                <a:solidFill>
                  <a:srgbClr val="202123"/>
                </a:solidFill>
                <a:latin typeface="Consolas"/>
                <a:ea typeface="Consolas"/>
                <a:cs typeface="Consolas"/>
                <a:sym typeface="Consolas"/>
              </a:defRPr>
            </a:pPr>
            <a:endParaRPr i="0">
              <a:solidFill>
                <a:srgbClr val="202123"/>
              </a:solidFill>
            </a:endParaRPr>
          </a:p>
          <a:p>
            <a:pPr defTabSz="457200">
              <a:lnSpc>
                <a:spcPct val="100000"/>
              </a:lnSpc>
              <a:spcBef>
                <a:spcPts val="0"/>
              </a:spcBef>
              <a:defRPr sz="1400" b="0" i="0" spc="0">
                <a:solidFill>
                  <a:srgbClr val="202123"/>
                </a:solidFill>
                <a:latin typeface="Consolas"/>
                <a:ea typeface="Consolas"/>
                <a:cs typeface="Consolas"/>
                <a:sym typeface="Consolas"/>
              </a:defRPr>
            </a:pPr>
            <a:r>
              <a:t>Configuration IP de Windows</a:t>
            </a:r>
          </a:p>
          <a:p>
            <a:pPr defTabSz="457200">
              <a:lnSpc>
                <a:spcPct val="100000"/>
              </a:lnSpc>
              <a:spcBef>
                <a:spcPts val="0"/>
              </a:spcBef>
              <a:defRPr sz="1400" b="0" i="0" spc="0">
                <a:solidFill>
                  <a:srgbClr val="202123"/>
                </a:solidFill>
                <a:latin typeface="Consolas"/>
                <a:ea typeface="Consolas"/>
                <a:cs typeface="Consolas"/>
                <a:sym typeface="Consolas"/>
              </a:defRPr>
            </a:pPr>
            <a:endParaRPr/>
          </a:p>
          <a:p>
            <a:pPr defTabSz="457200">
              <a:lnSpc>
                <a:spcPct val="100000"/>
              </a:lnSpc>
              <a:spcBef>
                <a:spcPts val="0"/>
              </a:spcBef>
              <a:defRPr sz="1400" b="0" i="0" spc="0">
                <a:solidFill>
                  <a:srgbClr val="202123"/>
                </a:solidFill>
                <a:latin typeface="Consolas"/>
                <a:ea typeface="Consolas"/>
                <a:cs typeface="Consolas"/>
                <a:sym typeface="Consolas"/>
              </a:defRPr>
            </a:pPr>
            <a:r>
              <a:t>Carte réseau sans fil Connexion réseau sans fil :</a:t>
            </a:r>
          </a:p>
          <a:p>
            <a:pPr defTabSz="457200">
              <a:lnSpc>
                <a:spcPct val="100000"/>
              </a:lnSpc>
              <a:spcBef>
                <a:spcPts val="0"/>
              </a:spcBef>
              <a:defRPr sz="1400" b="0" i="0" spc="0">
                <a:solidFill>
                  <a:srgbClr val="202123"/>
                </a:solidFill>
                <a:latin typeface="Consolas"/>
                <a:ea typeface="Consolas"/>
                <a:cs typeface="Consolas"/>
                <a:sym typeface="Consolas"/>
              </a:defRPr>
            </a:pPr>
            <a:endParaRPr/>
          </a:p>
          <a:p>
            <a:pPr defTabSz="457200">
              <a:lnSpc>
                <a:spcPct val="100000"/>
              </a:lnSpc>
              <a:spcBef>
                <a:spcPts val="0"/>
              </a:spcBef>
              <a:defRPr sz="1400" b="0" i="0" spc="0">
                <a:solidFill>
                  <a:srgbClr val="202123"/>
                </a:solidFill>
                <a:latin typeface="Consolas"/>
                <a:ea typeface="Consolas"/>
                <a:cs typeface="Consolas"/>
                <a:sym typeface="Consolas"/>
              </a:defRPr>
            </a:pPr>
            <a:r>
              <a:t>   Statut du média. . . . . . . . . . . . : Média déconnecté</a:t>
            </a:r>
          </a:p>
          <a:p>
            <a:pPr defTabSz="457200">
              <a:lnSpc>
                <a:spcPct val="100000"/>
              </a:lnSpc>
              <a:spcBef>
                <a:spcPts val="0"/>
              </a:spcBef>
              <a:defRPr sz="1400" b="0" i="0" spc="0">
                <a:solidFill>
                  <a:srgbClr val="202123"/>
                </a:solidFill>
                <a:latin typeface="Consolas"/>
                <a:ea typeface="Consolas"/>
                <a:cs typeface="Consolas"/>
                <a:sym typeface="Consolas"/>
              </a:defRPr>
            </a:pPr>
            <a:r>
              <a:t>   Suffixe DNS propre à la connexion. . . :</a:t>
            </a:r>
          </a:p>
          <a:p>
            <a:pPr defTabSz="457200">
              <a:lnSpc>
                <a:spcPct val="100000"/>
              </a:lnSpc>
              <a:spcBef>
                <a:spcPts val="0"/>
              </a:spcBef>
              <a:defRPr sz="1400" b="0" i="0" spc="0">
                <a:solidFill>
                  <a:srgbClr val="202123"/>
                </a:solidFill>
                <a:latin typeface="Consolas"/>
                <a:ea typeface="Consolas"/>
                <a:cs typeface="Consolas"/>
                <a:sym typeface="Consolas"/>
              </a:defRPr>
            </a:pPr>
            <a:endParaRPr/>
          </a:p>
          <a:p>
            <a:pPr defTabSz="457200">
              <a:lnSpc>
                <a:spcPct val="100000"/>
              </a:lnSpc>
              <a:spcBef>
                <a:spcPts val="0"/>
              </a:spcBef>
              <a:defRPr sz="1400" b="0" i="0" spc="0">
                <a:solidFill>
                  <a:srgbClr val="202123"/>
                </a:solidFill>
                <a:latin typeface="Consolas"/>
                <a:ea typeface="Consolas"/>
                <a:cs typeface="Consolas"/>
                <a:sym typeface="Consolas"/>
              </a:defRPr>
            </a:pPr>
            <a:r>
              <a:t>Carte Ethernet Connexion au réseau local :</a:t>
            </a:r>
          </a:p>
          <a:p>
            <a:pPr defTabSz="457200">
              <a:lnSpc>
                <a:spcPct val="100000"/>
              </a:lnSpc>
              <a:spcBef>
                <a:spcPts val="0"/>
              </a:spcBef>
              <a:defRPr sz="1400" b="0" i="0" spc="0">
                <a:solidFill>
                  <a:srgbClr val="202123"/>
                </a:solidFill>
                <a:latin typeface="Consolas"/>
                <a:ea typeface="Consolas"/>
                <a:cs typeface="Consolas"/>
                <a:sym typeface="Consolas"/>
              </a:defRPr>
            </a:pPr>
            <a:endParaRPr/>
          </a:p>
          <a:p>
            <a:pPr defTabSz="457200">
              <a:lnSpc>
                <a:spcPct val="100000"/>
              </a:lnSpc>
              <a:spcBef>
                <a:spcPts val="0"/>
              </a:spcBef>
              <a:defRPr sz="1400" b="0" i="0" spc="0">
                <a:solidFill>
                  <a:srgbClr val="202123"/>
                </a:solidFill>
                <a:latin typeface="Consolas"/>
                <a:ea typeface="Consolas"/>
                <a:cs typeface="Consolas"/>
                <a:sym typeface="Consolas"/>
              </a:defRPr>
            </a:pPr>
            <a:r>
              <a:t>   Suffixe DNS propre à la connexion. . . :</a:t>
            </a:r>
          </a:p>
          <a:p>
            <a:pPr defTabSz="457200">
              <a:lnSpc>
                <a:spcPct val="100000"/>
              </a:lnSpc>
              <a:spcBef>
                <a:spcPts val="0"/>
              </a:spcBef>
              <a:defRPr sz="1400" b="0" i="0" spc="0">
                <a:solidFill>
                  <a:srgbClr val="202123"/>
                </a:solidFill>
                <a:latin typeface="Consolas"/>
                <a:ea typeface="Consolas"/>
                <a:cs typeface="Consolas"/>
                <a:sym typeface="Consolas"/>
              </a:defRPr>
            </a:pPr>
            <a:r>
              <a:t>   Adresse IPv6 de liaison locale. . . . .: fe80::89c9:7d53:f73:c8c4</a:t>
            </a:r>
            <a:r>
              <a:rPr>
                <a:solidFill>
                  <a:srgbClr val="19177C"/>
                </a:solidFill>
              </a:rPr>
              <a:t>%1</a:t>
            </a:r>
            <a:r>
              <a:t>1</a:t>
            </a:r>
          </a:p>
          <a:p>
            <a:pPr defTabSz="457200">
              <a:lnSpc>
                <a:spcPct val="100000"/>
              </a:lnSpc>
              <a:spcBef>
                <a:spcPts val="0"/>
              </a:spcBef>
              <a:defRPr sz="1400" b="0" i="0" spc="0">
                <a:solidFill>
                  <a:srgbClr val="202123"/>
                </a:solidFill>
                <a:latin typeface="Consolas"/>
                <a:ea typeface="Consolas"/>
                <a:cs typeface="Consolas"/>
                <a:sym typeface="Consolas"/>
              </a:defRPr>
            </a:pPr>
            <a:r>
              <a:t>   Adresse IPv4. . . . . . . . . . . . . .: 192.168.1.2</a:t>
            </a:r>
          </a:p>
          <a:p>
            <a:pPr defTabSz="457200">
              <a:lnSpc>
                <a:spcPct val="100000"/>
              </a:lnSpc>
              <a:spcBef>
                <a:spcPts val="0"/>
              </a:spcBef>
              <a:defRPr sz="1400" b="0" i="0" spc="0">
                <a:solidFill>
                  <a:srgbClr val="202123"/>
                </a:solidFill>
                <a:latin typeface="Consolas"/>
                <a:ea typeface="Consolas"/>
                <a:cs typeface="Consolas"/>
                <a:sym typeface="Consolas"/>
              </a:defRPr>
            </a:pPr>
            <a:r>
              <a:t>   Masque de sous-réseau. . . . . . . . . : 255.255.255.0</a:t>
            </a:r>
          </a:p>
          <a:p>
            <a:pPr defTabSz="457200">
              <a:lnSpc>
                <a:spcPct val="100000"/>
              </a:lnSpc>
              <a:spcBef>
                <a:spcPts val="0"/>
              </a:spcBef>
              <a:defRPr sz="1400" b="0" i="0" spc="0">
                <a:solidFill>
                  <a:srgbClr val="202123"/>
                </a:solidFill>
                <a:latin typeface="Consolas"/>
                <a:ea typeface="Consolas"/>
                <a:cs typeface="Consolas"/>
                <a:sym typeface="Consolas"/>
              </a:defRPr>
            </a:pPr>
            <a:r>
              <a:t>   Passerelle [[par défaut]]. . . . . . . . . : 192.168.1.1</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577" name="Grouper"/>
          <p:cNvGrpSpPr/>
          <p:nvPr/>
        </p:nvGrpSpPr>
        <p:grpSpPr>
          <a:xfrm>
            <a:off x="317500" y="1270000"/>
            <a:ext cx="9525000" cy="38100"/>
            <a:chOff x="0" y="0"/>
            <a:chExt cx="9525000" cy="38100"/>
          </a:xfrm>
        </p:grpSpPr>
        <p:sp>
          <p:nvSpPr>
            <p:cNvPr id="1575"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576"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578"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81</a:t>
            </a:fld>
            <a:endParaRPr/>
          </a:p>
        </p:txBody>
      </p:sp>
      <p:sp>
        <p:nvSpPr>
          <p:cNvPr id="1579" name="ICMP - Internet Control Message Protocol"/>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pPr defTabSz="457200">
              <a:spcBef>
                <a:spcPts val="0"/>
              </a:spcBef>
              <a:defRPr i="0">
                <a:solidFill>
                  <a:schemeClr val="accent1">
                    <a:hueOff val="54751"/>
                    <a:satOff val="-1697"/>
                    <a:lumOff val="-18038"/>
                  </a:schemeClr>
                </a:solidFill>
              </a:defRPr>
            </a:pPr>
            <a:r>
              <a:t>ICMP - </a:t>
            </a:r>
            <a:r>
              <a:rPr i="1"/>
              <a:t>Internet Control Message Protocol</a:t>
            </a:r>
          </a:p>
        </p:txBody>
      </p:sp>
      <p:sp>
        <p:nvSpPr>
          <p:cNvPr id="1580" name="ICMP est le contrôleur de la couche internet…"/>
          <p:cNvSpPr txBox="1">
            <a:spLocks noGrp="1"/>
          </p:cNvSpPr>
          <p:nvPr>
            <p:ph type="body" idx="1"/>
          </p:nvPr>
        </p:nvSpPr>
        <p:spPr>
          <a:xfrm>
            <a:off x="304800" y="203200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ICMP est le </a:t>
            </a:r>
            <a:r>
              <a:rPr b="1"/>
              <a:t>contrôleur de la couche internet</a:t>
            </a:r>
          </a:p>
          <a:p>
            <a:pPr lvl="1">
              <a:lnSpc>
                <a:spcPct val="100000"/>
              </a:lnSpc>
              <a:spcBef>
                <a:spcPts val="100"/>
              </a:spcBef>
              <a:buClr>
                <a:srgbClr val="040F6A"/>
              </a:buClr>
              <a:buSzPct val="75000"/>
              <a:buFont typeface="Lucida Grande"/>
              <a:buChar char="‣"/>
              <a:defRPr sz="2000"/>
            </a:pPr>
            <a:r>
              <a:t>RFC 792</a:t>
            </a:r>
          </a:p>
          <a:p>
            <a:pPr lvl="1">
              <a:lnSpc>
                <a:spcPct val="100000"/>
              </a:lnSpc>
              <a:spcBef>
                <a:spcPts val="100"/>
              </a:spcBef>
              <a:buClr>
                <a:srgbClr val="040F6A"/>
              </a:buClr>
              <a:buSzPct val="75000"/>
              <a:buFont typeface="Lucida Grande"/>
              <a:buChar char="‣"/>
              <a:defRPr sz="2000" b="1"/>
            </a:pPr>
            <a:r>
              <a:t>Message de contrôle et d’erreur</a:t>
            </a:r>
          </a:p>
          <a:p>
            <a:pPr lvl="1">
              <a:lnSpc>
                <a:spcPct val="100000"/>
              </a:lnSpc>
              <a:spcBef>
                <a:spcPts val="100"/>
              </a:spcBef>
              <a:buClr>
                <a:srgbClr val="040F6A"/>
              </a:buClr>
              <a:buSzPct val="75000"/>
              <a:buFont typeface="Lucida Grande"/>
              <a:buChar char="‣"/>
              <a:defRPr sz="2000"/>
            </a:pPr>
            <a:r>
              <a:t>Communications entre routeurs</a:t>
            </a:r>
          </a:p>
          <a:p>
            <a:pPr lvl="2">
              <a:lnSpc>
                <a:spcPct val="100000"/>
              </a:lnSpc>
              <a:spcBef>
                <a:spcPts val="100"/>
              </a:spcBef>
              <a:buClr>
                <a:srgbClr val="040F6A"/>
              </a:buClr>
              <a:buSzPct val="75000"/>
              <a:buFont typeface="Lucida Grande"/>
              <a:buChar char="‣"/>
              <a:defRPr sz="2000"/>
            </a:pPr>
            <a:r>
              <a:t>Signalisation de congestion</a:t>
            </a:r>
          </a:p>
          <a:p>
            <a:pPr lvl="2">
              <a:lnSpc>
                <a:spcPct val="100000"/>
              </a:lnSpc>
              <a:spcBef>
                <a:spcPts val="100"/>
              </a:spcBef>
              <a:buClr>
                <a:srgbClr val="040F6A"/>
              </a:buClr>
              <a:buSzPct val="75000"/>
              <a:buFont typeface="Lucida Grande"/>
              <a:buChar char="‣"/>
              <a:defRPr sz="2000"/>
            </a:pPr>
            <a:r>
              <a:t>Mise à jour de table de routage</a:t>
            </a:r>
          </a:p>
          <a:p>
            <a:pPr lvl="1">
              <a:lnSpc>
                <a:spcPct val="100000"/>
              </a:lnSpc>
              <a:spcBef>
                <a:spcPts val="100"/>
              </a:spcBef>
              <a:buClr>
                <a:srgbClr val="040F6A"/>
              </a:buClr>
              <a:buSzPct val="75000"/>
              <a:buFont typeface="Lucida Grande"/>
              <a:buChar char="‣"/>
              <a:defRPr sz="2000"/>
            </a:pPr>
            <a:r>
              <a:t>Un paquet ICMP est encapsulé dans un datagramme IP. </a:t>
            </a:r>
          </a:p>
          <a:p>
            <a:pPr lvl="1">
              <a:lnSpc>
                <a:spcPct val="100000"/>
              </a:lnSpc>
              <a:spcBef>
                <a:spcPts val="100"/>
              </a:spcBef>
              <a:buClr>
                <a:srgbClr val="040F6A"/>
              </a:buClr>
              <a:buSzPct val="75000"/>
              <a:buFont typeface="Lucida Grande"/>
              <a:buChar char="‣"/>
              <a:defRPr sz="2000"/>
            </a:pPr>
            <a:r>
              <a:t>Un champ type de message (8 bits) et un champ Code d’erreur (8 bits) sont principalement utilisé. Exemples :</a:t>
            </a:r>
          </a:p>
          <a:p>
            <a:pPr lvl="2">
              <a:lnSpc>
                <a:spcPct val="100000"/>
              </a:lnSpc>
              <a:spcBef>
                <a:spcPts val="100"/>
              </a:spcBef>
              <a:buClr>
                <a:srgbClr val="040F6A"/>
              </a:buClr>
              <a:buSzPct val="75000"/>
              <a:buFont typeface="Lucida Grande"/>
              <a:buChar char="‣"/>
              <a:defRPr sz="2000"/>
            </a:pPr>
            <a:r>
              <a:t>Type : 8 ; Code : 0 =&gt; demande d’écho (echo-request)</a:t>
            </a:r>
          </a:p>
          <a:p>
            <a:pPr lvl="2">
              <a:lnSpc>
                <a:spcPct val="100000"/>
              </a:lnSpc>
              <a:spcBef>
                <a:spcPts val="100"/>
              </a:spcBef>
              <a:buClr>
                <a:srgbClr val="040F6A"/>
              </a:buClr>
              <a:buSzPct val="75000"/>
              <a:buFont typeface="Lucida Grande"/>
              <a:buChar char="‣"/>
              <a:defRPr sz="2000"/>
            </a:pPr>
            <a:r>
              <a:t>Type : 0 ; Code : 0 =&gt; réponse d’écho (echo-reply)</a:t>
            </a:r>
          </a:p>
          <a:p>
            <a:pPr lvl="2">
              <a:lnSpc>
                <a:spcPct val="100000"/>
              </a:lnSpc>
              <a:spcBef>
                <a:spcPts val="100"/>
              </a:spcBef>
              <a:buClr>
                <a:srgbClr val="040F6A"/>
              </a:buClr>
              <a:buSzPct val="75000"/>
              <a:buFont typeface="Lucida Grande"/>
              <a:buChar char="‣"/>
              <a:defRPr sz="2000"/>
            </a:pPr>
            <a:r>
              <a:t>Type 11 : Temps dépassé (un TTL a expiré)</a:t>
            </a:r>
          </a:p>
        </p:txBody>
      </p:sp>
      <p:sp>
        <p:nvSpPr>
          <p:cNvPr id="1581"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81</a:t>
            </a:fld>
            <a:endParaRPr/>
          </a:p>
        </p:txBody>
      </p:sp>
      <p:sp>
        <p:nvSpPr>
          <p:cNvPr id="1582"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583" name="4 - La couche Internet - Autres protocoles"/>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Autres protocoles</a:t>
            </a:r>
          </a:p>
        </p:txBody>
      </p:sp>
      <p:pic>
        <p:nvPicPr>
          <p:cNvPr id="1584"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590" name="Grouper"/>
          <p:cNvGrpSpPr/>
          <p:nvPr/>
        </p:nvGrpSpPr>
        <p:grpSpPr>
          <a:xfrm>
            <a:off x="317500" y="1270000"/>
            <a:ext cx="9525000" cy="38100"/>
            <a:chOff x="0" y="0"/>
            <a:chExt cx="9525000" cy="38100"/>
          </a:xfrm>
        </p:grpSpPr>
        <p:sp>
          <p:nvSpPr>
            <p:cNvPr id="1588"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589"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591"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82</a:t>
            </a:fld>
            <a:endParaRPr/>
          </a:p>
        </p:txBody>
      </p:sp>
      <p:sp>
        <p:nvSpPr>
          <p:cNvPr id="1592" name="ICMP - Internet Control Message Protocol"/>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pPr defTabSz="457200">
              <a:spcBef>
                <a:spcPts val="0"/>
              </a:spcBef>
              <a:defRPr i="0">
                <a:solidFill>
                  <a:schemeClr val="accent1">
                    <a:hueOff val="54751"/>
                    <a:satOff val="-1697"/>
                    <a:lumOff val="-18038"/>
                  </a:schemeClr>
                </a:solidFill>
              </a:defRPr>
            </a:pPr>
            <a:r>
              <a:t>ICMP - </a:t>
            </a:r>
            <a:r>
              <a:rPr i="1"/>
              <a:t>Internet Control Message Protocol</a:t>
            </a:r>
          </a:p>
        </p:txBody>
      </p:sp>
      <p:sp>
        <p:nvSpPr>
          <p:cNvPr id="1593" name="La commande ping utilise ICMP pour mesurer des RTT, round-trip time.…"/>
          <p:cNvSpPr txBox="1">
            <a:spLocks noGrp="1"/>
          </p:cNvSpPr>
          <p:nvPr>
            <p:ph type="body" idx="1"/>
          </p:nvPr>
        </p:nvSpPr>
        <p:spPr>
          <a:xfrm>
            <a:off x="304800" y="203200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La commande </a:t>
            </a:r>
            <a:r>
              <a:rPr>
                <a:solidFill>
                  <a:schemeClr val="accent5">
                    <a:lumOff val="-6018"/>
                  </a:schemeClr>
                </a:solidFill>
                <a:latin typeface="Consolas"/>
                <a:ea typeface="Consolas"/>
                <a:cs typeface="Consolas"/>
                <a:sym typeface="Consolas"/>
              </a:rPr>
              <a:t>ping</a:t>
            </a:r>
            <a:r>
              <a:t> utilise ICMP pour mesurer des RTT, </a:t>
            </a:r>
            <a:r>
              <a:rPr i="1"/>
              <a:t>round-trip time.</a:t>
            </a:r>
          </a:p>
          <a:p>
            <a:pPr lvl="1">
              <a:lnSpc>
                <a:spcPct val="100000"/>
              </a:lnSpc>
              <a:spcBef>
                <a:spcPts val="100"/>
              </a:spcBef>
              <a:buClr>
                <a:srgbClr val="040F6A"/>
              </a:buClr>
              <a:buSzPct val="75000"/>
              <a:buFont typeface="Lucida Grande"/>
              <a:buChar char="‣"/>
              <a:defRPr sz="2000"/>
            </a:pPr>
            <a:r>
              <a:t>RTT est le temps, mesuré en millisecondes, qu’un paquet met pour aller d’un point de départ à une destination et revenir</a:t>
            </a:r>
          </a:p>
          <a:p>
            <a:pPr>
              <a:lnSpc>
                <a:spcPct val="100000"/>
              </a:lnSpc>
              <a:spcBef>
                <a:spcPts val="100"/>
              </a:spcBef>
              <a:buClr>
                <a:srgbClr val="040F6A"/>
              </a:buClr>
              <a:buFont typeface="Lucida Grande"/>
              <a:defRPr sz="2000"/>
            </a:pPr>
            <a:r>
              <a:rPr>
                <a:solidFill>
                  <a:schemeClr val="accent5">
                    <a:lumOff val="-6018"/>
                  </a:schemeClr>
                </a:solidFill>
                <a:latin typeface="Consolas"/>
                <a:ea typeface="Consolas"/>
                <a:cs typeface="Consolas"/>
                <a:sym typeface="Consolas"/>
              </a:rPr>
              <a:t>ping</a:t>
            </a:r>
            <a:r>
              <a:t> mesure, entre autres, le délai entre l’envoi d’une requête ICMP ‘</a:t>
            </a:r>
            <a:r>
              <a:rPr i="1"/>
              <a:t>echo-request</a:t>
            </a:r>
            <a:r>
              <a:t>’ et la réponse ‘</a:t>
            </a:r>
            <a:r>
              <a:rPr i="1"/>
              <a:t>réponse echo</a:t>
            </a:r>
            <a:r>
              <a:t>’.</a:t>
            </a:r>
          </a:p>
          <a:p>
            <a:pPr lvl="1">
              <a:lnSpc>
                <a:spcPct val="100000"/>
              </a:lnSpc>
              <a:spcBef>
                <a:spcPts val="100"/>
              </a:spcBef>
              <a:buClr>
                <a:srgbClr val="040F6A"/>
              </a:buClr>
              <a:buSzPct val="75000"/>
              <a:buFont typeface="Lucida Grande"/>
              <a:buChar char="‣"/>
              <a:defRPr sz="2000"/>
            </a:pPr>
            <a:r>
              <a:t>Cela permet d’évaluer la latence réseau.</a:t>
            </a:r>
            <a:br/>
            <a:endParaRPr/>
          </a:p>
          <a:p>
            <a:pPr marL="558800" lvl="1" indent="-241300">
              <a:lnSpc>
                <a:spcPct val="100000"/>
              </a:lnSpc>
              <a:spcBef>
                <a:spcPts val="100"/>
              </a:spcBef>
              <a:buClr>
                <a:srgbClr val="040F6A"/>
              </a:buClr>
              <a:buSzPct val="75000"/>
              <a:buFont typeface="Lucida Grande"/>
              <a:buChar char="‣"/>
              <a:defRPr sz="1900">
                <a:solidFill>
                  <a:schemeClr val="accent5">
                    <a:lumOff val="-6018"/>
                  </a:schemeClr>
                </a:solidFill>
                <a:latin typeface="Consolas"/>
                <a:ea typeface="Consolas"/>
                <a:cs typeface="Consolas"/>
                <a:sym typeface="Consolas"/>
              </a:defRPr>
            </a:pPr>
            <a:r>
              <a:t>$ ping -c3 </a:t>
            </a:r>
            <a:r>
              <a:rPr>
                <a:hlinkClick r:id="rId3"/>
              </a:rPr>
              <a:t>example.com</a:t>
            </a:r>
            <a:br/>
            <a:r>
              <a:t>PING example.com (93.184.216.34): 56 data bytes</a:t>
            </a:r>
            <a:br/>
            <a:r>
              <a:t>64 bytes from 93.184.216.34: icmp_seq=0 ttl=56 time=86.834 ms</a:t>
            </a:r>
            <a:br/>
            <a:r>
              <a:t>64 bytes from 93.184.216.34: icmp_seq=1 ttl=56 time=86.859 ms</a:t>
            </a:r>
            <a:br/>
            <a:r>
              <a:t>64 bytes from 93.184.216.34: icmp_seq=2 ttl=56 time=86.612 ms</a:t>
            </a:r>
            <a:br/>
            <a:r>
              <a:t>––– example.com ping statistics –––</a:t>
            </a:r>
            <a:br/>
            <a:r>
              <a:t>3 packets transmitted, 3 packets received, 0.0% packet loss</a:t>
            </a:r>
            <a:br/>
            <a:r>
              <a:t>round-trip min/avg/max/stddev = 86.612/86.768/86.859/0.111 ms</a:t>
            </a:r>
          </a:p>
        </p:txBody>
      </p:sp>
      <p:sp>
        <p:nvSpPr>
          <p:cNvPr id="1594"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82</a:t>
            </a:fld>
            <a:endParaRPr/>
          </a:p>
        </p:txBody>
      </p:sp>
      <p:sp>
        <p:nvSpPr>
          <p:cNvPr id="1595"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596" name="4 - La couche Internet - Autres protocoles"/>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Autres protocoles</a:t>
            </a:r>
          </a:p>
        </p:txBody>
      </p:sp>
      <p:pic>
        <p:nvPicPr>
          <p:cNvPr id="1597" name="Internet-transit-3.png" descr="Internet-transit-3.png"/>
          <p:cNvPicPr>
            <a:picLocks noChangeAspect="1"/>
          </p:cNvPicPr>
          <p:nvPr/>
        </p:nvPicPr>
        <p:blipFill>
          <a:blip r:embed="rId4"/>
          <a:stretch>
            <a:fillRect/>
          </a:stretch>
        </p:blipFill>
        <p:spPr>
          <a:xfrm>
            <a:off x="7082925" y="46153"/>
            <a:ext cx="1316973" cy="921881"/>
          </a:xfrm>
          <a:prstGeom prst="rect">
            <a:avLst/>
          </a:prstGeom>
          <a:ln w="12700">
            <a:miter lim="400000"/>
          </a:ln>
        </p:spPr>
      </p:pic>
      <p:grpSp>
        <p:nvGrpSpPr>
          <p:cNvPr id="1607" name="Grouper"/>
          <p:cNvGrpSpPr/>
          <p:nvPr/>
        </p:nvGrpSpPr>
        <p:grpSpPr>
          <a:xfrm>
            <a:off x="4823576" y="3987591"/>
            <a:ext cx="4653048" cy="3271394"/>
            <a:chOff x="0" y="0"/>
            <a:chExt cx="4653046" cy="3271392"/>
          </a:xfrm>
        </p:grpSpPr>
        <p:grpSp>
          <p:nvGrpSpPr>
            <p:cNvPr id="1600" name="Grouper"/>
            <p:cNvGrpSpPr/>
            <p:nvPr/>
          </p:nvGrpSpPr>
          <p:grpSpPr>
            <a:xfrm>
              <a:off x="2972612" y="-1"/>
              <a:ext cx="591048" cy="849011"/>
              <a:chOff x="0" y="0"/>
              <a:chExt cx="591047" cy="849009"/>
            </a:xfrm>
          </p:grpSpPr>
          <p:sp>
            <p:nvSpPr>
              <p:cNvPr id="1598" name="RTT"/>
              <p:cNvSpPr txBox="1"/>
              <p:nvPr/>
            </p:nvSpPr>
            <p:spPr>
              <a:xfrm>
                <a:off x="0" y="0"/>
                <a:ext cx="591048" cy="381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defRPr>
                    <a:solidFill>
                      <a:schemeClr val="accent1"/>
                    </a:solidFill>
                  </a:defRPr>
                </a:lvl1pPr>
              </a:lstStyle>
              <a:p>
                <a:r>
                  <a:t>RTT</a:t>
                </a:r>
              </a:p>
            </p:txBody>
          </p:sp>
          <p:sp>
            <p:nvSpPr>
              <p:cNvPr id="1599" name="Flèche"/>
              <p:cNvSpPr/>
              <p:nvPr/>
            </p:nvSpPr>
            <p:spPr>
              <a:xfrm rot="16200000" flipH="1">
                <a:off x="67979" y="447412"/>
                <a:ext cx="455090" cy="348105"/>
              </a:xfrm>
              <a:prstGeom prst="rightArrow">
                <a:avLst>
                  <a:gd name="adj1" fmla="val 26126"/>
                  <a:gd name="adj2" fmla="val 53261"/>
                </a:avLst>
              </a:prstGeom>
              <a:blipFill rotWithShape="1">
                <a:blip r:embed="rId5"/>
                <a:srcRect/>
                <a:tile tx="0" ty="0" sx="100000" sy="100000" flip="none" algn="tl"/>
              </a:blipFill>
              <a:ln w="12700" cap="flat">
                <a:noFill/>
                <a:miter lim="400000"/>
              </a:ln>
              <a:effectLst/>
            </p:spPr>
            <p:txBody>
              <a:bodyPr wrap="square" lIns="50800" tIns="50800" rIns="50800" bIns="50800" numCol="1" anchor="ctr">
                <a:noAutofit/>
              </a:bodyP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grpSp>
        <p:grpSp>
          <p:nvGrpSpPr>
            <p:cNvPr id="1603" name="Grouper"/>
            <p:cNvGrpSpPr/>
            <p:nvPr/>
          </p:nvGrpSpPr>
          <p:grpSpPr>
            <a:xfrm>
              <a:off x="0" y="2511905"/>
              <a:ext cx="1809316" cy="759488"/>
              <a:chOff x="0" y="0"/>
              <a:chExt cx="1809315" cy="759487"/>
            </a:xfrm>
          </p:grpSpPr>
          <p:sp>
            <p:nvSpPr>
              <p:cNvPr id="1601" name="RTT moyenne"/>
              <p:cNvSpPr txBox="1"/>
              <p:nvPr/>
            </p:nvSpPr>
            <p:spPr>
              <a:xfrm>
                <a:off x="0" y="378487"/>
                <a:ext cx="1809316" cy="381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defRPr>
                    <a:solidFill>
                      <a:schemeClr val="accent1"/>
                    </a:solidFill>
                  </a:defRPr>
                </a:lvl1pPr>
              </a:lstStyle>
              <a:p>
                <a:r>
                  <a:t>RTT moyenne</a:t>
                </a:r>
              </a:p>
            </p:txBody>
          </p:sp>
          <p:sp>
            <p:nvSpPr>
              <p:cNvPr id="1602" name="Flèche"/>
              <p:cNvSpPr/>
              <p:nvPr/>
            </p:nvSpPr>
            <p:spPr>
              <a:xfrm rot="16200000">
                <a:off x="1285945" y="53492"/>
                <a:ext cx="455090" cy="348105"/>
              </a:xfrm>
              <a:prstGeom prst="rightArrow">
                <a:avLst>
                  <a:gd name="adj1" fmla="val 26126"/>
                  <a:gd name="adj2" fmla="val 53261"/>
                </a:avLst>
              </a:prstGeom>
              <a:blipFill rotWithShape="1">
                <a:blip r:embed="rId5"/>
                <a:srcRect/>
                <a:tile tx="0" ty="0" sx="100000" sy="100000" flip="none" algn="tl"/>
              </a:blipFill>
              <a:ln w="12700" cap="flat">
                <a:noFill/>
                <a:miter lim="400000"/>
              </a:ln>
              <a:effectLst/>
            </p:spPr>
            <p:txBody>
              <a:bodyPr wrap="square" lIns="50800" tIns="50800" rIns="50800" bIns="50800" numCol="1" anchor="ctr">
                <a:noAutofit/>
              </a:bodyP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grpSp>
        <p:grpSp>
          <p:nvGrpSpPr>
            <p:cNvPr id="1606" name="Grouper"/>
            <p:cNvGrpSpPr/>
            <p:nvPr/>
          </p:nvGrpSpPr>
          <p:grpSpPr>
            <a:xfrm>
              <a:off x="2734663" y="2511905"/>
              <a:ext cx="1918384" cy="759488"/>
              <a:chOff x="0" y="0"/>
              <a:chExt cx="1918382" cy="759487"/>
            </a:xfrm>
          </p:grpSpPr>
          <p:sp>
            <p:nvSpPr>
              <p:cNvPr id="1604" name="écart type RTT"/>
              <p:cNvSpPr txBox="1"/>
              <p:nvPr/>
            </p:nvSpPr>
            <p:spPr>
              <a:xfrm>
                <a:off x="0" y="378487"/>
                <a:ext cx="1918383" cy="38100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numCol="1" anchor="ctr">
                <a:spAutoFit/>
              </a:bodyPr>
              <a:lstStyle>
                <a:lvl1pPr>
                  <a:defRPr>
                    <a:solidFill>
                      <a:schemeClr val="accent1"/>
                    </a:solidFill>
                  </a:defRPr>
                </a:lvl1pPr>
              </a:lstStyle>
              <a:p>
                <a:r>
                  <a:t>écart type RTT</a:t>
                </a:r>
              </a:p>
            </p:txBody>
          </p:sp>
          <p:sp>
            <p:nvSpPr>
              <p:cNvPr id="1605" name="Flèche"/>
              <p:cNvSpPr/>
              <p:nvPr/>
            </p:nvSpPr>
            <p:spPr>
              <a:xfrm rot="16200000">
                <a:off x="349060" y="53492"/>
                <a:ext cx="455090" cy="348105"/>
              </a:xfrm>
              <a:prstGeom prst="rightArrow">
                <a:avLst>
                  <a:gd name="adj1" fmla="val 26126"/>
                  <a:gd name="adj2" fmla="val 53261"/>
                </a:avLst>
              </a:prstGeom>
              <a:blipFill rotWithShape="1">
                <a:blip r:embed="rId5"/>
                <a:srcRect/>
                <a:tile tx="0" ty="0" sx="100000" sy="100000" flip="none" algn="tl"/>
              </a:blipFill>
              <a:ln w="12700" cap="flat">
                <a:noFill/>
                <a:miter lim="400000"/>
              </a:ln>
              <a:effectLst/>
            </p:spPr>
            <p:txBody>
              <a:bodyPr wrap="square" lIns="50800" tIns="50800" rIns="50800" bIns="50800" numCol="1" anchor="ctr">
                <a:noAutofit/>
              </a:bodyP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grpSp>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iterate>
                                    <p:tmAbs val="0"/>
                                  </p:iterate>
                                  <p:childTnLst>
                                    <p:set>
                                      <p:cBhvr>
                                        <p:cTn id="6" fill="hold"/>
                                        <p:tgtEl>
                                          <p:spTgt spid="1607"/>
                                        </p:tgtEl>
                                        <p:attrNameLst>
                                          <p:attrName>style.visibility</p:attrName>
                                        </p:attrNameLst>
                                      </p:cBhvr>
                                      <p:to>
                                        <p:strVal val="visible"/>
                                      </p:to>
                                    </p:set>
                                    <p:animEffect transition="in" filter="wipe(up)">
                                      <p:cBhvr>
                                        <p:cTn id="7" dur="2000"/>
                                        <p:tgtEl>
                                          <p:spTgt spid="1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 grpId="1" animBg="1" advAuto="0"/>
    </p:bld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613" name="Grouper"/>
          <p:cNvGrpSpPr/>
          <p:nvPr/>
        </p:nvGrpSpPr>
        <p:grpSpPr>
          <a:xfrm>
            <a:off x="317500" y="1270000"/>
            <a:ext cx="9525000" cy="38100"/>
            <a:chOff x="0" y="0"/>
            <a:chExt cx="9525000" cy="38100"/>
          </a:xfrm>
        </p:grpSpPr>
        <p:sp>
          <p:nvSpPr>
            <p:cNvPr id="1611"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612"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614"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83</a:t>
            </a:fld>
            <a:endParaRPr/>
          </a:p>
        </p:txBody>
      </p:sp>
      <p:sp>
        <p:nvSpPr>
          <p:cNvPr id="1615" name="ARP - Address Resolution Protocol"/>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pPr defTabSz="457200">
              <a:spcBef>
                <a:spcPts val="0"/>
              </a:spcBef>
              <a:defRPr i="0">
                <a:solidFill>
                  <a:schemeClr val="accent1">
                    <a:hueOff val="54751"/>
                    <a:satOff val="-1697"/>
                    <a:lumOff val="-18038"/>
                  </a:schemeClr>
                </a:solidFill>
              </a:defRPr>
            </a:pPr>
            <a:r>
              <a:t>ARP - </a:t>
            </a:r>
            <a:r>
              <a:rPr i="1"/>
              <a:t>Address Resolution Protocol</a:t>
            </a:r>
          </a:p>
        </p:txBody>
      </p:sp>
      <p:sp>
        <p:nvSpPr>
          <p:cNvPr id="1616" name="ARP permet de trouver l’adresse physique (adresse MAC) d’un hôte à partir d’une adresse IP…"/>
          <p:cNvSpPr txBox="1">
            <a:spLocks noGrp="1"/>
          </p:cNvSpPr>
          <p:nvPr>
            <p:ph type="body" idx="1"/>
          </p:nvPr>
        </p:nvSpPr>
        <p:spPr>
          <a:xfrm>
            <a:off x="304800" y="203200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ARP permet de trouver l’adresse physique (adresse MAC) d’un hôte à partir d’une adresse IP</a:t>
            </a:r>
          </a:p>
          <a:p>
            <a:pPr lvl="1">
              <a:lnSpc>
                <a:spcPct val="100000"/>
              </a:lnSpc>
              <a:spcBef>
                <a:spcPts val="100"/>
              </a:spcBef>
              <a:buClr>
                <a:srgbClr val="040F6A"/>
              </a:buClr>
              <a:buSzPct val="75000"/>
              <a:buFont typeface="Lucida Grande"/>
              <a:buChar char="‣"/>
              <a:defRPr sz="2000"/>
            </a:pPr>
            <a:r>
              <a:t>RFC 826</a:t>
            </a:r>
          </a:p>
          <a:p>
            <a:pPr lvl="1">
              <a:lnSpc>
                <a:spcPct val="100000"/>
              </a:lnSpc>
              <a:spcBef>
                <a:spcPts val="100"/>
              </a:spcBef>
              <a:buClr>
                <a:srgbClr val="040F6A"/>
              </a:buClr>
              <a:buSzPct val="75000"/>
              <a:buFont typeface="Lucida Grande"/>
              <a:buChar char="‣"/>
              <a:defRPr sz="2000"/>
            </a:pPr>
            <a:r>
              <a:t>En chaque station, ARP maintient un cache ARP</a:t>
            </a:r>
          </a:p>
          <a:p>
            <a:pPr lvl="1">
              <a:lnSpc>
                <a:spcPct val="100000"/>
              </a:lnSpc>
              <a:spcBef>
                <a:spcPts val="100"/>
              </a:spcBef>
              <a:buClr>
                <a:srgbClr val="040F6A"/>
              </a:buClr>
              <a:buSzPct val="75000"/>
              <a:buFont typeface="Lucida Grande"/>
              <a:buChar char="‣"/>
              <a:defRPr sz="2000"/>
            </a:pPr>
            <a:r>
              <a:t>A veut émettre une trame Ethernet vers un ordinateur B d’adresse IP </a:t>
            </a:r>
            <a:r>
              <a:rPr i="1"/>
              <a:t>ad-ip-b </a:t>
            </a:r>
            <a:r>
              <a:t>:</a:t>
            </a:r>
          </a:p>
          <a:p>
            <a:pPr lvl="1">
              <a:lnSpc>
                <a:spcPct val="100000"/>
              </a:lnSpc>
              <a:spcBef>
                <a:spcPts val="100"/>
              </a:spcBef>
              <a:buClr>
                <a:srgbClr val="040F6A"/>
              </a:buClr>
              <a:buSzPct val="75000"/>
              <a:buFont typeface="Lucida Grande"/>
              <a:buChar char="‣"/>
              <a:defRPr sz="2000"/>
            </a:pPr>
            <a:r>
              <a:t>Si, pour </a:t>
            </a:r>
            <a:r>
              <a:rPr i="1"/>
              <a:t>ad-ip-b</a:t>
            </a:r>
            <a:r>
              <a:t>, aucune adresse physique n’est indiqué dans le cache ARP</a:t>
            </a:r>
          </a:p>
          <a:p>
            <a:pPr lvl="2">
              <a:lnSpc>
                <a:spcPct val="100000"/>
              </a:lnSpc>
              <a:spcBef>
                <a:spcPts val="100"/>
              </a:spcBef>
              <a:buClr>
                <a:srgbClr val="040F6A"/>
              </a:buClr>
              <a:buSzPct val="75000"/>
              <a:buFont typeface="Lucida Grande"/>
              <a:buChar char="‣"/>
              <a:defRPr sz="2000"/>
            </a:pPr>
            <a:r>
              <a:t>alors A diffuse une requête ARP : Qui est </a:t>
            </a:r>
            <a:r>
              <a:rPr i="1"/>
              <a:t>ad-ip-b</a:t>
            </a:r>
            <a:r>
              <a:t> ?</a:t>
            </a:r>
          </a:p>
          <a:p>
            <a:pPr lvl="2">
              <a:lnSpc>
                <a:spcPct val="100000"/>
              </a:lnSpc>
              <a:spcBef>
                <a:spcPts val="100"/>
              </a:spcBef>
              <a:buClr>
                <a:srgbClr val="040F6A"/>
              </a:buClr>
              <a:buSzPct val="75000"/>
              <a:buFont typeface="Lucida Grande"/>
              <a:buChar char="‣"/>
              <a:defRPr sz="2000"/>
            </a:pPr>
            <a:r>
              <a:t>seul le poste B avec cet adresse répond : je suis à l’adresse </a:t>
            </a:r>
            <a:r>
              <a:rPr i="1"/>
              <a:t>ad-ip-b</a:t>
            </a:r>
            <a:r>
              <a:t> et mon </a:t>
            </a:r>
            <a:r>
              <a:rPr b="1"/>
              <a:t>adresse physique est </a:t>
            </a:r>
            <a:r>
              <a:rPr b="1" i="1"/>
              <a:t>ad-mac-b</a:t>
            </a:r>
            <a:r>
              <a:rPr i="1"/>
              <a:t>.</a:t>
            </a:r>
          </a:p>
          <a:p>
            <a:pPr lvl="2">
              <a:lnSpc>
                <a:spcPct val="100000"/>
              </a:lnSpc>
              <a:spcBef>
                <a:spcPts val="100"/>
              </a:spcBef>
              <a:buClr>
                <a:srgbClr val="040F6A"/>
              </a:buClr>
              <a:buSzPct val="75000"/>
              <a:buFont typeface="Lucida Grande"/>
              <a:buChar char="‣"/>
              <a:defRPr sz="2000"/>
            </a:pPr>
            <a:r>
              <a:t>A mets à jour son cache ARP</a:t>
            </a:r>
          </a:p>
          <a:p>
            <a:pPr lvl="1">
              <a:lnSpc>
                <a:spcPct val="100000"/>
              </a:lnSpc>
              <a:spcBef>
                <a:spcPts val="100"/>
              </a:spcBef>
              <a:buClr>
                <a:srgbClr val="040F6A"/>
              </a:buClr>
              <a:buSzPct val="75000"/>
              <a:buFont typeface="Lucida Grande"/>
              <a:buChar char="‣"/>
              <a:defRPr sz="2000"/>
            </a:pPr>
            <a:r>
              <a:t>A peut donc émettre des trames vers l’adresse physique </a:t>
            </a:r>
            <a:r>
              <a:rPr i="1"/>
              <a:t>ad-mac-b </a:t>
            </a:r>
            <a:r>
              <a:t>de B.</a:t>
            </a:r>
          </a:p>
        </p:txBody>
      </p:sp>
      <p:sp>
        <p:nvSpPr>
          <p:cNvPr id="1617"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83</a:t>
            </a:fld>
            <a:endParaRPr/>
          </a:p>
        </p:txBody>
      </p:sp>
      <p:sp>
        <p:nvSpPr>
          <p:cNvPr id="1618"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619" name="4 - La couche Internet - Autres protocoles"/>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Autres protocoles</a:t>
            </a:r>
          </a:p>
        </p:txBody>
      </p:sp>
      <p:pic>
        <p:nvPicPr>
          <p:cNvPr id="1620"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624" name="Grouper"/>
          <p:cNvGrpSpPr/>
          <p:nvPr/>
        </p:nvGrpSpPr>
        <p:grpSpPr>
          <a:xfrm>
            <a:off x="317500" y="1270000"/>
            <a:ext cx="9525000" cy="38100"/>
            <a:chOff x="0" y="0"/>
            <a:chExt cx="9525000" cy="38100"/>
          </a:xfrm>
        </p:grpSpPr>
        <p:sp>
          <p:nvSpPr>
            <p:cNvPr id="1622"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623"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625"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84</a:t>
            </a:fld>
            <a:endParaRPr/>
          </a:p>
        </p:txBody>
      </p:sp>
      <p:sp>
        <p:nvSpPr>
          <p:cNvPr id="1626" name="Les protocoles de routage"/>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Les protocoles de routage</a:t>
            </a:r>
          </a:p>
        </p:txBody>
      </p:sp>
      <p:sp>
        <p:nvSpPr>
          <p:cNvPr id="1627" name="Les protocoles suivant font partis de la couche Internet de l’architecture TCP/IP. Nous les avons déjà décrit…"/>
          <p:cNvSpPr txBox="1">
            <a:spLocks noGrp="1"/>
          </p:cNvSpPr>
          <p:nvPr>
            <p:ph type="body" idx="1"/>
          </p:nvPr>
        </p:nvSpPr>
        <p:spPr>
          <a:xfrm>
            <a:off x="304800" y="203200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Les protocoles suivant font partis de la couche Internet de l’architecture TCP/IP.</a:t>
            </a:r>
            <a:br/>
            <a:r>
              <a:t>Nous les avons déjà décrit</a:t>
            </a:r>
            <a:br/>
            <a:endParaRPr/>
          </a:p>
          <a:p>
            <a:pPr lvl="1">
              <a:lnSpc>
                <a:spcPct val="100000"/>
              </a:lnSpc>
              <a:spcBef>
                <a:spcPts val="100"/>
              </a:spcBef>
              <a:buClr>
                <a:srgbClr val="040F6A"/>
              </a:buClr>
              <a:buSzPct val="75000"/>
              <a:buFont typeface="Lucida Grande"/>
              <a:buChar char="‣"/>
              <a:defRPr sz="2000"/>
            </a:pPr>
            <a:r>
              <a:t>RIP (</a:t>
            </a:r>
            <a:r>
              <a:rPr i="1"/>
              <a:t>Routing Information Protocol</a:t>
            </a:r>
            <a:r>
              <a:t>) </a:t>
            </a:r>
          </a:p>
          <a:p>
            <a:pPr lvl="1">
              <a:lnSpc>
                <a:spcPct val="100000"/>
              </a:lnSpc>
              <a:spcBef>
                <a:spcPts val="100"/>
              </a:spcBef>
              <a:buClr>
                <a:srgbClr val="040F6A"/>
              </a:buClr>
              <a:buSzPct val="75000"/>
              <a:buFont typeface="Lucida Grande"/>
              <a:buChar char="‣"/>
              <a:defRPr sz="2000"/>
            </a:pPr>
            <a:r>
              <a:t>IS-IS (</a:t>
            </a:r>
            <a:r>
              <a:rPr i="1"/>
              <a:t>Intermediate system to intermediate system</a:t>
            </a:r>
            <a:r>
              <a:t>) </a:t>
            </a:r>
          </a:p>
          <a:p>
            <a:pPr lvl="1">
              <a:lnSpc>
                <a:spcPct val="100000"/>
              </a:lnSpc>
              <a:spcBef>
                <a:spcPts val="100"/>
              </a:spcBef>
              <a:buClr>
                <a:srgbClr val="040F6A"/>
              </a:buClr>
              <a:buSzPct val="75000"/>
              <a:buFont typeface="Lucida Grande"/>
              <a:buChar char="‣"/>
              <a:defRPr sz="2000"/>
            </a:pPr>
            <a:r>
              <a:t>OSPF (</a:t>
            </a:r>
            <a:r>
              <a:rPr i="1"/>
              <a:t>Open Shortest Path First</a:t>
            </a:r>
            <a:r>
              <a:t>)</a:t>
            </a:r>
          </a:p>
          <a:p>
            <a:pPr lvl="1">
              <a:lnSpc>
                <a:spcPct val="100000"/>
              </a:lnSpc>
              <a:spcBef>
                <a:spcPts val="100"/>
              </a:spcBef>
              <a:buClr>
                <a:srgbClr val="040F6A"/>
              </a:buClr>
              <a:buSzPct val="75000"/>
              <a:buFont typeface="Lucida Grande"/>
              <a:buChar char="‣"/>
              <a:defRPr sz="2000"/>
            </a:pPr>
            <a:r>
              <a:t>BGP (</a:t>
            </a:r>
            <a:r>
              <a:rPr i="1"/>
              <a:t>Border Gateway Protocol</a:t>
            </a:r>
            <a:r>
              <a:t>)</a:t>
            </a:r>
          </a:p>
        </p:txBody>
      </p:sp>
      <p:sp>
        <p:nvSpPr>
          <p:cNvPr id="1628"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84</a:t>
            </a:fld>
            <a:endParaRPr/>
          </a:p>
        </p:txBody>
      </p:sp>
      <p:sp>
        <p:nvSpPr>
          <p:cNvPr id="1629"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630" name="4 - La couche Internet - Autres protocoles"/>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Autres protocoles</a:t>
            </a:r>
          </a:p>
        </p:txBody>
      </p:sp>
      <p:pic>
        <p:nvPicPr>
          <p:cNvPr id="1631"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637" name="Grouper"/>
          <p:cNvGrpSpPr/>
          <p:nvPr/>
        </p:nvGrpSpPr>
        <p:grpSpPr>
          <a:xfrm>
            <a:off x="317500" y="1270000"/>
            <a:ext cx="9525000" cy="38100"/>
            <a:chOff x="0" y="0"/>
            <a:chExt cx="9525000" cy="38100"/>
          </a:xfrm>
        </p:grpSpPr>
        <p:sp>
          <p:nvSpPr>
            <p:cNvPr id="1635"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636"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638"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85</a:t>
            </a:fld>
            <a:endParaRPr/>
          </a:p>
        </p:txBody>
      </p:sp>
      <p:sp>
        <p:nvSpPr>
          <p:cNvPr id="1639" name="Exemple de table de routage"/>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Exemple de table de routage</a:t>
            </a:r>
          </a:p>
        </p:txBody>
      </p:sp>
      <p:sp>
        <p:nvSpPr>
          <p:cNvPr id="1640" name="Network destination et Netmask (réseau de destination et masque d’adresse) peuvent être écrit en utilisant la longueur du préfixe :…"/>
          <p:cNvSpPr txBox="1">
            <a:spLocks noGrp="1"/>
          </p:cNvSpPr>
          <p:nvPr>
            <p:ph type="body" idx="1"/>
          </p:nvPr>
        </p:nvSpPr>
        <p:spPr>
          <a:xfrm>
            <a:off x="279400" y="2025650"/>
            <a:ext cx="9601200" cy="4864100"/>
          </a:xfrm>
          <a:prstGeom prst="rect">
            <a:avLst/>
          </a:prstGeom>
        </p:spPr>
        <p:txBody>
          <a:bodyPr lIns="25400" tIns="25400" rIns="25400" bIns="25400" anchor="t"/>
          <a:lstStyle/>
          <a:p>
            <a:pPr marL="0" indent="0">
              <a:lnSpc>
                <a:spcPct val="100000"/>
              </a:lnSpc>
              <a:spcBef>
                <a:spcPts val="0"/>
              </a:spcBef>
              <a:buClrTx/>
              <a:buSzTx/>
              <a:buFontTx/>
              <a:buNone/>
              <a:tabLst>
                <a:tab pos="1612900" algn="l"/>
                <a:tab pos="3048000" algn="l"/>
                <a:tab pos="4318000" algn="l"/>
                <a:tab pos="5575300" algn="l"/>
              </a:tabLst>
              <a:defRPr sz="1200" b="1">
                <a:solidFill>
                  <a:srgbClr val="202123"/>
                </a:solidFill>
                <a:latin typeface="Arial Narrow"/>
                <a:ea typeface="Arial Narrow"/>
                <a:cs typeface="Arial Narrow"/>
                <a:sym typeface="Arial Narrow"/>
              </a:defRPr>
            </a:pPr>
            <a:r>
              <a:t> </a:t>
            </a:r>
          </a:p>
          <a:p>
            <a:pPr marL="0" indent="0">
              <a:lnSpc>
                <a:spcPct val="100000"/>
              </a:lnSpc>
              <a:spcBef>
                <a:spcPts val="0"/>
              </a:spcBef>
              <a:buClrTx/>
              <a:buSzTx/>
              <a:buFontTx/>
              <a:buNone/>
              <a:tabLst>
                <a:tab pos="1612900" algn="l"/>
                <a:tab pos="3048000" algn="l"/>
                <a:tab pos="4318000" algn="l"/>
                <a:tab pos="5575300" algn="l"/>
              </a:tabLst>
              <a:defRPr sz="1200" b="1">
                <a:solidFill>
                  <a:srgbClr val="202123"/>
                </a:solidFill>
                <a:latin typeface="Arial Narrow"/>
                <a:ea typeface="Arial Narrow"/>
                <a:cs typeface="Arial Narrow"/>
                <a:sym typeface="Arial Narrow"/>
              </a:defRPr>
            </a:pPr>
            <a:endParaRPr/>
          </a:p>
          <a:p>
            <a:pPr marL="0" indent="0">
              <a:lnSpc>
                <a:spcPct val="100000"/>
              </a:lnSpc>
              <a:spcBef>
                <a:spcPts val="0"/>
              </a:spcBef>
              <a:buClrTx/>
              <a:buSzTx/>
              <a:buFontTx/>
              <a:buNone/>
              <a:tabLst>
                <a:tab pos="1612900" algn="l"/>
                <a:tab pos="3048000" algn="l"/>
                <a:tab pos="4318000" algn="l"/>
                <a:tab pos="5575300" algn="l"/>
              </a:tabLst>
              <a:defRPr sz="1200" b="1">
                <a:solidFill>
                  <a:srgbClr val="202123"/>
                </a:solidFill>
                <a:latin typeface="Arial Narrow"/>
                <a:ea typeface="Arial Narrow"/>
                <a:cs typeface="Arial Narrow"/>
                <a:sym typeface="Arial Narrow"/>
              </a:defRPr>
            </a:pPr>
            <a:endParaRPr/>
          </a:p>
          <a:p>
            <a:pPr marL="0" indent="0">
              <a:lnSpc>
                <a:spcPct val="100000"/>
              </a:lnSpc>
              <a:spcBef>
                <a:spcPts val="0"/>
              </a:spcBef>
              <a:buClrTx/>
              <a:buSzTx/>
              <a:buFontTx/>
              <a:buNone/>
              <a:tabLst>
                <a:tab pos="1612900" algn="l"/>
                <a:tab pos="3048000" algn="l"/>
                <a:tab pos="4318000" algn="l"/>
                <a:tab pos="5575300" algn="l"/>
              </a:tabLst>
              <a:defRPr sz="1200" b="1">
                <a:solidFill>
                  <a:srgbClr val="202123"/>
                </a:solidFill>
                <a:latin typeface="Arial Narrow"/>
                <a:ea typeface="Arial Narrow"/>
                <a:cs typeface="Arial Narrow"/>
                <a:sym typeface="Arial Narrow"/>
              </a:defRPr>
            </a:pPr>
            <a:endParaRPr/>
          </a:p>
          <a:p>
            <a:pPr marL="0" indent="0">
              <a:lnSpc>
                <a:spcPct val="100000"/>
              </a:lnSpc>
              <a:spcBef>
                <a:spcPts val="0"/>
              </a:spcBef>
              <a:buClrTx/>
              <a:buSzTx/>
              <a:buFontTx/>
              <a:buNone/>
              <a:tabLst>
                <a:tab pos="1612900" algn="l"/>
                <a:tab pos="3048000" algn="l"/>
                <a:tab pos="4318000" algn="l"/>
                <a:tab pos="5575300" algn="l"/>
              </a:tabLst>
              <a:defRPr sz="1200" b="1">
                <a:solidFill>
                  <a:srgbClr val="202123"/>
                </a:solidFill>
                <a:latin typeface="Arial Narrow"/>
                <a:ea typeface="Arial Narrow"/>
                <a:cs typeface="Arial Narrow"/>
                <a:sym typeface="Arial Narrow"/>
              </a:defRPr>
            </a:pPr>
            <a:endParaRPr/>
          </a:p>
          <a:p>
            <a:pPr marL="0" indent="0">
              <a:lnSpc>
                <a:spcPct val="100000"/>
              </a:lnSpc>
              <a:spcBef>
                <a:spcPts val="0"/>
              </a:spcBef>
              <a:buClrTx/>
              <a:buSzTx/>
              <a:buFontTx/>
              <a:buNone/>
              <a:tabLst>
                <a:tab pos="1612900" algn="l"/>
                <a:tab pos="3048000" algn="l"/>
                <a:tab pos="4318000" algn="l"/>
                <a:tab pos="5575300" algn="l"/>
              </a:tabLst>
              <a:defRPr sz="1200" b="1">
                <a:solidFill>
                  <a:srgbClr val="202123"/>
                </a:solidFill>
                <a:latin typeface="Arial Narrow"/>
                <a:ea typeface="Arial Narrow"/>
                <a:cs typeface="Arial Narrow"/>
                <a:sym typeface="Arial Narrow"/>
              </a:defRPr>
            </a:pPr>
            <a:endParaRPr/>
          </a:p>
          <a:p>
            <a:pPr marL="0" indent="0">
              <a:lnSpc>
                <a:spcPct val="100000"/>
              </a:lnSpc>
              <a:spcBef>
                <a:spcPts val="0"/>
              </a:spcBef>
              <a:buClrTx/>
              <a:buSzTx/>
              <a:buFontTx/>
              <a:buNone/>
              <a:tabLst>
                <a:tab pos="1612900" algn="l"/>
                <a:tab pos="3048000" algn="l"/>
                <a:tab pos="4318000" algn="l"/>
                <a:tab pos="5575300" algn="l"/>
              </a:tabLst>
              <a:defRPr sz="1200" b="1">
                <a:solidFill>
                  <a:srgbClr val="202123"/>
                </a:solidFill>
                <a:latin typeface="Arial Narrow"/>
                <a:ea typeface="Arial Narrow"/>
                <a:cs typeface="Arial Narrow"/>
                <a:sym typeface="Arial Narrow"/>
              </a:defRPr>
            </a:pPr>
            <a:endParaRPr/>
          </a:p>
          <a:p>
            <a:pPr marL="0" indent="0">
              <a:lnSpc>
                <a:spcPct val="100000"/>
              </a:lnSpc>
              <a:spcBef>
                <a:spcPts val="0"/>
              </a:spcBef>
              <a:buClrTx/>
              <a:buSzTx/>
              <a:buFontTx/>
              <a:buNone/>
              <a:tabLst>
                <a:tab pos="1612900" algn="l"/>
                <a:tab pos="3048000" algn="l"/>
                <a:tab pos="4318000" algn="l"/>
                <a:tab pos="5575300" algn="l"/>
              </a:tabLst>
              <a:defRPr sz="1200" b="1">
                <a:solidFill>
                  <a:srgbClr val="202123"/>
                </a:solidFill>
                <a:latin typeface="Arial Narrow"/>
                <a:ea typeface="Arial Narrow"/>
                <a:cs typeface="Arial Narrow"/>
                <a:sym typeface="Arial Narrow"/>
              </a:defRPr>
            </a:pPr>
            <a:endParaRPr/>
          </a:p>
          <a:p>
            <a:pPr marL="0" indent="0">
              <a:lnSpc>
                <a:spcPct val="100000"/>
              </a:lnSpc>
              <a:spcBef>
                <a:spcPts val="0"/>
              </a:spcBef>
              <a:buClrTx/>
              <a:buSzTx/>
              <a:buFontTx/>
              <a:buNone/>
              <a:tabLst>
                <a:tab pos="1612900" algn="l"/>
                <a:tab pos="3048000" algn="l"/>
                <a:tab pos="4318000" algn="l"/>
                <a:tab pos="5575300" algn="l"/>
              </a:tabLst>
              <a:defRPr sz="1200" b="1">
                <a:solidFill>
                  <a:srgbClr val="202123"/>
                </a:solidFill>
                <a:latin typeface="Arial Narrow"/>
                <a:ea typeface="Arial Narrow"/>
                <a:cs typeface="Arial Narrow"/>
                <a:sym typeface="Arial Narrow"/>
              </a:defRPr>
            </a:pPr>
            <a:endParaRPr/>
          </a:p>
          <a:p>
            <a:pPr marL="0" indent="0">
              <a:lnSpc>
                <a:spcPct val="100000"/>
              </a:lnSpc>
              <a:spcBef>
                <a:spcPts val="0"/>
              </a:spcBef>
              <a:buClrTx/>
              <a:buSzTx/>
              <a:buFontTx/>
              <a:buNone/>
              <a:tabLst>
                <a:tab pos="1612900" algn="l"/>
                <a:tab pos="3048000" algn="l"/>
                <a:tab pos="4318000" algn="l"/>
                <a:tab pos="5575300" algn="l"/>
              </a:tabLst>
              <a:defRPr sz="1200" b="1">
                <a:solidFill>
                  <a:srgbClr val="202123"/>
                </a:solidFill>
                <a:latin typeface="Arial Narrow"/>
                <a:ea typeface="Arial Narrow"/>
                <a:cs typeface="Arial Narrow"/>
                <a:sym typeface="Arial Narrow"/>
              </a:defRPr>
            </a:pPr>
            <a:endParaRPr/>
          </a:p>
          <a:p>
            <a:pPr marL="0" indent="0">
              <a:lnSpc>
                <a:spcPct val="100000"/>
              </a:lnSpc>
              <a:spcBef>
                <a:spcPts val="0"/>
              </a:spcBef>
              <a:buClrTx/>
              <a:buSzTx/>
              <a:buFontTx/>
              <a:buNone/>
              <a:tabLst>
                <a:tab pos="1612900" algn="l"/>
                <a:tab pos="3048000" algn="l"/>
                <a:tab pos="4318000" algn="l"/>
                <a:tab pos="5575300" algn="l"/>
              </a:tabLst>
              <a:defRPr sz="1200" b="1">
                <a:solidFill>
                  <a:srgbClr val="202123"/>
                </a:solidFill>
                <a:latin typeface="Arial Narrow"/>
                <a:ea typeface="Arial Narrow"/>
                <a:cs typeface="Arial Narrow"/>
                <a:sym typeface="Arial Narrow"/>
              </a:defRPr>
            </a:pPr>
            <a:endParaRPr/>
          </a:p>
          <a:p>
            <a:pPr marL="0" indent="0">
              <a:lnSpc>
                <a:spcPct val="100000"/>
              </a:lnSpc>
              <a:spcBef>
                <a:spcPts val="0"/>
              </a:spcBef>
              <a:buClrTx/>
              <a:buSzTx/>
              <a:buFontTx/>
              <a:buNone/>
              <a:tabLst>
                <a:tab pos="1612900" algn="l"/>
                <a:tab pos="3048000" algn="l"/>
                <a:tab pos="4318000" algn="l"/>
                <a:tab pos="5575300" algn="l"/>
              </a:tabLst>
              <a:defRPr sz="1200" b="1">
                <a:solidFill>
                  <a:srgbClr val="202123"/>
                </a:solidFill>
                <a:latin typeface="Arial Narrow"/>
                <a:ea typeface="Arial Narrow"/>
                <a:cs typeface="Arial Narrow"/>
                <a:sym typeface="Arial Narrow"/>
              </a:defRPr>
            </a:pPr>
            <a:endParaRPr/>
          </a:p>
          <a:p>
            <a:pPr marL="0" indent="0">
              <a:lnSpc>
                <a:spcPct val="100000"/>
              </a:lnSpc>
              <a:spcBef>
                <a:spcPts val="0"/>
              </a:spcBef>
              <a:buClrTx/>
              <a:buSzTx/>
              <a:buFontTx/>
              <a:buNone/>
              <a:tabLst>
                <a:tab pos="1612900" algn="l"/>
                <a:tab pos="3048000" algn="l"/>
                <a:tab pos="4318000" algn="l"/>
                <a:tab pos="5575300" algn="l"/>
              </a:tabLst>
              <a:defRPr sz="1200" b="1">
                <a:solidFill>
                  <a:srgbClr val="202123"/>
                </a:solidFill>
                <a:latin typeface="Arial Narrow"/>
                <a:ea typeface="Arial Narrow"/>
                <a:cs typeface="Arial Narrow"/>
                <a:sym typeface="Arial Narrow"/>
              </a:defRPr>
            </a:pPr>
            <a:endParaRPr/>
          </a:p>
          <a:p>
            <a:pPr marL="0" indent="0">
              <a:lnSpc>
                <a:spcPct val="100000"/>
              </a:lnSpc>
              <a:spcBef>
                <a:spcPts val="0"/>
              </a:spcBef>
              <a:buClrTx/>
              <a:buSzTx/>
              <a:buFontTx/>
              <a:buNone/>
              <a:tabLst>
                <a:tab pos="1612900" algn="l"/>
                <a:tab pos="3048000" algn="l"/>
                <a:tab pos="4318000" algn="l"/>
                <a:tab pos="5575300" algn="l"/>
              </a:tabLst>
              <a:defRPr sz="200" b="1">
                <a:solidFill>
                  <a:srgbClr val="202123"/>
                </a:solidFill>
                <a:latin typeface="Arial Narrow"/>
                <a:ea typeface="Arial Narrow"/>
                <a:cs typeface="Arial Narrow"/>
                <a:sym typeface="Arial Narrow"/>
              </a:defRPr>
            </a:pPr>
            <a:endParaRPr/>
          </a:p>
          <a:p>
            <a:pPr>
              <a:lnSpc>
                <a:spcPct val="100000"/>
              </a:lnSpc>
              <a:spcBef>
                <a:spcPts val="100"/>
              </a:spcBef>
              <a:buClr>
                <a:srgbClr val="040F6A"/>
              </a:buClr>
              <a:buFont typeface="Lucida Grande"/>
              <a:defRPr sz="2000"/>
            </a:pPr>
            <a:r>
              <a:rPr i="1"/>
              <a:t>Network destination</a:t>
            </a:r>
            <a:r>
              <a:t> et </a:t>
            </a:r>
            <a:r>
              <a:rPr i="1"/>
              <a:t>Netmask</a:t>
            </a:r>
            <a:r>
              <a:t> (réseau de destination et masque d’adresse) peuvent être écrit en utilisant la longueur du préfixe :</a:t>
            </a:r>
          </a:p>
          <a:p>
            <a:pPr lvl="1">
              <a:lnSpc>
                <a:spcPct val="100000"/>
              </a:lnSpc>
              <a:spcBef>
                <a:spcPts val="100"/>
              </a:spcBef>
              <a:buClr>
                <a:srgbClr val="040F6A"/>
              </a:buClr>
              <a:buSzPct val="75000"/>
              <a:buFont typeface="Lucida Grande"/>
              <a:buChar char="‣"/>
              <a:defRPr sz="2000"/>
            </a:pPr>
            <a:r>
              <a:t>ND = 192.168.0.0  et M = 255.255.255.0 =&gt;  </a:t>
            </a:r>
            <a:r>
              <a:rPr b="1"/>
              <a:t>192.168.0.0/24</a:t>
            </a:r>
          </a:p>
          <a:p>
            <a:pPr>
              <a:lnSpc>
                <a:spcPct val="100000"/>
              </a:lnSpc>
              <a:spcBef>
                <a:spcPts val="100"/>
              </a:spcBef>
              <a:buClr>
                <a:srgbClr val="040F6A"/>
              </a:buClr>
              <a:buFont typeface="Lucida Grande"/>
              <a:defRPr sz="2000"/>
            </a:pPr>
            <a:r>
              <a:t>Pour savoir si une route ND concorde à une adresse de destination D :</a:t>
            </a:r>
          </a:p>
          <a:p>
            <a:pPr lvl="1">
              <a:lnSpc>
                <a:spcPct val="100000"/>
              </a:lnSpc>
              <a:spcBef>
                <a:spcPts val="100"/>
              </a:spcBef>
              <a:buClr>
                <a:srgbClr val="040F6A"/>
              </a:buClr>
              <a:buSzPct val="75000"/>
              <a:buFont typeface="Lucida Grande"/>
              <a:buChar char="‣"/>
              <a:defRPr sz="2000"/>
            </a:pPr>
            <a:r>
              <a:rPr b="1"/>
              <a:t>D </a:t>
            </a:r>
            <a:r>
              <a:t>⋀</a:t>
            </a:r>
            <a:r>
              <a:rPr b="1"/>
              <a:t> M == ND ⋀ M</a:t>
            </a:r>
            <a:r>
              <a:t>			avec </a:t>
            </a:r>
            <a:r>
              <a:rPr b="1"/>
              <a:t>ND</a:t>
            </a:r>
            <a:r>
              <a:t> </a:t>
            </a:r>
            <a:r>
              <a:rPr i="1"/>
              <a:t>Network destination, </a:t>
            </a:r>
            <a:r>
              <a:rPr b="1"/>
              <a:t>M</a:t>
            </a:r>
            <a:r>
              <a:rPr i="1"/>
              <a:t> Netmask </a:t>
            </a:r>
          </a:p>
          <a:p>
            <a:pPr lvl="1">
              <a:lnSpc>
                <a:spcPct val="100000"/>
              </a:lnSpc>
              <a:spcBef>
                <a:spcPts val="100"/>
              </a:spcBef>
              <a:buClr>
                <a:srgbClr val="040F6A"/>
              </a:buClr>
              <a:buSzPct val="75000"/>
              <a:buFont typeface="Lucida Grande"/>
              <a:buChar char="‣"/>
              <a:defRPr sz="2000"/>
            </a:pPr>
            <a:r>
              <a:t>Exemple pour 192.168.0.27 : </a:t>
            </a:r>
            <a:br/>
            <a:r>
              <a:t>	</a:t>
            </a:r>
            <a:r>
              <a:rPr b="1"/>
              <a:t>192.168.0.27 ⋀ 255.255.255.0 == 192.168.0.0 ⋀ 255.255.255.0</a:t>
            </a:r>
          </a:p>
        </p:txBody>
      </p:sp>
      <p:sp>
        <p:nvSpPr>
          <p:cNvPr id="1641"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85</a:t>
            </a:fld>
            <a:endParaRPr/>
          </a:p>
        </p:txBody>
      </p:sp>
      <p:sp>
        <p:nvSpPr>
          <p:cNvPr id="1642"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643" name="4 - La couche Internet - Autres protocoles"/>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Autres protocoles</a:t>
            </a:r>
          </a:p>
        </p:txBody>
      </p:sp>
      <p:pic>
        <p:nvPicPr>
          <p:cNvPr id="1644"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graphicFrame>
        <p:nvGraphicFramePr>
          <p:cNvPr id="1645" name="Tableau 1"/>
          <p:cNvGraphicFramePr/>
          <p:nvPr/>
        </p:nvGraphicFramePr>
        <p:xfrm>
          <a:off x="973528" y="1879600"/>
          <a:ext cx="8212944" cy="2324587"/>
        </p:xfrm>
        <a:graphic>
          <a:graphicData uri="http://schemas.openxmlformats.org/drawingml/2006/table">
            <a:tbl>
              <a:tblPr firstRow="1" bandRow="1">
                <a:tableStyleId>{4C3C2611-4C71-4FC5-86AE-919BDF0F9419}</a:tableStyleId>
              </a:tblPr>
              <a:tblGrid>
                <a:gridCol w="1767721">
                  <a:extLst>
                    <a:ext uri="{9D8B030D-6E8A-4147-A177-3AD203B41FA5}">
                      <a16:colId xmlns:a16="http://schemas.microsoft.com/office/drawing/2014/main" val="20000"/>
                    </a:ext>
                  </a:extLst>
                </a:gridCol>
                <a:gridCol w="1973639">
                  <a:extLst>
                    <a:ext uri="{9D8B030D-6E8A-4147-A177-3AD203B41FA5}">
                      <a16:colId xmlns:a16="http://schemas.microsoft.com/office/drawing/2014/main" val="20001"/>
                    </a:ext>
                  </a:extLst>
                </a:gridCol>
                <a:gridCol w="1767721">
                  <a:extLst>
                    <a:ext uri="{9D8B030D-6E8A-4147-A177-3AD203B41FA5}">
                      <a16:colId xmlns:a16="http://schemas.microsoft.com/office/drawing/2014/main" val="20002"/>
                    </a:ext>
                  </a:extLst>
                </a:gridCol>
                <a:gridCol w="1767721">
                  <a:extLst>
                    <a:ext uri="{9D8B030D-6E8A-4147-A177-3AD203B41FA5}">
                      <a16:colId xmlns:a16="http://schemas.microsoft.com/office/drawing/2014/main" val="20003"/>
                    </a:ext>
                  </a:extLst>
                </a:gridCol>
                <a:gridCol w="936138">
                  <a:extLst>
                    <a:ext uri="{9D8B030D-6E8A-4147-A177-3AD203B41FA5}">
                      <a16:colId xmlns:a16="http://schemas.microsoft.com/office/drawing/2014/main" val="20004"/>
                    </a:ext>
                  </a:extLst>
                </a:gridCol>
              </a:tblGrid>
              <a:tr h="572296">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b="1">
                          <a:solidFill>
                            <a:srgbClr val="202123"/>
                          </a:solidFill>
                          <a:latin typeface="Arial Narrow"/>
                          <a:ea typeface="Arial Narrow"/>
                          <a:cs typeface="Arial Narrow"/>
                          <a:sym typeface="Arial Narrow"/>
                        </a:rPr>
                        <a:t>Network destination ND</a:t>
                      </a:r>
                    </a:p>
                  </a:txBody>
                  <a:tcPr marL="50800" marR="50800" marT="50800" marB="50800" horzOverflow="overflow">
                    <a:lnL w="12700">
                      <a:solidFill>
                        <a:srgbClr val="000000"/>
                      </a:solidFill>
                      <a:miter lim="400000"/>
                    </a:lnL>
                    <a:lnR w="12700">
                      <a:solidFill>
                        <a:srgbClr val="000000"/>
                      </a:solidFill>
                      <a:miter lim="400000"/>
                    </a:lnR>
                    <a:lnT w="3175">
                      <a:solidFill>
                        <a:srgbClr val="000000"/>
                      </a:solidFill>
                      <a:miter lim="400000"/>
                    </a:lnT>
                    <a:lnB w="6350">
                      <a:solidFill>
                        <a:srgbClr val="000000"/>
                      </a:solidFill>
                      <a:miter lim="400000"/>
                    </a:lnB>
                    <a:solidFill>
                      <a:srgbClr val="BEC0B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b="1">
                          <a:solidFill>
                            <a:srgbClr val="202123"/>
                          </a:solidFill>
                          <a:latin typeface="Arial Narrow"/>
                          <a:ea typeface="Arial Narrow"/>
                          <a:cs typeface="Arial Narrow"/>
                          <a:sym typeface="Arial Narrow"/>
                        </a:rPr>
                        <a:t>Netmask M</a:t>
                      </a:r>
                    </a:p>
                  </a:txBody>
                  <a:tcPr marL="50800" marR="50800" marT="50800" marB="50800" horzOverflow="overflow">
                    <a:lnL w="12700">
                      <a:solidFill>
                        <a:srgbClr val="000000"/>
                      </a:solidFill>
                      <a:miter lim="400000"/>
                    </a:lnL>
                    <a:lnR w="12700">
                      <a:solidFill>
                        <a:srgbClr val="000000"/>
                      </a:solidFill>
                      <a:miter lim="400000"/>
                    </a:lnR>
                    <a:lnT w="3175">
                      <a:solidFill>
                        <a:srgbClr val="000000"/>
                      </a:solidFill>
                      <a:miter lim="400000"/>
                    </a:lnT>
                    <a:lnB w="6350">
                      <a:solidFill>
                        <a:srgbClr val="000000"/>
                      </a:solidFill>
                      <a:miter lim="400000"/>
                    </a:lnB>
                    <a:solidFill>
                      <a:srgbClr val="BEC0B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b="1">
                          <a:solidFill>
                            <a:srgbClr val="202123"/>
                          </a:solidFill>
                          <a:latin typeface="Arial Narrow"/>
                          <a:ea typeface="Arial Narrow"/>
                          <a:cs typeface="Arial Narrow"/>
                          <a:sym typeface="Arial Narrow"/>
                        </a:rPr>
                        <a:t>Gateway</a:t>
                      </a:r>
                    </a:p>
                  </a:txBody>
                  <a:tcPr marL="50800" marR="50800" marT="50800" marB="50800" horzOverflow="overflow">
                    <a:lnL w="12700">
                      <a:solidFill>
                        <a:srgbClr val="000000"/>
                      </a:solidFill>
                      <a:miter lim="400000"/>
                    </a:lnL>
                    <a:lnR w="12700">
                      <a:solidFill>
                        <a:srgbClr val="000000"/>
                      </a:solidFill>
                      <a:miter lim="400000"/>
                    </a:lnR>
                    <a:lnT w="3175">
                      <a:solidFill>
                        <a:srgbClr val="000000"/>
                      </a:solidFill>
                      <a:miter lim="400000"/>
                    </a:lnT>
                    <a:lnB w="6350">
                      <a:solidFill>
                        <a:srgbClr val="000000"/>
                      </a:solidFill>
                      <a:miter lim="400000"/>
                    </a:lnB>
                    <a:solidFill>
                      <a:srgbClr val="BEC0B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b="1">
                          <a:solidFill>
                            <a:srgbClr val="202123"/>
                          </a:solidFill>
                          <a:latin typeface="Arial Narrow"/>
                          <a:ea typeface="Arial Narrow"/>
                          <a:cs typeface="Arial Narrow"/>
                          <a:sym typeface="Arial Narrow"/>
                        </a:rPr>
                        <a:t>Interface</a:t>
                      </a:r>
                    </a:p>
                  </a:txBody>
                  <a:tcPr marL="50800" marR="50800" marT="50800" marB="50800" horzOverflow="overflow">
                    <a:lnL w="12700">
                      <a:solidFill>
                        <a:srgbClr val="000000"/>
                      </a:solidFill>
                      <a:miter lim="400000"/>
                    </a:lnL>
                    <a:lnR w="12700">
                      <a:solidFill>
                        <a:srgbClr val="000000"/>
                      </a:solidFill>
                      <a:miter lim="400000"/>
                    </a:lnR>
                    <a:lnT w="3175">
                      <a:solidFill>
                        <a:srgbClr val="000000"/>
                      </a:solidFill>
                      <a:miter lim="400000"/>
                    </a:lnT>
                    <a:lnB w="6350">
                      <a:solidFill>
                        <a:srgbClr val="000000"/>
                      </a:solidFill>
                      <a:miter lim="400000"/>
                    </a:lnB>
                    <a:solidFill>
                      <a:srgbClr val="BEC0B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b="1">
                          <a:solidFill>
                            <a:srgbClr val="202123"/>
                          </a:solidFill>
                          <a:latin typeface="Arial Narrow"/>
                          <a:ea typeface="Arial Narrow"/>
                          <a:cs typeface="Arial Narrow"/>
                          <a:sym typeface="Arial Narrow"/>
                        </a:rPr>
                        <a:t>Metric</a:t>
                      </a:r>
                    </a:p>
                  </a:txBody>
                  <a:tcPr marL="50800" marR="50800" marT="50800" marB="50800" horzOverflow="overflow">
                    <a:lnL w="12700">
                      <a:solidFill>
                        <a:srgbClr val="000000"/>
                      </a:solidFill>
                      <a:miter lim="400000"/>
                    </a:lnL>
                    <a:lnR w="12700">
                      <a:solidFill>
                        <a:srgbClr val="000000"/>
                      </a:solidFill>
                      <a:miter lim="400000"/>
                    </a:lnR>
                    <a:lnT w="3175">
                      <a:solidFill>
                        <a:srgbClr val="000000"/>
                      </a:solidFill>
                      <a:miter lim="400000"/>
                    </a:lnT>
                    <a:lnB w="6350">
                      <a:solidFill>
                        <a:srgbClr val="000000"/>
                      </a:solidFill>
                      <a:miter lim="400000"/>
                    </a:lnB>
                    <a:solidFill>
                      <a:srgbClr val="BEC0BF"/>
                    </a:solidFill>
                  </a:tcPr>
                </a:tc>
                <a:extLst>
                  <a:ext uri="{0D108BD9-81ED-4DB2-BD59-A6C34878D82A}">
                    <a16:rowId xmlns:a16="http://schemas.microsoft.com/office/drawing/2014/main" val="10000"/>
                  </a:ext>
                </a:extLst>
              </a:tr>
              <a:tr h="352031">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0.0.0.0</a:t>
                      </a:r>
                    </a:p>
                  </a:txBody>
                  <a:tcPr marL="50800" marR="50800" marT="50800" marB="50800" horzOverflow="overflow">
                    <a:lnL w="3175">
                      <a:solidFill>
                        <a:srgbClr val="000000"/>
                      </a:solidFill>
                      <a:miter lim="400000"/>
                    </a:lnL>
                    <a:lnR w="3175">
                      <a:solidFill>
                        <a:srgbClr val="000000"/>
                      </a:solidFill>
                      <a:miter lim="400000"/>
                    </a:lnR>
                    <a:lnT w="6350">
                      <a:solidFill>
                        <a:srgbClr val="000000"/>
                      </a:solidFill>
                      <a:miter lim="400000"/>
                    </a:lnT>
                    <a:lnB w="3175">
                      <a:solidFill>
                        <a:srgbClr val="000000"/>
                      </a:solidFill>
                      <a:miter lim="400000"/>
                    </a:lnB>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0.0.0.0</a:t>
                      </a:r>
                    </a:p>
                  </a:txBody>
                  <a:tcPr marL="50800" marR="50800" marT="50800" marB="50800" horzOverflow="overflow">
                    <a:lnL w="3175">
                      <a:solidFill>
                        <a:srgbClr val="000000"/>
                      </a:solidFill>
                      <a:miter lim="400000"/>
                    </a:lnL>
                    <a:lnR w="3175">
                      <a:solidFill>
                        <a:srgbClr val="000000"/>
                      </a:solidFill>
                      <a:miter lim="400000"/>
                    </a:lnR>
                    <a:lnT w="6350">
                      <a:solidFill>
                        <a:srgbClr val="000000"/>
                      </a:solidFill>
                      <a:miter lim="400000"/>
                    </a:lnT>
                    <a:lnB w="3175">
                      <a:solidFill>
                        <a:srgbClr val="000000"/>
                      </a:solidFill>
                      <a:miter lim="400000"/>
                    </a:lnB>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192.168.0.1</a:t>
                      </a:r>
                    </a:p>
                  </a:txBody>
                  <a:tcPr marL="50800" marR="50800" marT="50800" marB="50800" horzOverflow="overflow">
                    <a:lnL w="3175">
                      <a:solidFill>
                        <a:srgbClr val="000000"/>
                      </a:solidFill>
                      <a:miter lim="400000"/>
                    </a:lnL>
                    <a:lnR w="3175">
                      <a:solidFill>
                        <a:srgbClr val="000000"/>
                      </a:solidFill>
                      <a:miter lim="400000"/>
                    </a:lnR>
                    <a:lnT w="6350">
                      <a:solidFill>
                        <a:srgbClr val="000000"/>
                      </a:solidFill>
                      <a:miter lim="400000"/>
                    </a:lnT>
                    <a:lnB w="3175">
                      <a:solidFill>
                        <a:srgbClr val="000000"/>
                      </a:solidFill>
                      <a:miter lim="400000"/>
                    </a:lnB>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192.168.0.100</a:t>
                      </a:r>
                    </a:p>
                  </a:txBody>
                  <a:tcPr marL="50800" marR="50800" marT="50800" marB="50800" horzOverflow="overflow">
                    <a:lnL w="3175">
                      <a:solidFill>
                        <a:srgbClr val="000000"/>
                      </a:solidFill>
                      <a:miter lim="400000"/>
                    </a:lnL>
                    <a:lnR w="3175">
                      <a:solidFill>
                        <a:srgbClr val="000000"/>
                      </a:solidFill>
                      <a:miter lim="400000"/>
                    </a:lnR>
                    <a:lnT w="6350">
                      <a:solidFill>
                        <a:srgbClr val="000000"/>
                      </a:solidFill>
                      <a:miter lim="400000"/>
                    </a:lnT>
                    <a:lnB w="3175">
                      <a:solidFill>
                        <a:srgbClr val="000000"/>
                      </a:solidFill>
                      <a:miter lim="400000"/>
                    </a:lnB>
                  </a:tcPr>
                </a:tc>
                <a:tc>
                  <a:txBody>
                    <a:bodyPr/>
                    <a:lstStyle/>
                    <a:p>
                      <a:pPr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10</a:t>
                      </a:r>
                    </a:p>
                  </a:txBody>
                  <a:tcPr marL="50800" marR="50800" marT="50800" marB="50800" horzOverflow="overflow">
                    <a:lnL w="3175">
                      <a:solidFill>
                        <a:srgbClr val="000000"/>
                      </a:solidFill>
                      <a:miter lim="400000"/>
                    </a:lnL>
                    <a:lnR w="3175">
                      <a:solidFill>
                        <a:srgbClr val="000000"/>
                      </a:solidFill>
                      <a:miter lim="400000"/>
                    </a:lnR>
                    <a:lnT w="6350">
                      <a:solidFill>
                        <a:srgbClr val="000000"/>
                      </a:solidFill>
                      <a:miter lim="400000"/>
                    </a:lnT>
                    <a:lnB w="3175">
                      <a:solidFill>
                        <a:srgbClr val="000000"/>
                      </a:solidFill>
                      <a:miter lim="400000"/>
                    </a:lnB>
                  </a:tcPr>
                </a:tc>
                <a:extLst>
                  <a:ext uri="{0D108BD9-81ED-4DB2-BD59-A6C34878D82A}">
                    <a16:rowId xmlns:a16="http://schemas.microsoft.com/office/drawing/2014/main" val="10001"/>
                  </a:ext>
                </a:extLst>
              </a:tr>
              <a:tr h="350064">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127.0.0.0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255.0.0.0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127.0.0.1</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127.0.0.1</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tc>
                  <a:txBody>
                    <a:bodyPr/>
                    <a:lstStyle/>
                    <a:p>
                      <a:pPr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extLst>
                  <a:ext uri="{0D108BD9-81ED-4DB2-BD59-A6C34878D82A}">
                    <a16:rowId xmlns:a16="http://schemas.microsoft.com/office/drawing/2014/main" val="10002"/>
                  </a:ext>
                </a:extLst>
              </a:tr>
              <a:tr h="350064">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192.168.0.0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255.255.255.0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192.168.0.100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192.168.0.100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extLst>
                  <a:ext uri="{0D108BD9-81ED-4DB2-BD59-A6C34878D82A}">
                    <a16:rowId xmlns:a16="http://schemas.microsoft.com/office/drawing/2014/main" val="10003"/>
                  </a:ext>
                </a:extLst>
              </a:tr>
              <a:tr h="350064">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192.168.0.100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255.255.255.255</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127.0.0.1</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127.0.0.1</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tc>
                  <a:txBody>
                    <a:bodyPr/>
                    <a:lstStyle/>
                    <a:p>
                      <a:pPr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extLst>
                  <a:ext uri="{0D108BD9-81ED-4DB2-BD59-A6C34878D82A}">
                    <a16:rowId xmlns:a16="http://schemas.microsoft.com/office/drawing/2014/main" val="10004"/>
                  </a:ext>
                </a:extLst>
              </a:tr>
              <a:tr h="350064">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192.168.0.1</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255.255.255.255</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192.168.0.100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192.168.0.100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651" name="Grouper"/>
          <p:cNvGrpSpPr/>
          <p:nvPr/>
        </p:nvGrpSpPr>
        <p:grpSpPr>
          <a:xfrm>
            <a:off x="317500" y="1270000"/>
            <a:ext cx="9525000" cy="38100"/>
            <a:chOff x="0" y="0"/>
            <a:chExt cx="9525000" cy="38100"/>
          </a:xfrm>
        </p:grpSpPr>
        <p:sp>
          <p:nvSpPr>
            <p:cNvPr id="1649"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650"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652"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86</a:t>
            </a:fld>
            <a:endParaRPr/>
          </a:p>
        </p:txBody>
      </p:sp>
      <p:sp>
        <p:nvSpPr>
          <p:cNvPr id="1653" name="Les protocoles de routage"/>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Les protocoles de routage</a:t>
            </a:r>
          </a:p>
        </p:txBody>
      </p:sp>
      <p:sp>
        <p:nvSpPr>
          <p:cNvPr id="1654" name="Plusieurs réseaux de destination (ND) peuvent concorder. Dans ce cas, la meilleure route sera celle où M sera le plus grand (soit la plus grande longueur de préfixe).…"/>
          <p:cNvSpPr txBox="1">
            <a:spLocks noGrp="1"/>
          </p:cNvSpPr>
          <p:nvPr>
            <p:ph type="body" idx="1"/>
          </p:nvPr>
        </p:nvSpPr>
        <p:spPr>
          <a:xfrm>
            <a:off x="304800" y="202565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Plusieurs réseaux de destination (ND) peuvent concorder. Dans ce cas, la meilleure route sera celle où M sera le plus grand (soit </a:t>
            </a:r>
            <a:r>
              <a:rPr b="1"/>
              <a:t>la plus grande longueur</a:t>
            </a:r>
            <a:r>
              <a:t> de préfixe).</a:t>
            </a:r>
          </a:p>
          <a:p>
            <a:pPr>
              <a:lnSpc>
                <a:spcPct val="100000"/>
              </a:lnSpc>
              <a:spcBef>
                <a:spcPts val="100"/>
              </a:spcBef>
              <a:buClr>
                <a:srgbClr val="040F6A"/>
              </a:buClr>
              <a:buFont typeface="Lucida Grande"/>
              <a:defRPr sz="2000"/>
            </a:pPr>
            <a:r>
              <a:t>Avec cette même table de routage, quelle est la meilleure route pour la destination 192.168.0.100 ?</a:t>
            </a:r>
          </a:p>
        </p:txBody>
      </p:sp>
      <p:sp>
        <p:nvSpPr>
          <p:cNvPr id="1655"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86</a:t>
            </a:fld>
            <a:endParaRPr/>
          </a:p>
        </p:txBody>
      </p:sp>
      <p:sp>
        <p:nvSpPr>
          <p:cNvPr id="1656"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657" name="4 - La couche Internet - Autres protocoles"/>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Autres protocoles</a:t>
            </a:r>
          </a:p>
        </p:txBody>
      </p:sp>
      <p:pic>
        <p:nvPicPr>
          <p:cNvPr id="1658"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graphicFrame>
        <p:nvGraphicFramePr>
          <p:cNvPr id="1659" name="Tableau 1"/>
          <p:cNvGraphicFramePr/>
          <p:nvPr/>
        </p:nvGraphicFramePr>
        <p:xfrm>
          <a:off x="998928" y="3982249"/>
          <a:ext cx="8212944" cy="2324587"/>
        </p:xfrm>
        <a:graphic>
          <a:graphicData uri="http://schemas.openxmlformats.org/drawingml/2006/table">
            <a:tbl>
              <a:tblPr firstRow="1" bandRow="1">
                <a:tableStyleId>{4C3C2611-4C71-4FC5-86AE-919BDF0F9419}</a:tableStyleId>
              </a:tblPr>
              <a:tblGrid>
                <a:gridCol w="1767721">
                  <a:extLst>
                    <a:ext uri="{9D8B030D-6E8A-4147-A177-3AD203B41FA5}">
                      <a16:colId xmlns:a16="http://schemas.microsoft.com/office/drawing/2014/main" val="20000"/>
                    </a:ext>
                  </a:extLst>
                </a:gridCol>
                <a:gridCol w="1973639">
                  <a:extLst>
                    <a:ext uri="{9D8B030D-6E8A-4147-A177-3AD203B41FA5}">
                      <a16:colId xmlns:a16="http://schemas.microsoft.com/office/drawing/2014/main" val="20001"/>
                    </a:ext>
                  </a:extLst>
                </a:gridCol>
                <a:gridCol w="1767721">
                  <a:extLst>
                    <a:ext uri="{9D8B030D-6E8A-4147-A177-3AD203B41FA5}">
                      <a16:colId xmlns:a16="http://schemas.microsoft.com/office/drawing/2014/main" val="20002"/>
                    </a:ext>
                  </a:extLst>
                </a:gridCol>
                <a:gridCol w="1767721">
                  <a:extLst>
                    <a:ext uri="{9D8B030D-6E8A-4147-A177-3AD203B41FA5}">
                      <a16:colId xmlns:a16="http://schemas.microsoft.com/office/drawing/2014/main" val="20003"/>
                    </a:ext>
                  </a:extLst>
                </a:gridCol>
                <a:gridCol w="936138">
                  <a:extLst>
                    <a:ext uri="{9D8B030D-6E8A-4147-A177-3AD203B41FA5}">
                      <a16:colId xmlns:a16="http://schemas.microsoft.com/office/drawing/2014/main" val="20004"/>
                    </a:ext>
                  </a:extLst>
                </a:gridCol>
              </a:tblGrid>
              <a:tr h="572296">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b="1">
                          <a:solidFill>
                            <a:srgbClr val="202123"/>
                          </a:solidFill>
                          <a:latin typeface="Arial Narrow"/>
                          <a:ea typeface="Arial Narrow"/>
                          <a:cs typeface="Arial Narrow"/>
                          <a:sym typeface="Arial Narrow"/>
                        </a:rPr>
                        <a:t>Network destination ND</a:t>
                      </a:r>
                    </a:p>
                  </a:txBody>
                  <a:tcPr marL="50800" marR="50800" marT="50800" marB="50800" horzOverflow="overflow">
                    <a:lnL w="12700">
                      <a:solidFill>
                        <a:srgbClr val="000000"/>
                      </a:solidFill>
                      <a:miter lim="400000"/>
                    </a:lnL>
                    <a:lnR w="12700">
                      <a:solidFill>
                        <a:srgbClr val="000000"/>
                      </a:solidFill>
                      <a:miter lim="400000"/>
                    </a:lnR>
                    <a:lnT w="3175">
                      <a:solidFill>
                        <a:srgbClr val="000000"/>
                      </a:solidFill>
                      <a:miter lim="400000"/>
                    </a:lnT>
                    <a:lnB w="6350">
                      <a:solidFill>
                        <a:srgbClr val="000000"/>
                      </a:solidFill>
                      <a:miter lim="400000"/>
                    </a:lnB>
                    <a:solidFill>
                      <a:srgbClr val="BEC0B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b="1">
                          <a:solidFill>
                            <a:srgbClr val="202123"/>
                          </a:solidFill>
                          <a:latin typeface="Arial Narrow"/>
                          <a:ea typeface="Arial Narrow"/>
                          <a:cs typeface="Arial Narrow"/>
                          <a:sym typeface="Arial Narrow"/>
                        </a:rPr>
                        <a:t>Netmask M</a:t>
                      </a:r>
                    </a:p>
                  </a:txBody>
                  <a:tcPr marL="50800" marR="50800" marT="50800" marB="50800" horzOverflow="overflow">
                    <a:lnL w="12700">
                      <a:solidFill>
                        <a:srgbClr val="000000"/>
                      </a:solidFill>
                      <a:miter lim="400000"/>
                    </a:lnL>
                    <a:lnR w="12700">
                      <a:solidFill>
                        <a:srgbClr val="000000"/>
                      </a:solidFill>
                      <a:miter lim="400000"/>
                    </a:lnR>
                    <a:lnT w="3175">
                      <a:solidFill>
                        <a:srgbClr val="000000"/>
                      </a:solidFill>
                      <a:miter lim="400000"/>
                    </a:lnT>
                    <a:lnB w="6350">
                      <a:solidFill>
                        <a:srgbClr val="000000"/>
                      </a:solidFill>
                      <a:miter lim="400000"/>
                    </a:lnB>
                    <a:solidFill>
                      <a:srgbClr val="BEC0B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b="1">
                          <a:solidFill>
                            <a:srgbClr val="202123"/>
                          </a:solidFill>
                          <a:latin typeface="Arial Narrow"/>
                          <a:ea typeface="Arial Narrow"/>
                          <a:cs typeface="Arial Narrow"/>
                          <a:sym typeface="Arial Narrow"/>
                        </a:rPr>
                        <a:t>Gateway</a:t>
                      </a:r>
                    </a:p>
                  </a:txBody>
                  <a:tcPr marL="50800" marR="50800" marT="50800" marB="50800" horzOverflow="overflow">
                    <a:lnL w="12700">
                      <a:solidFill>
                        <a:srgbClr val="000000"/>
                      </a:solidFill>
                      <a:miter lim="400000"/>
                    </a:lnL>
                    <a:lnR w="12700">
                      <a:solidFill>
                        <a:srgbClr val="000000"/>
                      </a:solidFill>
                      <a:miter lim="400000"/>
                    </a:lnR>
                    <a:lnT w="3175">
                      <a:solidFill>
                        <a:srgbClr val="000000"/>
                      </a:solidFill>
                      <a:miter lim="400000"/>
                    </a:lnT>
                    <a:lnB w="6350">
                      <a:solidFill>
                        <a:srgbClr val="000000"/>
                      </a:solidFill>
                      <a:miter lim="400000"/>
                    </a:lnB>
                    <a:solidFill>
                      <a:srgbClr val="BEC0B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b="1">
                          <a:solidFill>
                            <a:srgbClr val="202123"/>
                          </a:solidFill>
                          <a:latin typeface="Arial Narrow"/>
                          <a:ea typeface="Arial Narrow"/>
                          <a:cs typeface="Arial Narrow"/>
                          <a:sym typeface="Arial Narrow"/>
                        </a:rPr>
                        <a:t>Interface</a:t>
                      </a:r>
                    </a:p>
                  </a:txBody>
                  <a:tcPr marL="50800" marR="50800" marT="50800" marB="50800" horzOverflow="overflow">
                    <a:lnL w="12700">
                      <a:solidFill>
                        <a:srgbClr val="000000"/>
                      </a:solidFill>
                      <a:miter lim="400000"/>
                    </a:lnL>
                    <a:lnR w="12700">
                      <a:solidFill>
                        <a:srgbClr val="000000"/>
                      </a:solidFill>
                      <a:miter lim="400000"/>
                    </a:lnR>
                    <a:lnT w="3175">
                      <a:solidFill>
                        <a:srgbClr val="000000"/>
                      </a:solidFill>
                      <a:miter lim="400000"/>
                    </a:lnT>
                    <a:lnB w="6350">
                      <a:solidFill>
                        <a:srgbClr val="000000"/>
                      </a:solidFill>
                      <a:miter lim="400000"/>
                    </a:lnB>
                    <a:solidFill>
                      <a:srgbClr val="BEC0B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b="1">
                          <a:solidFill>
                            <a:srgbClr val="202123"/>
                          </a:solidFill>
                          <a:latin typeface="Arial Narrow"/>
                          <a:ea typeface="Arial Narrow"/>
                          <a:cs typeface="Arial Narrow"/>
                          <a:sym typeface="Arial Narrow"/>
                        </a:rPr>
                        <a:t>Metric</a:t>
                      </a:r>
                    </a:p>
                  </a:txBody>
                  <a:tcPr marL="50800" marR="50800" marT="50800" marB="50800" horzOverflow="overflow">
                    <a:lnL w="12700">
                      <a:solidFill>
                        <a:srgbClr val="000000"/>
                      </a:solidFill>
                      <a:miter lim="400000"/>
                    </a:lnL>
                    <a:lnR w="12700">
                      <a:solidFill>
                        <a:srgbClr val="000000"/>
                      </a:solidFill>
                      <a:miter lim="400000"/>
                    </a:lnR>
                    <a:lnT w="3175">
                      <a:solidFill>
                        <a:srgbClr val="000000"/>
                      </a:solidFill>
                      <a:miter lim="400000"/>
                    </a:lnT>
                    <a:lnB w="6350">
                      <a:solidFill>
                        <a:srgbClr val="000000"/>
                      </a:solidFill>
                      <a:miter lim="400000"/>
                    </a:lnB>
                    <a:solidFill>
                      <a:srgbClr val="BEC0BF"/>
                    </a:solidFill>
                  </a:tcPr>
                </a:tc>
                <a:extLst>
                  <a:ext uri="{0D108BD9-81ED-4DB2-BD59-A6C34878D82A}">
                    <a16:rowId xmlns:a16="http://schemas.microsoft.com/office/drawing/2014/main" val="10000"/>
                  </a:ext>
                </a:extLst>
              </a:tr>
              <a:tr h="352031">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0.0.0.0</a:t>
                      </a:r>
                    </a:p>
                  </a:txBody>
                  <a:tcPr marL="50800" marR="50800" marT="50800" marB="50800" horzOverflow="overflow">
                    <a:lnL w="3175">
                      <a:solidFill>
                        <a:srgbClr val="000000"/>
                      </a:solidFill>
                      <a:miter lim="400000"/>
                    </a:lnL>
                    <a:lnR w="3175">
                      <a:solidFill>
                        <a:srgbClr val="000000"/>
                      </a:solidFill>
                      <a:miter lim="400000"/>
                    </a:lnR>
                    <a:lnT w="6350">
                      <a:solidFill>
                        <a:srgbClr val="000000"/>
                      </a:solidFill>
                      <a:miter lim="400000"/>
                    </a:lnT>
                    <a:lnB w="3175">
                      <a:solidFill>
                        <a:srgbClr val="000000"/>
                      </a:solidFill>
                      <a:miter lim="400000"/>
                    </a:lnB>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0.0.0.0</a:t>
                      </a:r>
                    </a:p>
                  </a:txBody>
                  <a:tcPr marL="50800" marR="50800" marT="50800" marB="50800" horzOverflow="overflow">
                    <a:lnL w="3175">
                      <a:solidFill>
                        <a:srgbClr val="000000"/>
                      </a:solidFill>
                      <a:miter lim="400000"/>
                    </a:lnL>
                    <a:lnR w="3175">
                      <a:solidFill>
                        <a:srgbClr val="000000"/>
                      </a:solidFill>
                      <a:miter lim="400000"/>
                    </a:lnR>
                    <a:lnT w="6350">
                      <a:solidFill>
                        <a:srgbClr val="000000"/>
                      </a:solidFill>
                      <a:miter lim="400000"/>
                    </a:lnT>
                    <a:lnB w="3175">
                      <a:solidFill>
                        <a:srgbClr val="000000"/>
                      </a:solidFill>
                      <a:miter lim="400000"/>
                    </a:lnB>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192.168.0.1</a:t>
                      </a:r>
                    </a:p>
                  </a:txBody>
                  <a:tcPr marL="50800" marR="50800" marT="50800" marB="50800" horzOverflow="overflow">
                    <a:lnL w="3175">
                      <a:solidFill>
                        <a:srgbClr val="000000"/>
                      </a:solidFill>
                      <a:miter lim="400000"/>
                    </a:lnL>
                    <a:lnR w="3175">
                      <a:solidFill>
                        <a:srgbClr val="000000"/>
                      </a:solidFill>
                      <a:miter lim="400000"/>
                    </a:lnR>
                    <a:lnT w="6350">
                      <a:solidFill>
                        <a:srgbClr val="000000"/>
                      </a:solidFill>
                      <a:miter lim="400000"/>
                    </a:lnT>
                    <a:lnB w="3175">
                      <a:solidFill>
                        <a:srgbClr val="000000"/>
                      </a:solidFill>
                      <a:miter lim="400000"/>
                    </a:lnB>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192.168.0.100</a:t>
                      </a:r>
                    </a:p>
                  </a:txBody>
                  <a:tcPr marL="50800" marR="50800" marT="50800" marB="50800" horzOverflow="overflow">
                    <a:lnL w="3175">
                      <a:solidFill>
                        <a:srgbClr val="000000"/>
                      </a:solidFill>
                      <a:miter lim="400000"/>
                    </a:lnL>
                    <a:lnR w="3175">
                      <a:solidFill>
                        <a:srgbClr val="000000"/>
                      </a:solidFill>
                      <a:miter lim="400000"/>
                    </a:lnR>
                    <a:lnT w="6350">
                      <a:solidFill>
                        <a:srgbClr val="000000"/>
                      </a:solidFill>
                      <a:miter lim="400000"/>
                    </a:lnT>
                    <a:lnB w="3175">
                      <a:solidFill>
                        <a:srgbClr val="000000"/>
                      </a:solidFill>
                      <a:miter lim="400000"/>
                    </a:lnB>
                  </a:tcPr>
                </a:tc>
                <a:tc>
                  <a:txBody>
                    <a:bodyPr/>
                    <a:lstStyle/>
                    <a:p>
                      <a:pPr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10</a:t>
                      </a:r>
                    </a:p>
                  </a:txBody>
                  <a:tcPr marL="50800" marR="50800" marT="50800" marB="50800" horzOverflow="overflow">
                    <a:lnL w="3175">
                      <a:solidFill>
                        <a:srgbClr val="000000"/>
                      </a:solidFill>
                      <a:miter lim="400000"/>
                    </a:lnL>
                    <a:lnR w="3175">
                      <a:solidFill>
                        <a:srgbClr val="000000"/>
                      </a:solidFill>
                      <a:miter lim="400000"/>
                    </a:lnR>
                    <a:lnT w="6350">
                      <a:solidFill>
                        <a:srgbClr val="000000"/>
                      </a:solidFill>
                      <a:miter lim="400000"/>
                    </a:lnT>
                    <a:lnB w="3175">
                      <a:solidFill>
                        <a:srgbClr val="000000"/>
                      </a:solidFill>
                      <a:miter lim="400000"/>
                    </a:lnB>
                  </a:tcPr>
                </a:tc>
                <a:extLst>
                  <a:ext uri="{0D108BD9-81ED-4DB2-BD59-A6C34878D82A}">
                    <a16:rowId xmlns:a16="http://schemas.microsoft.com/office/drawing/2014/main" val="10001"/>
                  </a:ext>
                </a:extLst>
              </a:tr>
              <a:tr h="350064">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127.0.0.0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255.0.0.0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127.0.0.1</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127.0.0.1</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tc>
                  <a:txBody>
                    <a:bodyPr/>
                    <a:lstStyle/>
                    <a:p>
                      <a:pPr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extLst>
                  <a:ext uri="{0D108BD9-81ED-4DB2-BD59-A6C34878D82A}">
                    <a16:rowId xmlns:a16="http://schemas.microsoft.com/office/drawing/2014/main" val="10002"/>
                  </a:ext>
                </a:extLst>
              </a:tr>
              <a:tr h="350064">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192.168.0.0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255.255.255.0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192.168.0.100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192.168.0.100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extLst>
                  <a:ext uri="{0D108BD9-81ED-4DB2-BD59-A6C34878D82A}">
                    <a16:rowId xmlns:a16="http://schemas.microsoft.com/office/drawing/2014/main" val="10003"/>
                  </a:ext>
                </a:extLst>
              </a:tr>
              <a:tr h="350064">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192.168.0.100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255.255.255.255</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127.0.0.1</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127.0.0.1</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tc>
                  <a:txBody>
                    <a:bodyPr/>
                    <a:lstStyle/>
                    <a:p>
                      <a:pPr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solidFill>
                      <a:srgbClr val="EFEFEF"/>
                    </a:solidFill>
                  </a:tcPr>
                </a:tc>
                <a:extLst>
                  <a:ext uri="{0D108BD9-81ED-4DB2-BD59-A6C34878D82A}">
                    <a16:rowId xmlns:a16="http://schemas.microsoft.com/office/drawing/2014/main" val="10004"/>
                  </a:ext>
                </a:extLst>
              </a:tr>
              <a:tr h="350064">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192.168.0.1</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255.255.255.255</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192.168.0.100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algn="l"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192.168.0.100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tc>
                  <a:txBody>
                    <a:bodyPr/>
                    <a:lstStyle/>
                    <a:p>
                      <a:pPr defTabSz="457200">
                        <a:lnSpc>
                          <a:spcPct val="100000"/>
                        </a:lnSpc>
                        <a:spcBef>
                          <a:spcPts val="0"/>
                        </a:spcBef>
                        <a:tabLst>
                          <a:tab pos="1612900" algn="l"/>
                          <a:tab pos="3048000" algn="l"/>
                          <a:tab pos="4318000" algn="l"/>
                          <a:tab pos="5575300" algn="l"/>
                        </a:tabLst>
                        <a:defRPr sz="1800" b="0" i="0" spc="0">
                          <a:solidFill>
                            <a:srgbClr val="000000"/>
                          </a:solidFill>
                        </a:defRPr>
                      </a:pPr>
                      <a:r>
                        <a:rPr sz="1400">
                          <a:solidFill>
                            <a:srgbClr val="202123"/>
                          </a:solidFill>
                          <a:latin typeface="Helvetica"/>
                          <a:ea typeface="Helvetica"/>
                          <a:cs typeface="Helvetica"/>
                          <a:sym typeface="Helvetica"/>
                        </a:rPr>
                        <a:t>10</a:t>
                      </a:r>
                    </a:p>
                  </a:txBody>
                  <a:tcPr marL="50800" marR="50800" marT="50800" marB="50800" horzOverflow="overflow">
                    <a:lnL w="3175">
                      <a:solidFill>
                        <a:srgbClr val="000000"/>
                      </a:solidFill>
                      <a:miter lim="400000"/>
                    </a:lnL>
                    <a:lnR w="3175">
                      <a:solidFill>
                        <a:srgbClr val="000000"/>
                      </a:solidFill>
                      <a:miter lim="400000"/>
                    </a:lnR>
                    <a:lnT w="3175">
                      <a:solidFill>
                        <a:srgbClr val="000000"/>
                      </a:solidFill>
                      <a:miter lim="400000"/>
                    </a:lnT>
                    <a:lnB w="3175">
                      <a:solidFill>
                        <a:srgbClr val="000000"/>
                      </a:solidFill>
                      <a:miter lim="400000"/>
                    </a:lnB>
                  </a:tcPr>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665" name="Grouper"/>
          <p:cNvGrpSpPr/>
          <p:nvPr/>
        </p:nvGrpSpPr>
        <p:grpSpPr>
          <a:xfrm>
            <a:off x="317500" y="1270000"/>
            <a:ext cx="9525000" cy="38100"/>
            <a:chOff x="0" y="0"/>
            <a:chExt cx="9525000" cy="38100"/>
          </a:xfrm>
        </p:grpSpPr>
        <p:sp>
          <p:nvSpPr>
            <p:cNvPr id="1663"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664"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666"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87</a:t>
            </a:fld>
            <a:endParaRPr/>
          </a:p>
        </p:txBody>
      </p:sp>
      <p:sp>
        <p:nvSpPr>
          <p:cNvPr id="1667" name="État des lieux"/>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État des lieux</a:t>
            </a:r>
          </a:p>
        </p:txBody>
      </p:sp>
      <p:sp>
        <p:nvSpPr>
          <p:cNvPr id="1668" name="En prévision d’un manque d’adresses IPv4, l’IETF (Internet Engineering  Task Force) émet en 1990 un appel à proposition (RFC 1550)…"/>
          <p:cNvSpPr txBox="1">
            <a:spLocks noGrp="1"/>
          </p:cNvSpPr>
          <p:nvPr>
            <p:ph type="body" idx="1"/>
          </p:nvPr>
        </p:nvSpPr>
        <p:spPr>
          <a:xfrm>
            <a:off x="304800" y="203200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En prévision d’un manque d’adresses IPv4, l’IETF (</a:t>
            </a:r>
            <a:r>
              <a:rPr i="1"/>
              <a:t>Internet Engineering</a:t>
            </a:r>
            <a:br>
              <a:rPr i="1"/>
            </a:br>
            <a:r>
              <a:rPr i="1"/>
              <a:t> Task Force</a:t>
            </a:r>
            <a:r>
              <a:t>) émet en 1990 un appel à proposition (RFC 1550)</a:t>
            </a:r>
          </a:p>
          <a:p>
            <a:pPr lvl="1">
              <a:lnSpc>
                <a:spcPct val="100000"/>
              </a:lnSpc>
              <a:spcBef>
                <a:spcPts val="100"/>
              </a:spcBef>
              <a:buClr>
                <a:srgbClr val="040F6A"/>
              </a:buClr>
              <a:buSzPct val="75000"/>
              <a:buFont typeface="Lucida Grande"/>
              <a:buChar char="‣"/>
              <a:defRPr sz="2000"/>
            </a:pPr>
            <a:r>
              <a:t>3 propositions sur 21 sont publiées, dont </a:t>
            </a:r>
            <a:r>
              <a:rPr b="1"/>
              <a:t>SIPP</a:t>
            </a:r>
            <a:r>
              <a:t>  (Simple IP Plus), devenu </a:t>
            </a:r>
            <a:r>
              <a:rPr b="1"/>
              <a:t>IPv6</a:t>
            </a:r>
          </a:p>
          <a:p>
            <a:pPr lvl="1">
              <a:lnSpc>
                <a:spcPct val="100000"/>
              </a:lnSpc>
              <a:spcBef>
                <a:spcPts val="100"/>
              </a:spcBef>
              <a:buClr>
                <a:srgbClr val="040F6A"/>
              </a:buClr>
              <a:buSzPct val="75000"/>
              <a:buFont typeface="Lucida Grande"/>
              <a:buChar char="‣"/>
              <a:defRPr sz="2000"/>
            </a:pPr>
            <a:r>
              <a:t>IPv6 est adopté en 1998 comme successeur d’IPv4</a:t>
            </a:r>
          </a:p>
          <a:p>
            <a:pPr lvl="1">
              <a:lnSpc>
                <a:spcPct val="100000"/>
              </a:lnSpc>
              <a:spcBef>
                <a:spcPts val="100"/>
              </a:spcBef>
              <a:buClr>
                <a:srgbClr val="040F6A"/>
              </a:buClr>
              <a:buSzPct val="75000"/>
              <a:buFont typeface="Lucida Grande"/>
              <a:buChar char="‣"/>
              <a:defRPr sz="2000"/>
            </a:pPr>
            <a:r>
              <a:t>RFC 2460</a:t>
            </a:r>
          </a:p>
          <a:p>
            <a:pPr lvl="1">
              <a:lnSpc>
                <a:spcPct val="100000"/>
              </a:lnSpc>
              <a:spcBef>
                <a:spcPts val="100"/>
              </a:spcBef>
              <a:buClr>
                <a:srgbClr val="040F6A"/>
              </a:buClr>
              <a:buSzPct val="75000"/>
              <a:buFont typeface="Lucida Grande"/>
              <a:buChar char="‣"/>
              <a:defRPr sz="2000"/>
            </a:pPr>
            <a:endParaRPr/>
          </a:p>
          <a:p>
            <a:pPr>
              <a:lnSpc>
                <a:spcPct val="100000"/>
              </a:lnSpc>
              <a:spcBef>
                <a:spcPts val="100"/>
              </a:spcBef>
              <a:buClr>
                <a:srgbClr val="040F6A"/>
              </a:buClr>
              <a:buFont typeface="Lucida Grande"/>
              <a:defRPr sz="2000"/>
            </a:pPr>
            <a:r>
              <a:t>IPv4, limité à 4 milliard et quelques adresses a pu survivre :</a:t>
            </a:r>
          </a:p>
          <a:p>
            <a:pPr lvl="1">
              <a:lnSpc>
                <a:spcPct val="100000"/>
              </a:lnSpc>
              <a:spcBef>
                <a:spcPts val="100"/>
              </a:spcBef>
              <a:buClr>
                <a:srgbClr val="040F6A"/>
              </a:buClr>
              <a:buSzPct val="75000"/>
              <a:buFont typeface="Lucida Grande"/>
              <a:buChar char="‣"/>
              <a:defRPr sz="2000"/>
            </a:pPr>
            <a:r>
              <a:t>malgré une forte demande en Asie et pour les nouvelles applications</a:t>
            </a:r>
          </a:p>
          <a:p>
            <a:pPr lvl="1">
              <a:lnSpc>
                <a:spcPct val="100000"/>
              </a:lnSpc>
              <a:spcBef>
                <a:spcPts val="100"/>
              </a:spcBef>
              <a:buClr>
                <a:srgbClr val="040F6A"/>
              </a:buClr>
              <a:buSzPct val="75000"/>
              <a:buFont typeface="Lucida Grande"/>
              <a:buChar char="‣"/>
              <a:defRPr sz="2000"/>
            </a:pPr>
            <a:r>
              <a:rPr b="1"/>
              <a:t>grace à</a:t>
            </a:r>
            <a:r>
              <a:t> NAT, NAPT (</a:t>
            </a:r>
            <a:r>
              <a:rPr i="1"/>
              <a:t>Network Address &amp; Port Translation</a:t>
            </a:r>
            <a:r>
              <a:t>) et CIDR (</a:t>
            </a:r>
            <a:r>
              <a:rPr i="1"/>
              <a:t>Classless Inter-Domain Routing</a:t>
            </a:r>
            <a:r>
              <a:t>)</a:t>
            </a:r>
            <a:br/>
            <a:endParaRPr/>
          </a:p>
          <a:p>
            <a:pPr>
              <a:lnSpc>
                <a:spcPct val="100000"/>
              </a:lnSpc>
              <a:spcBef>
                <a:spcPts val="100"/>
              </a:spcBef>
              <a:buClr>
                <a:srgbClr val="040F6A"/>
              </a:buClr>
              <a:buFont typeface="Lucida Grande"/>
              <a:defRPr sz="2000"/>
            </a:pPr>
            <a:r>
              <a:t>Les besoins des pays en développement, les équipements mobiles et les objets connectés risquent d’accélérer la pénurie.</a:t>
            </a:r>
          </a:p>
        </p:txBody>
      </p:sp>
      <p:sp>
        <p:nvSpPr>
          <p:cNvPr id="1669"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87</a:t>
            </a:fld>
            <a:endParaRPr/>
          </a:p>
        </p:txBody>
      </p:sp>
      <p:sp>
        <p:nvSpPr>
          <p:cNvPr id="1670"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671" name="4 - La couche Internet - IPV6"/>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IPV6</a:t>
            </a:r>
          </a:p>
        </p:txBody>
      </p:sp>
      <p:pic>
        <p:nvPicPr>
          <p:cNvPr id="1672"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pic>
        <p:nvPicPr>
          <p:cNvPr id="1673" name="logo-IPv6.png" descr="logo-IPv6.png"/>
          <p:cNvPicPr>
            <a:picLocks noChangeAspect="1"/>
          </p:cNvPicPr>
          <p:nvPr/>
        </p:nvPicPr>
        <p:blipFill>
          <a:blip r:embed="rId4"/>
          <a:stretch>
            <a:fillRect/>
          </a:stretch>
        </p:blipFill>
        <p:spPr>
          <a:xfrm>
            <a:off x="8434917" y="1057065"/>
            <a:ext cx="1828801" cy="181610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679" name="Grouper"/>
          <p:cNvGrpSpPr/>
          <p:nvPr/>
        </p:nvGrpSpPr>
        <p:grpSpPr>
          <a:xfrm>
            <a:off x="317500" y="1270000"/>
            <a:ext cx="9525000" cy="38100"/>
            <a:chOff x="0" y="0"/>
            <a:chExt cx="9525000" cy="38100"/>
          </a:xfrm>
        </p:grpSpPr>
        <p:sp>
          <p:nvSpPr>
            <p:cNvPr id="1677"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678"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680"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88</a:t>
            </a:fld>
            <a:endParaRPr/>
          </a:p>
        </p:txBody>
      </p:sp>
      <p:sp>
        <p:nvSpPr>
          <p:cNvPr id="1681" name="Les nouveautés"/>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Les nouveautés</a:t>
            </a:r>
          </a:p>
        </p:txBody>
      </p:sp>
      <p:sp>
        <p:nvSpPr>
          <p:cNvPr id="1682" name="Le nombre d’adresses (2128 au lieu de ~ 232)…"/>
          <p:cNvSpPr txBox="1">
            <a:spLocks noGrp="1"/>
          </p:cNvSpPr>
          <p:nvPr>
            <p:ph type="body" idx="1"/>
          </p:nvPr>
        </p:nvSpPr>
        <p:spPr>
          <a:xfrm>
            <a:off x="304800" y="203200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Le nombre d’adresses (2</a:t>
            </a:r>
            <a:r>
              <a:rPr baseline="31999"/>
              <a:t>128</a:t>
            </a:r>
            <a:r>
              <a:t> au lieu de ~ 2</a:t>
            </a:r>
            <a:r>
              <a:rPr baseline="31999"/>
              <a:t>32</a:t>
            </a:r>
            <a:r>
              <a:t>)</a:t>
            </a:r>
            <a:br/>
            <a:endParaRPr/>
          </a:p>
          <a:p>
            <a:pPr>
              <a:lnSpc>
                <a:spcPct val="100000"/>
              </a:lnSpc>
              <a:spcBef>
                <a:spcPts val="100"/>
              </a:spcBef>
              <a:buClr>
                <a:srgbClr val="040F6A"/>
              </a:buClr>
              <a:buFont typeface="Lucida Grande"/>
              <a:defRPr sz="2000"/>
            </a:pPr>
            <a:r>
              <a:t>Les mécanismes de configuration et de re-numérotation automatique</a:t>
            </a:r>
            <a:br/>
            <a:endParaRPr/>
          </a:p>
          <a:p>
            <a:pPr>
              <a:lnSpc>
                <a:spcPct val="100000"/>
              </a:lnSpc>
              <a:spcBef>
                <a:spcPts val="100"/>
              </a:spcBef>
              <a:buClr>
                <a:srgbClr val="040F6A"/>
              </a:buClr>
              <a:buFont typeface="Lucida Grande"/>
              <a:defRPr sz="2000"/>
            </a:pPr>
            <a:r>
              <a:t>IPsec, QoS et multicast en natif</a:t>
            </a:r>
            <a:br/>
            <a:endParaRPr/>
          </a:p>
          <a:p>
            <a:pPr>
              <a:lnSpc>
                <a:spcPct val="100000"/>
              </a:lnSpc>
              <a:spcBef>
                <a:spcPts val="100"/>
              </a:spcBef>
              <a:buClr>
                <a:srgbClr val="040F6A"/>
              </a:buClr>
              <a:buFont typeface="Lucida Grande"/>
              <a:defRPr sz="2000"/>
            </a:pPr>
            <a:r>
              <a:t>En-têtes simplifiés, cascadables et facilitant le routage</a:t>
            </a:r>
          </a:p>
        </p:txBody>
      </p:sp>
      <p:sp>
        <p:nvSpPr>
          <p:cNvPr id="1683"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88</a:t>
            </a:fld>
            <a:endParaRPr/>
          </a:p>
        </p:txBody>
      </p:sp>
      <p:sp>
        <p:nvSpPr>
          <p:cNvPr id="1684"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685" name="4 - La couche Internet - IPV6"/>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IPV6</a:t>
            </a:r>
          </a:p>
        </p:txBody>
      </p:sp>
      <p:pic>
        <p:nvPicPr>
          <p:cNvPr id="1686"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690" name="Grouper"/>
          <p:cNvGrpSpPr/>
          <p:nvPr/>
        </p:nvGrpSpPr>
        <p:grpSpPr>
          <a:xfrm>
            <a:off x="317500" y="1270000"/>
            <a:ext cx="9525000" cy="38100"/>
            <a:chOff x="0" y="0"/>
            <a:chExt cx="9525000" cy="38100"/>
          </a:xfrm>
        </p:grpSpPr>
        <p:sp>
          <p:nvSpPr>
            <p:cNvPr id="1688"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689"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691"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89</a:t>
            </a:fld>
            <a:endParaRPr/>
          </a:p>
        </p:txBody>
      </p:sp>
      <p:sp>
        <p:nvSpPr>
          <p:cNvPr id="1692" name="Adresses IPv6"/>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Adresses IPv6</a:t>
            </a:r>
          </a:p>
        </p:txBody>
      </p:sp>
      <p:sp>
        <p:nvSpPr>
          <p:cNvPr id="1693" name="Une adresse fait 128 bits, soit 16 octets…"/>
          <p:cNvSpPr txBox="1">
            <a:spLocks noGrp="1"/>
          </p:cNvSpPr>
          <p:nvPr>
            <p:ph type="body" idx="1"/>
          </p:nvPr>
        </p:nvSpPr>
        <p:spPr>
          <a:xfrm>
            <a:off x="279400" y="202565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Une adresse fait 128 bits, soit 16 octets</a:t>
            </a:r>
          </a:p>
          <a:p>
            <a:pPr>
              <a:lnSpc>
                <a:spcPct val="100000"/>
              </a:lnSpc>
              <a:spcBef>
                <a:spcPts val="100"/>
              </a:spcBef>
              <a:buClr>
                <a:srgbClr val="040F6A"/>
              </a:buClr>
              <a:buFont typeface="Lucida Grande"/>
              <a:defRPr sz="2000"/>
            </a:pPr>
            <a:r>
              <a:t>On utilise une notation </a:t>
            </a:r>
            <a:r>
              <a:rPr b="1"/>
              <a:t>hexadécimales</a:t>
            </a:r>
            <a:r>
              <a:t> :</a:t>
            </a:r>
          </a:p>
          <a:p>
            <a:pPr lvl="1">
              <a:lnSpc>
                <a:spcPct val="100000"/>
              </a:lnSpc>
              <a:spcBef>
                <a:spcPts val="100"/>
              </a:spcBef>
              <a:buClr>
                <a:srgbClr val="040F6A"/>
              </a:buClr>
              <a:buSzPct val="75000"/>
              <a:buFont typeface="Lucida Grande"/>
              <a:buChar char="‣"/>
              <a:defRPr sz="2000"/>
            </a:pPr>
            <a:r>
              <a:t>8 groupes de 2 octets, séparé par « : »</a:t>
            </a:r>
          </a:p>
          <a:p>
            <a:pPr lvl="1">
              <a:lnSpc>
                <a:spcPct val="100000"/>
              </a:lnSpc>
              <a:spcBef>
                <a:spcPts val="100"/>
              </a:spcBef>
              <a:buClr>
                <a:srgbClr val="040F6A"/>
              </a:buClr>
              <a:buSzPct val="75000"/>
              <a:buFont typeface="Lucida Grande"/>
              <a:buChar char="‣"/>
              <a:defRPr sz="2000"/>
            </a:pPr>
            <a:r>
              <a:t>Soit 8 groupes de 16 bits ; soit 8 groupes de 4 chiffres hexadécimaux ; soit 8 </a:t>
            </a:r>
            <a:r>
              <a:rPr b="1"/>
              <a:t>hextets</a:t>
            </a:r>
            <a:r>
              <a:t>.</a:t>
            </a:r>
          </a:p>
          <a:p>
            <a:pPr marL="0" lvl="1" indent="228600">
              <a:lnSpc>
                <a:spcPct val="60000"/>
              </a:lnSpc>
              <a:spcBef>
                <a:spcPts val="0"/>
              </a:spcBef>
              <a:buClrTx/>
              <a:buSzTx/>
              <a:buFontTx/>
              <a:buNone/>
              <a:defRPr sz="2000"/>
            </a:pPr>
            <a:endParaRPr/>
          </a:p>
          <a:p>
            <a:pPr>
              <a:lnSpc>
                <a:spcPct val="100000"/>
              </a:lnSpc>
              <a:spcBef>
                <a:spcPts val="100"/>
              </a:spcBef>
              <a:buClr>
                <a:srgbClr val="040F6A"/>
              </a:buClr>
              <a:buFont typeface="Lucida Grande"/>
              <a:defRPr sz="2000"/>
            </a:pPr>
            <a:r>
              <a:t>Exemple :</a:t>
            </a:r>
          </a:p>
          <a:p>
            <a:pPr lvl="1">
              <a:lnSpc>
                <a:spcPct val="100000"/>
              </a:lnSpc>
              <a:spcBef>
                <a:spcPts val="400"/>
              </a:spcBef>
              <a:buClr>
                <a:srgbClr val="040F6A"/>
              </a:buClr>
              <a:buSzPct val="75000"/>
              <a:buFont typeface="Lucida Grande"/>
              <a:buChar char="‣"/>
              <a:defRPr sz="2100" b="1">
                <a:latin typeface="Consolas"/>
                <a:ea typeface="Consolas"/>
                <a:cs typeface="Consolas"/>
                <a:sym typeface="Consolas"/>
              </a:defRPr>
            </a:pPr>
            <a:r>
              <a:t>1fff:0000:0a88:85b3:0000:0000:ac1f:8001</a:t>
            </a:r>
          </a:p>
          <a:p>
            <a:pPr marL="0" lvl="1" indent="228600">
              <a:lnSpc>
                <a:spcPct val="60000"/>
              </a:lnSpc>
              <a:spcBef>
                <a:spcPts val="0"/>
              </a:spcBef>
              <a:buClrTx/>
              <a:buSzTx/>
              <a:buFontTx/>
              <a:buNone/>
              <a:defRPr sz="2000"/>
            </a:pPr>
            <a:endParaRPr/>
          </a:p>
          <a:p>
            <a:pPr>
              <a:lnSpc>
                <a:spcPct val="100000"/>
              </a:lnSpc>
              <a:spcBef>
                <a:spcPts val="100"/>
              </a:spcBef>
              <a:buClr>
                <a:srgbClr val="040F6A"/>
              </a:buClr>
              <a:buFont typeface="Lucida Grande"/>
              <a:defRPr sz="2000"/>
            </a:pPr>
            <a:r>
              <a:t>Il est possible d’exprimer les 32 derniers bits en décimal pointé :</a:t>
            </a:r>
          </a:p>
          <a:p>
            <a:pPr lvl="1">
              <a:lnSpc>
                <a:spcPct val="100000"/>
              </a:lnSpc>
              <a:spcBef>
                <a:spcPts val="400"/>
              </a:spcBef>
              <a:buClr>
                <a:srgbClr val="040F6A"/>
              </a:buClr>
              <a:buSzPct val="75000"/>
              <a:buFont typeface="Lucida Grande"/>
              <a:buChar char="‣"/>
              <a:defRPr sz="2100" b="1">
                <a:latin typeface="Consolas"/>
                <a:ea typeface="Consolas"/>
                <a:cs typeface="Consolas"/>
                <a:sym typeface="Consolas"/>
              </a:defRPr>
            </a:pPr>
            <a:r>
              <a:t>1fff:0000:0a88:85b3:0000:0000:</a:t>
            </a:r>
            <a:r>
              <a:rPr i="1"/>
              <a:t>172.31.128.1</a:t>
            </a:r>
          </a:p>
          <a:p>
            <a:pPr marL="0" lvl="1" indent="228600">
              <a:lnSpc>
                <a:spcPct val="60000"/>
              </a:lnSpc>
              <a:spcBef>
                <a:spcPts val="0"/>
              </a:spcBef>
              <a:buClrTx/>
              <a:buSzTx/>
              <a:buFontTx/>
              <a:buNone/>
              <a:defRPr sz="2000"/>
            </a:pPr>
            <a:endParaRPr i="1"/>
          </a:p>
          <a:p>
            <a:pPr>
              <a:lnSpc>
                <a:spcPct val="100000"/>
              </a:lnSpc>
              <a:spcBef>
                <a:spcPts val="100"/>
              </a:spcBef>
              <a:buClr>
                <a:srgbClr val="040F6A"/>
              </a:buClr>
              <a:buFont typeface="Lucida Grande"/>
              <a:defRPr sz="2000"/>
            </a:pPr>
            <a:r>
              <a:t>Simplifications ou compressions :</a:t>
            </a:r>
          </a:p>
          <a:p>
            <a:pPr lvl="1">
              <a:lnSpc>
                <a:spcPct val="100000"/>
              </a:lnSpc>
              <a:spcBef>
                <a:spcPts val="100"/>
              </a:spcBef>
              <a:buClr>
                <a:srgbClr val="040F6A"/>
              </a:buClr>
              <a:buSzPct val="75000"/>
              <a:buFont typeface="Lucida Grande"/>
              <a:buChar char="‣"/>
              <a:defRPr sz="2000"/>
            </a:pPr>
            <a:r>
              <a:t>1 à 3 </a:t>
            </a:r>
            <a:r>
              <a:rPr b="1"/>
              <a:t>premiers</a:t>
            </a:r>
            <a:r>
              <a:t> 0 d’un groupe peuvent être omis</a:t>
            </a:r>
          </a:p>
          <a:p>
            <a:pPr lvl="1">
              <a:lnSpc>
                <a:spcPct val="100000"/>
              </a:lnSpc>
              <a:spcBef>
                <a:spcPts val="400"/>
              </a:spcBef>
              <a:buClr>
                <a:srgbClr val="040F6A"/>
              </a:buClr>
              <a:buSzPct val="75000"/>
              <a:buFont typeface="Lucida Grande"/>
              <a:buChar char="‣"/>
              <a:defRPr sz="2100" b="1">
                <a:latin typeface="Consolas"/>
                <a:ea typeface="Consolas"/>
                <a:cs typeface="Consolas"/>
                <a:sym typeface="Consolas"/>
              </a:defRPr>
            </a:pPr>
            <a:r>
              <a:t>	:0000:		</a:t>
            </a:r>
            <a:r>
              <a:rPr b="0"/>
              <a:t>&lt;=&gt;</a:t>
            </a:r>
            <a:r>
              <a:t>		:0:</a:t>
            </a:r>
          </a:p>
          <a:p>
            <a:pPr marL="596900" lvl="1" indent="-279400">
              <a:lnSpc>
                <a:spcPct val="100000"/>
              </a:lnSpc>
              <a:spcBef>
                <a:spcPts val="100"/>
              </a:spcBef>
              <a:buClr>
                <a:srgbClr val="040F6A"/>
              </a:buClr>
              <a:buSzPct val="75000"/>
              <a:buFont typeface="Lucida Grande"/>
              <a:buChar char="‣"/>
              <a:defRPr sz="2100" b="1">
                <a:latin typeface="Consolas"/>
                <a:ea typeface="Consolas"/>
                <a:cs typeface="Consolas"/>
                <a:sym typeface="Consolas"/>
              </a:defRPr>
            </a:pPr>
            <a:r>
              <a:t>	:0a88:		</a:t>
            </a:r>
            <a:r>
              <a:rPr b="0"/>
              <a:t>&lt;=&gt;</a:t>
            </a:r>
            <a:r>
              <a:t>		:a88:</a:t>
            </a:r>
          </a:p>
        </p:txBody>
      </p:sp>
      <p:sp>
        <p:nvSpPr>
          <p:cNvPr id="1694"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89</a:t>
            </a:fld>
            <a:endParaRPr/>
          </a:p>
        </p:txBody>
      </p:sp>
      <p:sp>
        <p:nvSpPr>
          <p:cNvPr id="1695"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696" name="4 - La couche Internet - IPV6"/>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IPV6</a:t>
            </a:r>
          </a:p>
        </p:txBody>
      </p:sp>
      <p:pic>
        <p:nvPicPr>
          <p:cNvPr id="1697"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703" name="Grouper"/>
          <p:cNvGrpSpPr/>
          <p:nvPr/>
        </p:nvGrpSpPr>
        <p:grpSpPr>
          <a:xfrm>
            <a:off x="317500" y="1270000"/>
            <a:ext cx="9525000" cy="38100"/>
            <a:chOff x="0" y="0"/>
            <a:chExt cx="9525000" cy="38100"/>
          </a:xfrm>
        </p:grpSpPr>
        <p:sp>
          <p:nvSpPr>
            <p:cNvPr id="1701"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702"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704"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90</a:t>
            </a:fld>
            <a:endParaRPr/>
          </a:p>
        </p:txBody>
      </p:sp>
      <p:sp>
        <p:nvSpPr>
          <p:cNvPr id="1705" name="Adresses IPv6"/>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Adresses IPv6</a:t>
            </a:r>
          </a:p>
        </p:txBody>
      </p:sp>
      <p:sp>
        <p:nvSpPr>
          <p:cNvPr id="1706" name="Simplifications ou compressions (suite) :…"/>
          <p:cNvSpPr txBox="1">
            <a:spLocks noGrp="1"/>
          </p:cNvSpPr>
          <p:nvPr>
            <p:ph type="body" idx="1"/>
          </p:nvPr>
        </p:nvSpPr>
        <p:spPr>
          <a:xfrm>
            <a:off x="304800" y="2032000"/>
            <a:ext cx="9601200" cy="5112799"/>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Simplifications ou compressions (suite) :</a:t>
            </a:r>
          </a:p>
          <a:p>
            <a:pPr lvl="1">
              <a:lnSpc>
                <a:spcPct val="100000"/>
              </a:lnSpc>
              <a:spcBef>
                <a:spcPts val="100"/>
              </a:spcBef>
              <a:buClr>
                <a:srgbClr val="040F6A"/>
              </a:buClr>
              <a:buSzPct val="75000"/>
              <a:buFont typeface="Lucida Grande"/>
              <a:buChar char="‣"/>
              <a:defRPr sz="2000"/>
            </a:pPr>
            <a:r>
              <a:t>1 suite </a:t>
            </a:r>
            <a:r>
              <a:rPr b="1"/>
              <a:t>unique</a:t>
            </a:r>
            <a:r>
              <a:t> de groupes de 16 bits tous à 0 peut être omise</a:t>
            </a:r>
          </a:p>
          <a:p>
            <a:pPr marL="596900" lvl="1" indent="-279400">
              <a:lnSpc>
                <a:spcPct val="100000"/>
              </a:lnSpc>
              <a:spcBef>
                <a:spcPts val="100"/>
              </a:spcBef>
              <a:buClr>
                <a:srgbClr val="040F6A"/>
              </a:buClr>
              <a:buSzPct val="75000"/>
              <a:buFont typeface="Lucida Grande"/>
              <a:buChar char="‣"/>
              <a:defRPr sz="2100" b="1">
                <a:latin typeface="Consolas"/>
                <a:ea typeface="Consolas"/>
                <a:cs typeface="Consolas"/>
                <a:sym typeface="Consolas"/>
              </a:defRPr>
            </a:pPr>
            <a:r>
              <a:t>	:0000:0000:		</a:t>
            </a:r>
            <a:r>
              <a:rPr b="0"/>
              <a:t>&lt;=&gt;</a:t>
            </a:r>
            <a:r>
              <a:t>		::</a:t>
            </a:r>
          </a:p>
          <a:p>
            <a:pPr lvl="1">
              <a:lnSpc>
                <a:spcPct val="100000"/>
              </a:lnSpc>
              <a:spcBef>
                <a:spcPts val="100"/>
              </a:spcBef>
              <a:buClr>
                <a:srgbClr val="040F6A"/>
              </a:buClr>
              <a:buSzPct val="75000"/>
              <a:buFont typeface="Lucida Grande"/>
              <a:buChar char="‣"/>
              <a:defRPr sz="1000"/>
            </a:pPr>
            <a:endParaRPr b="1">
              <a:latin typeface="Consolas"/>
              <a:ea typeface="Consolas"/>
              <a:cs typeface="Consolas"/>
              <a:sym typeface="Consolas"/>
            </a:endParaRPr>
          </a:p>
          <a:p>
            <a:pPr>
              <a:lnSpc>
                <a:spcPct val="100000"/>
              </a:lnSpc>
              <a:spcBef>
                <a:spcPts val="100"/>
              </a:spcBef>
              <a:buClr>
                <a:srgbClr val="040F6A"/>
              </a:buClr>
              <a:buFont typeface="Lucida Grande"/>
              <a:defRPr sz="2000"/>
            </a:pPr>
            <a:r>
              <a:t>Par exemple :</a:t>
            </a:r>
            <a:endParaRPr>
              <a:latin typeface="Consolas"/>
              <a:ea typeface="Consolas"/>
              <a:cs typeface="Consolas"/>
              <a:sym typeface="Consolas"/>
            </a:endParaRPr>
          </a:p>
          <a:p>
            <a:pPr lvl="1">
              <a:lnSpc>
                <a:spcPct val="100000"/>
              </a:lnSpc>
              <a:spcBef>
                <a:spcPts val="100"/>
              </a:spcBef>
              <a:buClr>
                <a:srgbClr val="040F6A"/>
              </a:buClr>
              <a:buSzPct val="75000"/>
              <a:buFont typeface="Lucida Grande"/>
              <a:buChar char="‣"/>
              <a:defRPr sz="2100" b="1">
                <a:latin typeface="Consolas"/>
                <a:ea typeface="Consolas"/>
                <a:cs typeface="Consolas"/>
                <a:sym typeface="Consolas"/>
              </a:defRPr>
            </a:pPr>
            <a:r>
              <a:t>2001:0db8:39d9:e6c0:0001</a:t>
            </a:r>
            <a:r>
              <a:rPr>
                <a:solidFill>
                  <a:schemeClr val="accent4">
                    <a:lumOff val="-5125"/>
                  </a:schemeClr>
                </a:solidFill>
              </a:rPr>
              <a:t>:0000:0000:</a:t>
            </a:r>
            <a:r>
              <a:t>0002</a:t>
            </a:r>
          </a:p>
          <a:p>
            <a:pPr marL="0" lvl="1" indent="228600">
              <a:lnSpc>
                <a:spcPct val="100000"/>
              </a:lnSpc>
              <a:spcBef>
                <a:spcPts val="100"/>
              </a:spcBef>
              <a:buClrTx/>
              <a:buSzTx/>
              <a:buFontTx/>
              <a:buNone/>
              <a:defRPr sz="2000"/>
            </a:pPr>
            <a:r>
              <a:t>	se simplifie en :</a:t>
            </a:r>
          </a:p>
          <a:p>
            <a:pPr marL="584200" lvl="1" indent="-266700">
              <a:lnSpc>
                <a:spcPct val="100000"/>
              </a:lnSpc>
              <a:spcBef>
                <a:spcPts val="100"/>
              </a:spcBef>
              <a:buClr>
                <a:srgbClr val="040F6A"/>
              </a:buClr>
              <a:buSzPct val="75000"/>
              <a:buFont typeface="Lucida Grande"/>
              <a:buChar char="‣"/>
              <a:defRPr sz="2000" b="1"/>
            </a:pPr>
            <a:r>
              <a:rPr sz="2100">
                <a:latin typeface="Consolas"/>
                <a:ea typeface="Consolas"/>
                <a:cs typeface="Consolas"/>
                <a:sym typeface="Consolas"/>
              </a:rPr>
              <a:t>2001:db8:39d9:e6c0:1</a:t>
            </a:r>
            <a:r>
              <a:rPr sz="2100">
                <a:solidFill>
                  <a:schemeClr val="accent4">
                    <a:lumOff val="-5125"/>
                  </a:schemeClr>
                </a:solidFill>
                <a:latin typeface="Consolas"/>
                <a:ea typeface="Consolas"/>
                <a:cs typeface="Consolas"/>
                <a:sym typeface="Consolas"/>
              </a:rPr>
              <a:t>::</a:t>
            </a:r>
            <a:r>
              <a:rPr sz="2100">
                <a:latin typeface="Consolas"/>
                <a:ea typeface="Consolas"/>
                <a:cs typeface="Consolas"/>
                <a:sym typeface="Consolas"/>
              </a:rPr>
              <a:t>2</a:t>
            </a:r>
            <a:br>
              <a:rPr>
                <a:latin typeface="Consolas"/>
                <a:ea typeface="Consolas"/>
                <a:cs typeface="Consolas"/>
                <a:sym typeface="Consolas"/>
              </a:rPr>
            </a:br>
            <a:endParaRPr sz="1000">
              <a:latin typeface="Consolas"/>
              <a:ea typeface="Consolas"/>
              <a:cs typeface="Consolas"/>
              <a:sym typeface="Consolas"/>
            </a:endParaRPr>
          </a:p>
          <a:p>
            <a:pPr>
              <a:lnSpc>
                <a:spcPct val="100000"/>
              </a:lnSpc>
              <a:spcBef>
                <a:spcPts val="100"/>
              </a:spcBef>
              <a:buClr>
                <a:srgbClr val="040F6A"/>
              </a:buClr>
              <a:buFont typeface="Lucida Grande"/>
              <a:defRPr sz="2000"/>
            </a:pPr>
            <a:r>
              <a:t>Une adresse IPv4 :</a:t>
            </a:r>
            <a:endParaRPr>
              <a:latin typeface="Consolas"/>
              <a:ea typeface="Consolas"/>
              <a:cs typeface="Consolas"/>
              <a:sym typeface="Consolas"/>
            </a:endParaRPr>
          </a:p>
          <a:p>
            <a:pPr marL="584200" lvl="1" indent="-266700">
              <a:lnSpc>
                <a:spcPct val="100000"/>
              </a:lnSpc>
              <a:spcBef>
                <a:spcPts val="100"/>
              </a:spcBef>
              <a:buClr>
                <a:srgbClr val="040F6A"/>
              </a:buClr>
              <a:buSzPct val="75000"/>
              <a:buFont typeface="Lucida Grande"/>
              <a:buChar char="‣"/>
              <a:defRPr sz="2000"/>
            </a:pPr>
            <a:r>
              <a:rPr sz="2100" b="1">
                <a:latin typeface="Consolas"/>
                <a:ea typeface="Consolas"/>
                <a:cs typeface="Consolas"/>
                <a:sym typeface="Consolas"/>
              </a:rPr>
              <a:t>::ffff:193.31.20.46</a:t>
            </a:r>
            <a:r>
              <a:rPr>
                <a:latin typeface="Consolas"/>
                <a:ea typeface="Consolas"/>
                <a:cs typeface="Consolas"/>
                <a:sym typeface="Consolas"/>
              </a:rPr>
              <a:t> </a:t>
            </a:r>
            <a:r>
              <a:t>(correct depuis 2006)</a:t>
            </a:r>
            <a:endParaRPr>
              <a:latin typeface="Consolas"/>
              <a:ea typeface="Consolas"/>
              <a:cs typeface="Consolas"/>
              <a:sym typeface="Consolas"/>
            </a:endParaRPr>
          </a:p>
          <a:p>
            <a:pPr marL="584200" lvl="1" indent="-266700">
              <a:lnSpc>
                <a:spcPct val="100000"/>
              </a:lnSpc>
              <a:spcBef>
                <a:spcPts val="100"/>
              </a:spcBef>
              <a:buClr>
                <a:srgbClr val="040F6A"/>
              </a:buClr>
              <a:buSzPct val="75000"/>
              <a:buFont typeface="Lucida Grande"/>
              <a:buChar char="‣"/>
              <a:defRPr sz="2000" b="1"/>
            </a:pPr>
            <a:r>
              <a:rPr sz="2100">
                <a:latin typeface="Consolas"/>
                <a:ea typeface="Consolas"/>
                <a:cs typeface="Consolas"/>
                <a:sym typeface="Consolas"/>
              </a:rPr>
              <a:t>::193.31.20.46</a:t>
            </a:r>
            <a:r>
              <a:rPr>
                <a:latin typeface="Consolas"/>
                <a:ea typeface="Consolas"/>
                <a:cs typeface="Consolas"/>
                <a:sym typeface="Consolas"/>
              </a:rPr>
              <a:t> </a:t>
            </a:r>
            <a:r>
              <a:rPr b="0"/>
              <a:t>(obsolète)</a:t>
            </a:r>
          </a:p>
          <a:p>
            <a:pPr marL="444500" lvl="1" indent="-127000">
              <a:lnSpc>
                <a:spcPct val="100000"/>
              </a:lnSpc>
              <a:spcBef>
                <a:spcPts val="100"/>
              </a:spcBef>
              <a:buClr>
                <a:srgbClr val="040F6A"/>
              </a:buClr>
              <a:buSzPct val="75000"/>
              <a:buFont typeface="Lucida Grande"/>
              <a:buChar char="‣"/>
              <a:defRPr sz="1000" b="1">
                <a:latin typeface="Consolas"/>
                <a:ea typeface="Consolas"/>
                <a:cs typeface="Consolas"/>
                <a:sym typeface="Consolas"/>
              </a:defRPr>
            </a:pPr>
            <a:endParaRPr b="0"/>
          </a:p>
          <a:p>
            <a:pPr>
              <a:lnSpc>
                <a:spcPct val="100000"/>
              </a:lnSpc>
              <a:spcBef>
                <a:spcPts val="100"/>
              </a:spcBef>
              <a:buClr>
                <a:srgbClr val="040F6A"/>
              </a:buClr>
              <a:buFont typeface="Lucida Grande"/>
              <a:defRPr sz="2000"/>
            </a:pPr>
            <a:r>
              <a:t>Dans une URL, une adresse IPv6 est encadrée par [] :</a:t>
            </a:r>
            <a:endParaRPr>
              <a:latin typeface="Consolas"/>
              <a:ea typeface="Consolas"/>
              <a:cs typeface="Consolas"/>
              <a:sym typeface="Consolas"/>
            </a:endParaRPr>
          </a:p>
          <a:p>
            <a:pPr lvl="1">
              <a:lnSpc>
                <a:spcPct val="100000"/>
              </a:lnSpc>
              <a:spcBef>
                <a:spcPts val="400"/>
              </a:spcBef>
              <a:buClr>
                <a:srgbClr val="040F6A"/>
              </a:buClr>
              <a:buSzPct val="75000"/>
              <a:buFont typeface="Lucida Grande"/>
              <a:buChar char="‣"/>
              <a:defRPr sz="2100" b="1">
                <a:latin typeface="Consolas"/>
                <a:ea typeface="Consolas"/>
                <a:cs typeface="Consolas"/>
                <a:sym typeface="Consolas"/>
              </a:defRPr>
            </a:pPr>
            <a:r>
              <a:rPr>
                <a:hlinkClick r:id=""/>
              </a:rPr>
              <a:t>https://[</a:t>
            </a:r>
            <a:r>
              <a:t>2001:db8:39d9:e6c0:1::2]/index.php</a:t>
            </a:r>
          </a:p>
          <a:p>
            <a:pPr lvl="1">
              <a:lnSpc>
                <a:spcPct val="100000"/>
              </a:lnSpc>
              <a:spcBef>
                <a:spcPts val="100"/>
              </a:spcBef>
              <a:buClr>
                <a:srgbClr val="040F6A"/>
              </a:buClr>
              <a:buSzPct val="75000"/>
              <a:buFont typeface="Lucida Grande"/>
              <a:buChar char="‣"/>
              <a:defRPr sz="2100" b="1">
                <a:latin typeface="Consolas"/>
                <a:ea typeface="Consolas"/>
                <a:cs typeface="Consolas"/>
                <a:sym typeface="Consolas"/>
              </a:defRPr>
            </a:pPr>
            <a:r>
              <a:t>https://[2a01:e35:39d9:a1:9e1::b]:8080/index.php</a:t>
            </a:r>
          </a:p>
        </p:txBody>
      </p:sp>
      <p:sp>
        <p:nvSpPr>
          <p:cNvPr id="1707"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90</a:t>
            </a:fld>
            <a:endParaRPr/>
          </a:p>
        </p:txBody>
      </p:sp>
      <p:sp>
        <p:nvSpPr>
          <p:cNvPr id="1708"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709" name="4 - La couche Internet - IPV6"/>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IPV6</a:t>
            </a:r>
          </a:p>
        </p:txBody>
      </p:sp>
      <p:pic>
        <p:nvPicPr>
          <p:cNvPr id="1710"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716" name="Grouper"/>
          <p:cNvGrpSpPr/>
          <p:nvPr/>
        </p:nvGrpSpPr>
        <p:grpSpPr>
          <a:xfrm>
            <a:off x="317500" y="1270000"/>
            <a:ext cx="9525000" cy="38100"/>
            <a:chOff x="0" y="0"/>
            <a:chExt cx="9525000" cy="38100"/>
          </a:xfrm>
        </p:grpSpPr>
        <p:sp>
          <p:nvSpPr>
            <p:cNvPr id="1714"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715"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717"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91</a:t>
            </a:fld>
            <a:endParaRPr/>
          </a:p>
        </p:txBody>
      </p:sp>
      <p:sp>
        <p:nvSpPr>
          <p:cNvPr id="1718" name="Sous-réseaux IPv6"/>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Sous-réseaux IPv6</a:t>
            </a:r>
          </a:p>
        </p:txBody>
      </p:sp>
      <p:sp>
        <p:nvSpPr>
          <p:cNvPr id="1719" name="On utilise le préfixe et non un masque de sous-réseau…"/>
          <p:cNvSpPr txBox="1">
            <a:spLocks noGrp="1"/>
          </p:cNvSpPr>
          <p:nvPr>
            <p:ph type="body" idx="1"/>
          </p:nvPr>
        </p:nvSpPr>
        <p:spPr>
          <a:xfrm>
            <a:off x="279400" y="2038350"/>
            <a:ext cx="9601200" cy="5100244"/>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On utilise </a:t>
            </a:r>
            <a:r>
              <a:rPr b="1"/>
              <a:t>le préfixe</a:t>
            </a:r>
            <a:r>
              <a:t> et non un masque de sous-réseau</a:t>
            </a:r>
          </a:p>
          <a:p>
            <a:pPr>
              <a:lnSpc>
                <a:spcPct val="100000"/>
              </a:lnSpc>
              <a:spcBef>
                <a:spcPts val="100"/>
              </a:spcBef>
              <a:buClr>
                <a:srgbClr val="040F6A"/>
              </a:buClr>
              <a:buFont typeface="Lucida Grande"/>
              <a:defRPr sz="2000"/>
            </a:pPr>
            <a:r>
              <a:t>Exemple :</a:t>
            </a:r>
          </a:p>
          <a:p>
            <a:pPr lvl="1">
              <a:lnSpc>
                <a:spcPct val="100000"/>
              </a:lnSpc>
              <a:spcBef>
                <a:spcPts val="100"/>
              </a:spcBef>
              <a:buClr>
                <a:srgbClr val="040F6A"/>
              </a:buClr>
              <a:buSzPct val="75000"/>
              <a:buFont typeface="Lucida Grande"/>
              <a:buChar char="‣"/>
              <a:defRPr sz="2000"/>
            </a:pPr>
            <a:r>
              <a:t>Le sous réseau</a:t>
            </a:r>
          </a:p>
          <a:p>
            <a:pPr marL="0" lvl="1" indent="228600">
              <a:lnSpc>
                <a:spcPct val="100000"/>
              </a:lnSpc>
              <a:spcBef>
                <a:spcPts val="100"/>
              </a:spcBef>
              <a:buClrTx/>
              <a:buSzTx/>
              <a:buFontTx/>
              <a:buNone/>
              <a:defRPr sz="2000"/>
            </a:pPr>
            <a:r>
              <a:t>		</a:t>
            </a:r>
            <a:r>
              <a:rPr sz="2200" b="1">
                <a:latin typeface="Consolas"/>
                <a:ea typeface="Consolas"/>
                <a:cs typeface="Consolas"/>
                <a:sym typeface="Consolas"/>
              </a:rPr>
              <a:t>2001:db8:1:1a0:: / 59</a:t>
            </a:r>
            <a:endParaRPr b="1">
              <a:latin typeface="Consolas"/>
              <a:ea typeface="Consolas"/>
              <a:cs typeface="Consolas"/>
              <a:sym typeface="Consolas"/>
            </a:endParaRPr>
          </a:p>
          <a:p>
            <a:pPr lvl="1">
              <a:lnSpc>
                <a:spcPct val="100000"/>
              </a:lnSpc>
              <a:spcBef>
                <a:spcPts val="100"/>
              </a:spcBef>
              <a:buClr>
                <a:srgbClr val="040F6A"/>
              </a:buClr>
              <a:buSzPct val="75000"/>
              <a:buFont typeface="Lucida Grande"/>
              <a:buChar char="‣"/>
              <a:defRPr sz="2000"/>
            </a:pPr>
            <a:r>
              <a:t>admet les adresses	entre :</a:t>
            </a:r>
          </a:p>
          <a:p>
            <a:pPr marL="0" lvl="1" indent="228600">
              <a:lnSpc>
                <a:spcPct val="100000"/>
              </a:lnSpc>
              <a:spcBef>
                <a:spcPts val="100"/>
              </a:spcBef>
              <a:buClrTx/>
              <a:buSzTx/>
              <a:buFontTx/>
              <a:buNone/>
              <a:defRPr sz="2000"/>
            </a:pPr>
            <a:r>
              <a:t>		</a:t>
            </a:r>
            <a:r>
              <a:rPr sz="2100" b="1">
                <a:latin typeface="Consolas"/>
                <a:ea typeface="Consolas"/>
                <a:cs typeface="Consolas"/>
                <a:sym typeface="Consolas"/>
              </a:rPr>
              <a:t>2001:db8:1:1a0::</a:t>
            </a:r>
            <a:br>
              <a:rPr b="1">
                <a:latin typeface="Consolas"/>
                <a:ea typeface="Consolas"/>
                <a:cs typeface="Consolas"/>
                <a:sym typeface="Consolas"/>
              </a:rPr>
            </a:br>
            <a:r>
              <a:t>et</a:t>
            </a:r>
          </a:p>
          <a:p>
            <a:pPr marL="0" lvl="1" indent="228600">
              <a:lnSpc>
                <a:spcPct val="100000"/>
              </a:lnSpc>
              <a:spcBef>
                <a:spcPts val="100"/>
              </a:spcBef>
              <a:buClrTx/>
              <a:buSzTx/>
              <a:buFontTx/>
              <a:buNone/>
              <a:defRPr sz="2000"/>
            </a:pPr>
            <a:r>
              <a:t>		</a:t>
            </a:r>
            <a:r>
              <a:rPr sz="2100" b="1">
                <a:latin typeface="Consolas"/>
                <a:ea typeface="Consolas"/>
                <a:cs typeface="Consolas"/>
                <a:sym typeface="Consolas"/>
              </a:rPr>
              <a:t>2001:db8:1:1bf:ffff:ffff:ffff:ffff</a:t>
            </a:r>
          </a:p>
          <a:p>
            <a:pPr lvl="1">
              <a:lnSpc>
                <a:spcPct val="100000"/>
              </a:lnSpc>
              <a:spcBef>
                <a:spcPts val="100"/>
              </a:spcBef>
              <a:buClr>
                <a:srgbClr val="040F6A"/>
              </a:buClr>
              <a:buSzPct val="75000"/>
              <a:buFont typeface="Lucida Grande"/>
              <a:buChar char="‣"/>
              <a:defRPr sz="2000"/>
            </a:pPr>
            <a:r>
              <a:t>car		</a:t>
            </a:r>
            <a:r>
              <a:rPr sz="2100" b="1">
                <a:latin typeface="Consolas"/>
                <a:ea typeface="Consolas"/>
                <a:cs typeface="Consolas"/>
                <a:sym typeface="Consolas"/>
              </a:rPr>
              <a:t>59</a:t>
            </a:r>
            <a:r>
              <a:rPr sz="2100" b="1" baseline="-5999">
                <a:latin typeface="Consolas"/>
                <a:ea typeface="Consolas"/>
                <a:cs typeface="Consolas"/>
                <a:sym typeface="Consolas"/>
              </a:rPr>
              <a:t>d</a:t>
            </a:r>
            <a:r>
              <a:rPr sz="2100" b="1">
                <a:latin typeface="Consolas"/>
                <a:ea typeface="Consolas"/>
                <a:cs typeface="Consolas"/>
                <a:sym typeface="Consolas"/>
              </a:rPr>
              <a:t> = 7x8 + 3 bits</a:t>
            </a:r>
          </a:p>
          <a:p>
            <a:pPr marL="0" lvl="1" indent="228600">
              <a:lnSpc>
                <a:spcPts val="2800"/>
              </a:lnSpc>
              <a:spcBef>
                <a:spcPts val="0"/>
              </a:spcBef>
              <a:buClrTx/>
              <a:buSzTx/>
              <a:buFontTx/>
              <a:buNone/>
              <a:defRPr sz="2000"/>
            </a:pPr>
            <a:r>
              <a:rPr sz="2100" b="1">
                <a:latin typeface="Consolas"/>
                <a:ea typeface="Consolas"/>
                <a:cs typeface="Consolas"/>
                <a:sym typeface="Consolas"/>
              </a:rPr>
              <a:t>			M = ffff:ffff:ffff:ffe0:: </a:t>
            </a:r>
            <a:br>
              <a:rPr sz="2100" b="1">
                <a:latin typeface="Consolas"/>
                <a:ea typeface="Consolas"/>
                <a:cs typeface="Consolas"/>
                <a:sym typeface="Consolas"/>
              </a:rPr>
            </a:br>
            <a:r>
              <a:rPr sz="2100" b="1">
                <a:latin typeface="Consolas"/>
                <a:ea typeface="Consolas"/>
                <a:cs typeface="Consolas"/>
                <a:sym typeface="Consolas"/>
              </a:rPr>
              <a:t>			e0</a:t>
            </a:r>
            <a:r>
              <a:rPr sz="2100" b="1" baseline="-5999">
                <a:latin typeface="Consolas"/>
                <a:ea typeface="Consolas"/>
                <a:cs typeface="Consolas"/>
                <a:sym typeface="Consolas"/>
              </a:rPr>
              <a:t>h</a:t>
            </a:r>
            <a:r>
              <a:rPr sz="2100" b="1">
                <a:latin typeface="Consolas"/>
                <a:ea typeface="Consolas"/>
                <a:cs typeface="Consolas"/>
                <a:sym typeface="Consolas"/>
              </a:rPr>
              <a:t> </a:t>
            </a:r>
            <a:r>
              <a:rPr sz="3100" baseline="-6451">
                <a:latin typeface="Consolas"/>
                <a:ea typeface="Consolas"/>
                <a:cs typeface="Consolas"/>
                <a:sym typeface="Consolas"/>
              </a:rPr>
              <a:t>≡</a:t>
            </a:r>
            <a:r>
              <a:rPr sz="3300">
                <a:latin typeface="Consolas"/>
                <a:ea typeface="Consolas"/>
                <a:cs typeface="Consolas"/>
                <a:sym typeface="Consolas"/>
              </a:rPr>
              <a:t> </a:t>
            </a:r>
            <a:r>
              <a:rPr sz="2100" b="1">
                <a:solidFill>
                  <a:schemeClr val="accent4">
                    <a:lumOff val="-5125"/>
                  </a:schemeClr>
                </a:solidFill>
                <a:latin typeface="Consolas"/>
                <a:ea typeface="Consolas"/>
                <a:cs typeface="Consolas"/>
                <a:sym typeface="Consolas"/>
              </a:rPr>
              <a:t>111</a:t>
            </a:r>
            <a:r>
              <a:rPr sz="2100" b="1">
                <a:latin typeface="Consolas"/>
                <a:ea typeface="Consolas"/>
                <a:cs typeface="Consolas"/>
                <a:sym typeface="Consolas"/>
              </a:rPr>
              <a:t>0</a:t>
            </a:r>
            <a:r>
              <a:rPr sz="2100" b="1">
                <a:solidFill>
                  <a:srgbClr val="A8A49D"/>
                </a:solidFill>
                <a:latin typeface="Consolas"/>
                <a:ea typeface="Consolas"/>
                <a:cs typeface="Consolas"/>
                <a:sym typeface="Consolas"/>
              </a:rPr>
              <a:t>’</a:t>
            </a:r>
            <a:r>
              <a:rPr sz="2100" b="1">
                <a:latin typeface="Consolas"/>
                <a:ea typeface="Consolas"/>
                <a:cs typeface="Consolas"/>
                <a:sym typeface="Consolas"/>
              </a:rPr>
              <a:t>0000</a:t>
            </a:r>
            <a:r>
              <a:rPr sz="2100" b="1" baseline="-5999">
                <a:latin typeface="Consolas"/>
                <a:ea typeface="Consolas"/>
                <a:cs typeface="Consolas"/>
                <a:sym typeface="Consolas"/>
              </a:rPr>
              <a:t>b</a:t>
            </a:r>
            <a:r>
              <a:rPr sz="2100" b="1">
                <a:latin typeface="Consolas"/>
                <a:ea typeface="Consolas"/>
                <a:cs typeface="Consolas"/>
                <a:sym typeface="Consolas"/>
              </a:rPr>
              <a:t>   </a:t>
            </a:r>
            <a:r>
              <a:rPr sz="2100"/>
              <a:t>(pour déterminer M)</a:t>
            </a:r>
            <a:br>
              <a:rPr sz="2100" b="1">
                <a:latin typeface="Consolas"/>
                <a:ea typeface="Consolas"/>
                <a:cs typeface="Consolas"/>
                <a:sym typeface="Consolas"/>
              </a:rPr>
            </a:br>
            <a:r>
              <a:rPr sz="2100" b="1">
                <a:latin typeface="Consolas"/>
                <a:ea typeface="Consolas"/>
                <a:cs typeface="Consolas"/>
                <a:sym typeface="Consolas"/>
              </a:rPr>
              <a:t>			a0</a:t>
            </a:r>
            <a:r>
              <a:rPr sz="2100" b="1" baseline="-5999">
                <a:latin typeface="Consolas"/>
                <a:ea typeface="Consolas"/>
                <a:cs typeface="Consolas"/>
                <a:sym typeface="Consolas"/>
              </a:rPr>
              <a:t>h</a:t>
            </a:r>
            <a:r>
              <a:rPr sz="2100" b="1">
                <a:latin typeface="Consolas"/>
                <a:ea typeface="Consolas"/>
                <a:cs typeface="Consolas"/>
                <a:sym typeface="Consolas"/>
              </a:rPr>
              <a:t> </a:t>
            </a:r>
            <a:r>
              <a:rPr sz="3100" baseline="-6451">
                <a:latin typeface="Consolas"/>
                <a:ea typeface="Consolas"/>
                <a:cs typeface="Consolas"/>
                <a:sym typeface="Consolas"/>
              </a:rPr>
              <a:t>≡</a:t>
            </a:r>
            <a:r>
              <a:rPr sz="3300">
                <a:latin typeface="Consolas"/>
                <a:ea typeface="Consolas"/>
                <a:cs typeface="Consolas"/>
                <a:sym typeface="Consolas"/>
              </a:rPr>
              <a:t> </a:t>
            </a:r>
            <a:r>
              <a:rPr sz="2100" b="1">
                <a:solidFill>
                  <a:schemeClr val="accent4">
                    <a:lumOff val="-5125"/>
                  </a:schemeClr>
                </a:solidFill>
                <a:latin typeface="Consolas"/>
                <a:ea typeface="Consolas"/>
                <a:cs typeface="Consolas"/>
                <a:sym typeface="Consolas"/>
              </a:rPr>
              <a:t>101</a:t>
            </a:r>
            <a:r>
              <a:rPr sz="2100" b="1">
                <a:latin typeface="Consolas"/>
                <a:ea typeface="Consolas"/>
                <a:cs typeface="Consolas"/>
                <a:sym typeface="Consolas"/>
              </a:rPr>
              <a:t>0</a:t>
            </a:r>
            <a:r>
              <a:rPr sz="2100" b="1">
                <a:solidFill>
                  <a:srgbClr val="A8A49D"/>
                </a:solidFill>
                <a:latin typeface="Consolas"/>
                <a:ea typeface="Consolas"/>
                <a:cs typeface="Consolas"/>
                <a:sym typeface="Consolas"/>
              </a:rPr>
              <a:t>’</a:t>
            </a:r>
            <a:r>
              <a:rPr sz="2100" b="1">
                <a:latin typeface="Consolas"/>
                <a:ea typeface="Consolas"/>
                <a:cs typeface="Consolas"/>
                <a:sym typeface="Consolas"/>
              </a:rPr>
              <a:t>0000</a:t>
            </a:r>
            <a:r>
              <a:rPr sz="2100" b="1" baseline="-5999">
                <a:latin typeface="Consolas"/>
                <a:ea typeface="Consolas"/>
                <a:cs typeface="Consolas"/>
                <a:sym typeface="Consolas"/>
              </a:rPr>
              <a:t>b</a:t>
            </a:r>
            <a:r>
              <a:rPr sz="2100" b="1">
                <a:latin typeface="Consolas"/>
                <a:ea typeface="Consolas"/>
                <a:cs typeface="Consolas"/>
                <a:sym typeface="Consolas"/>
              </a:rPr>
              <a:t> </a:t>
            </a:r>
            <a:br>
              <a:rPr sz="2100" b="1">
                <a:latin typeface="Consolas"/>
                <a:ea typeface="Consolas"/>
                <a:cs typeface="Consolas"/>
                <a:sym typeface="Consolas"/>
              </a:rPr>
            </a:br>
            <a:r>
              <a:rPr sz="2100" b="1">
                <a:latin typeface="Consolas"/>
                <a:ea typeface="Consolas"/>
                <a:cs typeface="Consolas"/>
                <a:sym typeface="Consolas"/>
              </a:rPr>
              <a:t>			bf</a:t>
            </a:r>
            <a:r>
              <a:rPr sz="2100" b="1" baseline="-5999">
                <a:latin typeface="Consolas"/>
                <a:ea typeface="Consolas"/>
                <a:cs typeface="Consolas"/>
                <a:sym typeface="Consolas"/>
              </a:rPr>
              <a:t>h</a:t>
            </a:r>
            <a:r>
              <a:rPr sz="2100" b="1">
                <a:latin typeface="Consolas"/>
                <a:ea typeface="Consolas"/>
                <a:cs typeface="Consolas"/>
                <a:sym typeface="Consolas"/>
              </a:rPr>
              <a:t> </a:t>
            </a:r>
            <a:r>
              <a:rPr sz="3100" baseline="-6451">
                <a:latin typeface="Consolas"/>
                <a:ea typeface="Consolas"/>
                <a:cs typeface="Consolas"/>
                <a:sym typeface="Consolas"/>
              </a:rPr>
              <a:t>≡</a:t>
            </a:r>
            <a:r>
              <a:rPr sz="3300">
                <a:latin typeface="Consolas"/>
                <a:ea typeface="Consolas"/>
                <a:cs typeface="Consolas"/>
                <a:sym typeface="Consolas"/>
              </a:rPr>
              <a:t> </a:t>
            </a:r>
            <a:r>
              <a:rPr sz="2100" b="1">
                <a:solidFill>
                  <a:schemeClr val="accent4">
                    <a:lumOff val="-5125"/>
                  </a:schemeClr>
                </a:solidFill>
                <a:latin typeface="Consolas"/>
                <a:ea typeface="Consolas"/>
                <a:cs typeface="Consolas"/>
                <a:sym typeface="Consolas"/>
              </a:rPr>
              <a:t>101</a:t>
            </a:r>
            <a:r>
              <a:rPr sz="2100" b="1">
                <a:latin typeface="Consolas"/>
                <a:ea typeface="Consolas"/>
                <a:cs typeface="Consolas"/>
                <a:sym typeface="Consolas"/>
              </a:rPr>
              <a:t>1</a:t>
            </a:r>
            <a:r>
              <a:rPr sz="2100" b="1">
                <a:solidFill>
                  <a:srgbClr val="A8A49D"/>
                </a:solidFill>
                <a:latin typeface="Consolas"/>
                <a:ea typeface="Consolas"/>
                <a:cs typeface="Consolas"/>
                <a:sym typeface="Consolas"/>
              </a:rPr>
              <a:t>’</a:t>
            </a:r>
            <a:r>
              <a:rPr sz="2100" b="1">
                <a:latin typeface="Consolas"/>
                <a:ea typeface="Consolas"/>
                <a:cs typeface="Consolas"/>
                <a:sym typeface="Consolas"/>
              </a:rPr>
              <a:t>1111</a:t>
            </a:r>
            <a:r>
              <a:rPr sz="2100" b="1" baseline="-5999">
                <a:latin typeface="Consolas"/>
                <a:ea typeface="Consolas"/>
                <a:cs typeface="Consolas"/>
                <a:sym typeface="Consolas"/>
              </a:rPr>
              <a:t>b</a:t>
            </a:r>
            <a:r>
              <a:rPr sz="2100" b="1">
                <a:latin typeface="Consolas"/>
                <a:ea typeface="Consolas"/>
                <a:cs typeface="Consolas"/>
                <a:sym typeface="Consolas"/>
              </a:rPr>
              <a:t> </a:t>
            </a:r>
            <a:endParaRPr b="1">
              <a:latin typeface="Consolas"/>
              <a:ea typeface="Consolas"/>
              <a:cs typeface="Consolas"/>
              <a:sym typeface="Consolas"/>
            </a:endParaRPr>
          </a:p>
          <a:p>
            <a:pPr marL="0" lvl="1" indent="228600">
              <a:lnSpc>
                <a:spcPts val="1900"/>
              </a:lnSpc>
              <a:spcBef>
                <a:spcPts val="0"/>
              </a:spcBef>
              <a:buClrTx/>
              <a:buSzTx/>
              <a:buFontTx/>
              <a:buNone/>
              <a:defRPr sz="2000"/>
            </a:pPr>
            <a:endParaRPr sz="1600" b="1">
              <a:latin typeface="Consolas"/>
              <a:ea typeface="Consolas"/>
              <a:cs typeface="Consolas"/>
              <a:sym typeface="Consolas"/>
            </a:endParaRPr>
          </a:p>
          <a:p>
            <a:pPr>
              <a:lnSpc>
                <a:spcPct val="100000"/>
              </a:lnSpc>
              <a:spcBef>
                <a:spcPts val="100"/>
              </a:spcBef>
              <a:buClr>
                <a:srgbClr val="040F6A"/>
              </a:buClr>
              <a:buFont typeface="Lucida Grande"/>
              <a:defRPr sz="2000"/>
            </a:pPr>
            <a:r>
              <a:t>Le préfixe </a:t>
            </a:r>
            <a:r>
              <a:rPr b="1"/>
              <a:t>par défaut</a:t>
            </a:r>
            <a:r>
              <a:t> a une longueur de 64</a:t>
            </a:r>
          </a:p>
        </p:txBody>
      </p:sp>
      <p:sp>
        <p:nvSpPr>
          <p:cNvPr id="1720"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91</a:t>
            </a:fld>
            <a:endParaRPr/>
          </a:p>
        </p:txBody>
      </p:sp>
      <p:sp>
        <p:nvSpPr>
          <p:cNvPr id="1721"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722" name="4 - La couche Internet - IPV6"/>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IPV6</a:t>
            </a:r>
          </a:p>
        </p:txBody>
      </p:sp>
      <p:pic>
        <p:nvPicPr>
          <p:cNvPr id="1723"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729" name="Grouper"/>
          <p:cNvGrpSpPr/>
          <p:nvPr/>
        </p:nvGrpSpPr>
        <p:grpSpPr>
          <a:xfrm>
            <a:off x="317500" y="1270000"/>
            <a:ext cx="9525000" cy="38100"/>
            <a:chOff x="0" y="0"/>
            <a:chExt cx="9525000" cy="38100"/>
          </a:xfrm>
        </p:grpSpPr>
        <p:sp>
          <p:nvSpPr>
            <p:cNvPr id="1727"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728"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730"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92</a:t>
            </a:fld>
            <a:endParaRPr/>
          </a:p>
        </p:txBody>
      </p:sp>
      <p:sp>
        <p:nvSpPr>
          <p:cNvPr id="1731" name="Blocs d’adresses IPv6"/>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Blocs d’adresses IPv6</a:t>
            </a:r>
          </a:p>
        </p:txBody>
      </p:sp>
      <p:sp>
        <p:nvSpPr>
          <p:cNvPr id="1732" name="Les adresses 2000::/3 sont les adresses routables  sur internet (Global Unicast)…"/>
          <p:cNvSpPr txBox="1">
            <a:spLocks noGrp="1"/>
          </p:cNvSpPr>
          <p:nvPr>
            <p:ph type="body" idx="1"/>
          </p:nvPr>
        </p:nvSpPr>
        <p:spPr>
          <a:xfrm>
            <a:off x="304800" y="203200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Les adresses </a:t>
            </a:r>
            <a:r>
              <a:rPr b="1">
                <a:latin typeface="Consolas"/>
                <a:ea typeface="Consolas"/>
                <a:cs typeface="Consolas"/>
                <a:sym typeface="Consolas"/>
              </a:rPr>
              <a:t>2000::/3</a:t>
            </a:r>
            <a:r>
              <a:t> sont les adresses routables  sur internet (</a:t>
            </a:r>
            <a:r>
              <a:rPr i="1"/>
              <a:t>Global Unicast</a:t>
            </a:r>
            <a:r>
              <a:t>)</a:t>
            </a:r>
          </a:p>
          <a:p>
            <a:pPr lvl="1">
              <a:lnSpc>
                <a:spcPct val="100000"/>
              </a:lnSpc>
              <a:spcBef>
                <a:spcPts val="100"/>
              </a:spcBef>
              <a:buClr>
                <a:srgbClr val="040F6A"/>
              </a:buClr>
              <a:buSzPct val="75000"/>
              <a:buFont typeface="Lucida Grande"/>
              <a:buChar char="‣"/>
              <a:defRPr sz="2000"/>
            </a:pPr>
            <a:r>
              <a:t>Quelle est la première adresse de ce bloc ? Et quelle est la dernière ?</a:t>
            </a:r>
          </a:p>
          <a:p>
            <a:pPr>
              <a:lnSpc>
                <a:spcPct val="100000"/>
              </a:lnSpc>
              <a:spcBef>
                <a:spcPts val="100"/>
              </a:spcBef>
              <a:buClr>
                <a:srgbClr val="040F6A"/>
              </a:buClr>
              <a:buFont typeface="Lucida Grande"/>
              <a:defRPr sz="2000"/>
            </a:pPr>
            <a:r>
              <a:t>Les autres adresses ne peuvent être utilisées que sur un réseau local, ou par un accord privé de routage mutuel.</a:t>
            </a:r>
          </a:p>
          <a:p>
            <a:pPr>
              <a:lnSpc>
                <a:spcPct val="100000"/>
              </a:lnSpc>
              <a:spcBef>
                <a:spcPts val="100"/>
              </a:spcBef>
              <a:buClr>
                <a:srgbClr val="040F6A"/>
              </a:buClr>
              <a:buFont typeface="Lucida Grande"/>
              <a:defRPr sz="2000"/>
            </a:pPr>
            <a:r>
              <a:t>Parmi </a:t>
            </a:r>
            <a:r>
              <a:rPr b="1">
                <a:latin typeface="Consolas"/>
                <a:ea typeface="Consolas"/>
                <a:cs typeface="Consolas"/>
                <a:sym typeface="Consolas"/>
              </a:rPr>
              <a:t>2000::/3</a:t>
            </a:r>
            <a:r>
              <a:t>  on trouve :</a:t>
            </a:r>
          </a:p>
          <a:p>
            <a:pPr lvl="1">
              <a:lnSpc>
                <a:spcPct val="100000"/>
              </a:lnSpc>
              <a:spcBef>
                <a:spcPts val="100"/>
              </a:spcBef>
              <a:buClr>
                <a:srgbClr val="040F6A"/>
              </a:buClr>
              <a:buSzPct val="75000"/>
              <a:buFont typeface="Lucida Grande"/>
              <a:buChar char="‣"/>
              <a:defRPr sz="2000"/>
            </a:pPr>
            <a:r>
              <a:t>Le bloc </a:t>
            </a:r>
            <a:r>
              <a:rPr b="1">
                <a:latin typeface="Consolas"/>
                <a:ea typeface="Consolas"/>
                <a:cs typeface="Consolas"/>
                <a:sym typeface="Consolas"/>
              </a:rPr>
              <a:t>2001::/16</a:t>
            </a:r>
            <a:r>
              <a:t>  est ouvert la la réservation depuis 2001</a:t>
            </a:r>
          </a:p>
          <a:p>
            <a:pPr lvl="1">
              <a:lnSpc>
                <a:spcPct val="100000"/>
              </a:lnSpc>
              <a:spcBef>
                <a:spcPts val="100"/>
              </a:spcBef>
              <a:buClr>
                <a:srgbClr val="040F6A"/>
              </a:buClr>
              <a:buSzPct val="75000"/>
              <a:buFont typeface="Lucida Grande"/>
              <a:buChar char="‣"/>
              <a:defRPr sz="2000"/>
            </a:pPr>
            <a:r>
              <a:t>Les adresses 6to4 avec le bloc </a:t>
            </a:r>
            <a:r>
              <a:rPr b="1">
                <a:latin typeface="Consolas"/>
                <a:ea typeface="Consolas"/>
                <a:cs typeface="Consolas"/>
                <a:sym typeface="Consolas"/>
              </a:rPr>
              <a:t>2002::/16</a:t>
            </a:r>
            <a:r>
              <a:t>  utilisé pour acheminer du trafic IPv6 sur des réseaux IPv4</a:t>
            </a:r>
          </a:p>
          <a:p>
            <a:pPr lvl="1">
              <a:lnSpc>
                <a:spcPct val="100000"/>
              </a:lnSpc>
              <a:spcBef>
                <a:spcPts val="100"/>
              </a:spcBef>
              <a:buClr>
                <a:srgbClr val="040F6A"/>
              </a:buClr>
              <a:buSzPct val="75000"/>
              <a:buFont typeface="Lucida Grande"/>
              <a:buChar char="‣"/>
              <a:defRPr sz="2000"/>
            </a:pPr>
            <a:r>
              <a:t>Les adresses du 6bone avec le bloc </a:t>
            </a:r>
            <a:r>
              <a:rPr b="1">
                <a:latin typeface="Consolas"/>
                <a:ea typeface="Consolas"/>
                <a:cs typeface="Consolas"/>
                <a:sym typeface="Consolas"/>
              </a:rPr>
              <a:t>3ffe::/16</a:t>
            </a:r>
            <a:r>
              <a:t>  utilisé pour une ancienne expérimentation d’interconnexion de réseaux IPv6</a:t>
            </a:r>
          </a:p>
          <a:p>
            <a:pPr lvl="1">
              <a:lnSpc>
                <a:spcPct val="100000"/>
              </a:lnSpc>
              <a:spcBef>
                <a:spcPts val="100"/>
              </a:spcBef>
              <a:buClr>
                <a:srgbClr val="040F6A"/>
              </a:buClr>
              <a:buSzPct val="75000"/>
              <a:buFont typeface="Lucida Grande"/>
              <a:buChar char="‣"/>
              <a:defRPr sz="2000"/>
            </a:pPr>
            <a:r>
              <a:t>Les autres sont réservés pour des usages ultérieurs</a:t>
            </a:r>
          </a:p>
        </p:txBody>
      </p:sp>
      <p:sp>
        <p:nvSpPr>
          <p:cNvPr id="1733"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92</a:t>
            </a:fld>
            <a:endParaRPr/>
          </a:p>
        </p:txBody>
      </p:sp>
      <p:sp>
        <p:nvSpPr>
          <p:cNvPr id="1734"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735" name="4 - La couche Internet - IPV6"/>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IPV6</a:t>
            </a:r>
          </a:p>
        </p:txBody>
      </p:sp>
      <p:pic>
        <p:nvPicPr>
          <p:cNvPr id="1736"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742" name="Grouper"/>
          <p:cNvGrpSpPr/>
          <p:nvPr/>
        </p:nvGrpSpPr>
        <p:grpSpPr>
          <a:xfrm>
            <a:off x="317500" y="1270000"/>
            <a:ext cx="9525000" cy="38100"/>
            <a:chOff x="0" y="0"/>
            <a:chExt cx="9525000" cy="38100"/>
          </a:xfrm>
        </p:grpSpPr>
        <p:sp>
          <p:nvSpPr>
            <p:cNvPr id="1740"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741"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743"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93</a:t>
            </a:fld>
            <a:endParaRPr/>
          </a:p>
        </p:txBody>
      </p:sp>
      <p:sp>
        <p:nvSpPr>
          <p:cNvPr id="1744" name="Blocs d’adresses IPv6"/>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Blocs d’adresses IPv6</a:t>
            </a:r>
          </a:p>
        </p:txBody>
      </p:sp>
      <p:sp>
        <p:nvSpPr>
          <p:cNvPr id="1745" name="Unique Local Addresses : Les adresses fc00::/7 sont des adresses privées, non routables sur internet (comme 10.0.0.0/8, etc. pour IPv4)…"/>
          <p:cNvSpPr txBox="1">
            <a:spLocks noGrp="1"/>
          </p:cNvSpPr>
          <p:nvPr>
            <p:ph type="body" idx="1"/>
          </p:nvPr>
        </p:nvSpPr>
        <p:spPr>
          <a:xfrm>
            <a:off x="304800" y="204470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rPr i="1"/>
              <a:t>Unique Local Addresses : </a:t>
            </a:r>
            <a:r>
              <a:t>Les adresses </a:t>
            </a:r>
            <a:r>
              <a:rPr b="1">
                <a:latin typeface="Consolas"/>
                <a:ea typeface="Consolas"/>
                <a:cs typeface="Consolas"/>
                <a:sym typeface="Consolas"/>
              </a:rPr>
              <a:t>fc00::/7</a:t>
            </a:r>
            <a:r>
              <a:t> sont des adresses privées, non routables sur internet (comme 10.0.0.0/8, etc. pour IPv4)</a:t>
            </a:r>
          </a:p>
          <a:p>
            <a:pPr>
              <a:lnSpc>
                <a:spcPct val="100000"/>
              </a:lnSpc>
              <a:spcBef>
                <a:spcPts val="100"/>
              </a:spcBef>
              <a:buClr>
                <a:srgbClr val="040F6A"/>
              </a:buClr>
              <a:buFont typeface="Lucida Grande"/>
              <a:defRPr sz="2000"/>
            </a:pPr>
            <a:r>
              <a:rPr i="1"/>
              <a:t>Link-Local Addresses : </a:t>
            </a:r>
            <a:r>
              <a:t>Les adresses </a:t>
            </a:r>
            <a:r>
              <a:rPr b="1">
                <a:latin typeface="Consolas"/>
                <a:ea typeface="Consolas"/>
                <a:cs typeface="Consolas"/>
                <a:sym typeface="Consolas"/>
              </a:rPr>
              <a:t>fe80::/10</a:t>
            </a:r>
            <a:r>
              <a:t> sont des adresses de lien local, non routables, pour la configuration automatique</a:t>
            </a:r>
          </a:p>
          <a:p>
            <a:pPr lvl="1">
              <a:lnSpc>
                <a:spcPct val="100000"/>
              </a:lnSpc>
              <a:spcBef>
                <a:spcPts val="100"/>
              </a:spcBef>
              <a:buClr>
                <a:srgbClr val="040F6A"/>
              </a:buClr>
              <a:buSzPct val="75000"/>
              <a:buFont typeface="Lucida Grande"/>
              <a:buChar char="‣"/>
              <a:defRPr sz="2000"/>
            </a:pPr>
            <a:r>
              <a:t>Les adresses </a:t>
            </a:r>
            <a:r>
              <a:rPr b="1">
                <a:latin typeface="Consolas"/>
                <a:ea typeface="Consolas"/>
                <a:cs typeface="Consolas"/>
                <a:sym typeface="Consolas"/>
              </a:rPr>
              <a:t>fe80::/64</a:t>
            </a:r>
            <a:r>
              <a:t> sont des adresses locales de lien, non routables sur internet, unique sur un lien</a:t>
            </a:r>
          </a:p>
          <a:p>
            <a:pPr>
              <a:lnSpc>
                <a:spcPct val="100000"/>
              </a:lnSpc>
              <a:spcBef>
                <a:spcPts val="100"/>
              </a:spcBef>
              <a:buClr>
                <a:srgbClr val="040F6A"/>
              </a:buClr>
              <a:buFont typeface="Lucida Grande"/>
              <a:defRPr sz="2000"/>
            </a:pPr>
            <a:endParaRPr/>
          </a:p>
          <a:p>
            <a:pPr>
              <a:lnSpc>
                <a:spcPct val="100000"/>
              </a:lnSpc>
              <a:spcBef>
                <a:spcPts val="100"/>
              </a:spcBef>
              <a:buClr>
                <a:srgbClr val="040F6A"/>
              </a:buClr>
              <a:buFont typeface="Lucida Grande"/>
              <a:defRPr sz="2000"/>
            </a:pPr>
            <a:r>
              <a:rPr i="1"/>
              <a:t>IPv4-Mapped : </a:t>
            </a:r>
            <a:r>
              <a:t>Les adresses </a:t>
            </a:r>
            <a:r>
              <a:rPr b="1">
                <a:latin typeface="Consolas"/>
                <a:ea typeface="Consolas"/>
                <a:cs typeface="Consolas"/>
                <a:sym typeface="Consolas"/>
              </a:rPr>
              <a:t>::ffff:0:0/96</a:t>
            </a:r>
            <a:r>
              <a:t> sont des adresses IPv6 mappant IPv4, pour représenter des adresses IPv4 dans des applications IPv6</a:t>
            </a:r>
          </a:p>
          <a:p>
            <a:pPr>
              <a:lnSpc>
                <a:spcPct val="100000"/>
              </a:lnSpc>
              <a:spcBef>
                <a:spcPts val="100"/>
              </a:spcBef>
              <a:buClr>
                <a:srgbClr val="040F6A"/>
              </a:buClr>
              <a:buFont typeface="Lucida Grande"/>
              <a:defRPr sz="2000"/>
            </a:pPr>
            <a:r>
              <a:rPr i="1"/>
              <a:t>Loopback : </a:t>
            </a:r>
            <a:r>
              <a:t>Adresse de bouclage, alias « localhost »  </a:t>
            </a:r>
            <a:r>
              <a:rPr b="1">
                <a:latin typeface="Consolas"/>
                <a:ea typeface="Consolas"/>
                <a:cs typeface="Consolas"/>
                <a:sym typeface="Consolas"/>
              </a:rPr>
              <a:t>::1</a:t>
            </a:r>
            <a:r>
              <a:t> </a:t>
            </a:r>
          </a:p>
          <a:p>
            <a:pPr>
              <a:lnSpc>
                <a:spcPct val="100000"/>
              </a:lnSpc>
              <a:spcBef>
                <a:spcPts val="100"/>
              </a:spcBef>
              <a:buClr>
                <a:srgbClr val="040F6A"/>
              </a:buClr>
              <a:buFont typeface="Lucida Grande"/>
              <a:defRPr sz="2000"/>
            </a:pPr>
            <a:r>
              <a:rPr i="1"/>
              <a:t>Unspecified : </a:t>
            </a:r>
            <a:r>
              <a:t>L’adresse indéterminée </a:t>
            </a:r>
            <a:r>
              <a:rPr b="1">
                <a:latin typeface="Consolas"/>
                <a:ea typeface="Consolas"/>
                <a:cs typeface="Consolas"/>
                <a:sym typeface="Consolas"/>
              </a:rPr>
              <a:t>::/128</a:t>
            </a:r>
            <a:r>
              <a:t> est utilisée pendant l’initialisation d’une machine</a:t>
            </a:r>
          </a:p>
        </p:txBody>
      </p:sp>
      <p:sp>
        <p:nvSpPr>
          <p:cNvPr id="1746"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93</a:t>
            </a:fld>
            <a:endParaRPr/>
          </a:p>
        </p:txBody>
      </p:sp>
      <p:sp>
        <p:nvSpPr>
          <p:cNvPr id="1747"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748" name="4 - La couche Internet - IPV6"/>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IPV6</a:t>
            </a:r>
          </a:p>
        </p:txBody>
      </p:sp>
      <p:pic>
        <p:nvPicPr>
          <p:cNvPr id="1749" name="Internet-transit-3.png" descr="Internet-transit-3.png"/>
          <p:cNvPicPr>
            <a:picLocks noChangeAspect="1"/>
          </p:cNvPicPr>
          <p:nvPr/>
        </p:nvPicPr>
        <p:blipFill>
          <a:blip r:embed="rId3"/>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755" name="Grouper"/>
          <p:cNvGrpSpPr/>
          <p:nvPr/>
        </p:nvGrpSpPr>
        <p:grpSpPr>
          <a:xfrm>
            <a:off x="317500" y="1270000"/>
            <a:ext cx="9525000" cy="38100"/>
            <a:chOff x="0" y="0"/>
            <a:chExt cx="9525000" cy="38100"/>
          </a:xfrm>
        </p:grpSpPr>
        <p:sp>
          <p:nvSpPr>
            <p:cNvPr id="1753"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754"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756"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94</a:t>
            </a:fld>
            <a:endParaRPr/>
          </a:p>
        </p:txBody>
      </p:sp>
      <p:sp>
        <p:nvSpPr>
          <p:cNvPr id="1757" name="Réservation d’adresses IPv6"/>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Réservation d’adresses IPv6</a:t>
            </a:r>
          </a:p>
        </p:txBody>
      </p:sp>
      <p:sp>
        <p:nvSpPr>
          <p:cNvPr id="1758" name="Les adresses IPv6 (comme les adresses IPv4) sont distribuées par blocs par l’IANA  (Internet Assigned  Numbers Authority) aux RIR (Regional Internet Registries)…"/>
          <p:cNvSpPr txBox="1">
            <a:spLocks noGrp="1"/>
          </p:cNvSpPr>
          <p:nvPr>
            <p:ph type="body" idx="1"/>
          </p:nvPr>
        </p:nvSpPr>
        <p:spPr>
          <a:xfrm>
            <a:off x="279400" y="203835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Les adresses IPv6 (comme les adresses IPv4) sont distribuées par blocs par l’</a:t>
            </a:r>
            <a:r>
              <a:rPr b="1" u="sng">
                <a:solidFill>
                  <a:srgbClr val="1A4291"/>
                </a:solidFill>
                <a:hlinkClick r:id="rId2"/>
              </a:rPr>
              <a:t>IANA</a:t>
            </a:r>
            <a:r>
              <a:t>  (</a:t>
            </a:r>
            <a:r>
              <a:rPr i="1"/>
              <a:t>Internet Assigned  Numbers Authority</a:t>
            </a:r>
            <a:r>
              <a:t>) aux RIR (</a:t>
            </a:r>
            <a:r>
              <a:rPr i="1"/>
              <a:t>Regional Internet Registries</a:t>
            </a:r>
            <a:r>
              <a:t>)</a:t>
            </a:r>
          </a:p>
          <a:p>
            <a:pPr>
              <a:lnSpc>
                <a:spcPct val="100000"/>
              </a:lnSpc>
              <a:spcBef>
                <a:spcPts val="100"/>
              </a:spcBef>
              <a:buClr>
                <a:srgbClr val="040F6A"/>
              </a:buClr>
              <a:buFont typeface="Lucida Grande"/>
              <a:defRPr sz="2000"/>
            </a:pPr>
            <a:endParaRPr/>
          </a:p>
          <a:p>
            <a:pPr>
              <a:lnSpc>
                <a:spcPct val="100000"/>
              </a:lnSpc>
              <a:spcBef>
                <a:spcPts val="100"/>
              </a:spcBef>
              <a:buClr>
                <a:srgbClr val="040F6A"/>
              </a:buClr>
              <a:buFont typeface="Lucida Grande"/>
              <a:defRPr sz="2000"/>
            </a:pPr>
            <a:r>
              <a:t>Les RIR sont 5 :</a:t>
            </a:r>
          </a:p>
          <a:p>
            <a:pPr lvl="1">
              <a:lnSpc>
                <a:spcPct val="100000"/>
              </a:lnSpc>
              <a:spcBef>
                <a:spcPts val="100"/>
              </a:spcBef>
              <a:buClr>
                <a:srgbClr val="040F6A"/>
              </a:buClr>
              <a:buSzPct val="75000"/>
              <a:buFont typeface="Lucida Grande"/>
              <a:buChar char="‣"/>
              <a:defRPr sz="2000"/>
            </a:pPr>
            <a:r>
              <a:rPr b="1" u="sng">
                <a:solidFill>
                  <a:srgbClr val="1A4291"/>
                </a:solidFill>
                <a:hlinkClick r:id="rId3"/>
              </a:rPr>
              <a:t>RIPE-NCC</a:t>
            </a:r>
            <a:r>
              <a:t> pour l’Europe et le Moyen-Orient</a:t>
            </a:r>
          </a:p>
          <a:p>
            <a:pPr lvl="1">
              <a:lnSpc>
                <a:spcPct val="100000"/>
              </a:lnSpc>
              <a:spcBef>
                <a:spcPts val="100"/>
              </a:spcBef>
              <a:buClr>
                <a:srgbClr val="040F6A"/>
              </a:buClr>
              <a:buSzPct val="75000"/>
              <a:buFont typeface="Lucida Grande"/>
              <a:buChar char="‣"/>
              <a:defRPr sz="2000"/>
            </a:pPr>
            <a:r>
              <a:t>ARIN : Amérique du Nord</a:t>
            </a:r>
          </a:p>
          <a:p>
            <a:pPr lvl="1">
              <a:lnSpc>
                <a:spcPct val="100000"/>
              </a:lnSpc>
              <a:spcBef>
                <a:spcPts val="100"/>
              </a:spcBef>
              <a:buClr>
                <a:srgbClr val="040F6A"/>
              </a:buClr>
              <a:buSzPct val="75000"/>
              <a:buFont typeface="Lucida Grande"/>
              <a:buChar char="‣"/>
              <a:defRPr sz="2000"/>
            </a:pPr>
            <a:r>
              <a:t>APNIC : Asie &amp; Pacifique</a:t>
            </a:r>
          </a:p>
          <a:p>
            <a:pPr lvl="1">
              <a:lnSpc>
                <a:spcPct val="100000"/>
              </a:lnSpc>
              <a:spcBef>
                <a:spcPts val="100"/>
              </a:spcBef>
              <a:buClr>
                <a:srgbClr val="040F6A"/>
              </a:buClr>
              <a:buSzPct val="75000"/>
              <a:buFont typeface="Lucida Grande"/>
              <a:buChar char="‣"/>
              <a:defRPr sz="2000"/>
            </a:pPr>
            <a:r>
              <a:t>LACNIC : Amérique latine et Caraïbes</a:t>
            </a:r>
          </a:p>
          <a:p>
            <a:pPr lvl="1">
              <a:lnSpc>
                <a:spcPct val="100000"/>
              </a:lnSpc>
              <a:spcBef>
                <a:spcPts val="100"/>
              </a:spcBef>
              <a:buClr>
                <a:srgbClr val="040F6A"/>
              </a:buClr>
              <a:buSzPct val="75000"/>
              <a:buFont typeface="Lucida Grande"/>
              <a:buChar char="‣"/>
              <a:defRPr sz="2000"/>
            </a:pPr>
            <a:r>
              <a:t>AfriNIC : Afrique</a:t>
            </a:r>
          </a:p>
          <a:p>
            <a:pPr>
              <a:lnSpc>
                <a:spcPct val="100000"/>
              </a:lnSpc>
              <a:spcBef>
                <a:spcPts val="100"/>
              </a:spcBef>
              <a:buClr>
                <a:srgbClr val="040F6A"/>
              </a:buClr>
              <a:buFont typeface="Lucida Grande"/>
              <a:defRPr sz="2000"/>
            </a:pPr>
            <a:r>
              <a:t>Un RIR distribue des ressources internet comme les adresses IPv4 et IPv6.</a:t>
            </a:r>
          </a:p>
          <a:p>
            <a:pPr lvl="1">
              <a:lnSpc>
                <a:spcPct val="100000"/>
              </a:lnSpc>
              <a:spcBef>
                <a:spcPts val="100"/>
              </a:spcBef>
              <a:buClr>
                <a:srgbClr val="040F6A"/>
              </a:buClr>
              <a:buSzPct val="75000"/>
              <a:buFont typeface="Lucida Grande"/>
              <a:buChar char="‣"/>
              <a:defRPr sz="2000"/>
            </a:pPr>
            <a:endParaRPr/>
          </a:p>
          <a:p>
            <a:pPr>
              <a:lnSpc>
                <a:spcPct val="100000"/>
              </a:lnSpc>
              <a:spcBef>
                <a:spcPts val="100"/>
              </a:spcBef>
              <a:buClr>
                <a:srgbClr val="040F6A"/>
              </a:buClr>
              <a:buFont typeface="Lucida Grande"/>
              <a:defRPr sz="2000"/>
            </a:pPr>
            <a:r>
              <a:t>Les membres du RIPE-NCC sont des LIR (</a:t>
            </a:r>
            <a:r>
              <a:rPr i="1"/>
              <a:t>Local Internet Registries</a:t>
            </a:r>
            <a:r>
              <a:t>)</a:t>
            </a:r>
          </a:p>
          <a:p>
            <a:pPr lvl="1">
              <a:lnSpc>
                <a:spcPct val="100000"/>
              </a:lnSpc>
              <a:spcBef>
                <a:spcPts val="100"/>
              </a:spcBef>
              <a:buClr>
                <a:srgbClr val="040F6A"/>
              </a:buClr>
              <a:buSzPct val="75000"/>
              <a:buFont typeface="Lucida Grande"/>
              <a:buChar char="‣"/>
              <a:defRPr sz="2000"/>
            </a:pPr>
            <a:r>
              <a:t>Plus de 300 LIR français (opérateurs télécoms, FAI, hébergeurs, etc.)</a:t>
            </a:r>
          </a:p>
        </p:txBody>
      </p:sp>
      <p:sp>
        <p:nvSpPr>
          <p:cNvPr id="1759"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94</a:t>
            </a:fld>
            <a:endParaRPr/>
          </a:p>
        </p:txBody>
      </p:sp>
      <p:sp>
        <p:nvSpPr>
          <p:cNvPr id="1760"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761" name="4 - La couche Internet - IPV6"/>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IPV6</a:t>
            </a:r>
          </a:p>
        </p:txBody>
      </p:sp>
      <p:pic>
        <p:nvPicPr>
          <p:cNvPr id="1762" name="Internet-transit-3.png" descr="Internet-transit-3.png"/>
          <p:cNvPicPr>
            <a:picLocks noChangeAspect="1"/>
          </p:cNvPicPr>
          <p:nvPr/>
        </p:nvPicPr>
        <p:blipFill>
          <a:blip r:embed="rId4"/>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766" name="Grouper"/>
          <p:cNvGrpSpPr/>
          <p:nvPr/>
        </p:nvGrpSpPr>
        <p:grpSpPr>
          <a:xfrm>
            <a:off x="317500" y="1270000"/>
            <a:ext cx="9525000" cy="38100"/>
            <a:chOff x="0" y="0"/>
            <a:chExt cx="9525000" cy="38100"/>
          </a:xfrm>
        </p:grpSpPr>
        <p:sp>
          <p:nvSpPr>
            <p:cNvPr id="1764"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765"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767"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95</a:t>
            </a:fld>
            <a:endParaRPr/>
          </a:p>
        </p:txBody>
      </p:sp>
      <p:sp>
        <p:nvSpPr>
          <p:cNvPr id="1768" name="Utilisation d’IPv6"/>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Utilisation d’IPv6</a:t>
            </a:r>
          </a:p>
        </p:txBody>
      </p:sp>
      <p:sp>
        <p:nvSpPr>
          <p:cNvPr id="1769" name="Voir https://6lab.cisco.com/stats/…"/>
          <p:cNvSpPr txBox="1">
            <a:spLocks noGrp="1"/>
          </p:cNvSpPr>
          <p:nvPr>
            <p:ph type="body" idx="1"/>
          </p:nvPr>
        </p:nvSpPr>
        <p:spPr>
          <a:xfrm>
            <a:off x="279400" y="202565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Voir </a:t>
            </a:r>
            <a:r>
              <a:rPr b="1" u="sng">
                <a:solidFill>
                  <a:srgbClr val="1A4291"/>
                </a:solidFill>
                <a:hlinkClick r:id="rId3"/>
              </a:rPr>
              <a:t>https://6lab.cisco.com/stats/</a:t>
            </a:r>
            <a:br/>
            <a:endParaRPr/>
          </a:p>
          <a:p>
            <a:pPr>
              <a:lnSpc>
                <a:spcPct val="100000"/>
              </a:lnSpc>
              <a:spcBef>
                <a:spcPts val="100"/>
              </a:spcBef>
              <a:buClr>
                <a:srgbClr val="040F6A"/>
              </a:buClr>
              <a:buFont typeface="Lucida Grande"/>
              <a:defRPr sz="2000"/>
            </a:pPr>
            <a:r>
              <a:rPr u="sng">
                <a:solidFill>
                  <a:srgbClr val="1A4291"/>
                </a:solidFill>
                <a:hlinkClick r:id="rId4"/>
              </a:rPr>
              <a:t>Renater</a:t>
            </a:r>
            <a:r>
              <a:t> était le premier réseau français à utiliser IPv6</a:t>
            </a:r>
            <a:br/>
            <a:endParaRPr/>
          </a:p>
          <a:p>
            <a:pPr>
              <a:lnSpc>
                <a:spcPct val="100000"/>
              </a:lnSpc>
              <a:spcBef>
                <a:spcPts val="100"/>
              </a:spcBef>
              <a:buClr>
                <a:srgbClr val="040F6A"/>
              </a:buClr>
              <a:buFont typeface="Lucida Grande"/>
              <a:defRPr sz="2000"/>
            </a:pPr>
            <a:r>
              <a:t>La majorité des FAI disposent de ressources internes IPv6 et peuvent proposer des connexion IPv6 à leurs clients professionnels</a:t>
            </a:r>
          </a:p>
          <a:p>
            <a:pPr lvl="1">
              <a:lnSpc>
                <a:spcPct val="100000"/>
              </a:lnSpc>
              <a:spcBef>
                <a:spcPts val="100"/>
              </a:spcBef>
              <a:buClr>
                <a:srgbClr val="040F6A"/>
              </a:buClr>
              <a:buSzPct val="75000"/>
              <a:buFont typeface="Lucida Grande"/>
              <a:buChar char="‣"/>
              <a:defRPr sz="2000"/>
            </a:pPr>
            <a:r>
              <a:t>La France est assez bien placée au niveau mondial pour le déploiement d'IPv6, malgré une faible motivation des FAI et des opérateurs fixes et mobiles à proposer des offres IPv6 grand public à leurs abonnés. </a:t>
            </a:r>
          </a:p>
          <a:p>
            <a:pPr lvl="1">
              <a:lnSpc>
                <a:spcPct val="100000"/>
              </a:lnSpc>
              <a:spcBef>
                <a:spcPts val="100"/>
              </a:spcBef>
              <a:buClr>
                <a:srgbClr val="040F6A"/>
              </a:buClr>
              <a:buSzPct val="75000"/>
              <a:buFont typeface="Lucida Grande"/>
              <a:buChar char="‣"/>
              <a:defRPr sz="2000"/>
            </a:pPr>
            <a:r>
              <a:t>L’Allemagne et des USA sont en bonne progression</a:t>
            </a:r>
            <a:br/>
            <a:endParaRPr/>
          </a:p>
          <a:p>
            <a:pPr>
              <a:lnSpc>
                <a:spcPct val="100000"/>
              </a:lnSpc>
              <a:spcBef>
                <a:spcPts val="100"/>
              </a:spcBef>
              <a:buClr>
                <a:srgbClr val="040F6A"/>
              </a:buClr>
              <a:buFont typeface="Lucida Grande"/>
              <a:defRPr sz="2000"/>
            </a:pPr>
            <a:r>
              <a:t>Les systèmes d’exploitation actuels sont compatibles. Voir :</a:t>
            </a:r>
            <a:br/>
            <a:r>
              <a:rPr u="sng">
                <a:solidFill>
                  <a:srgbClr val="1A4291"/>
                </a:solidFill>
                <a:hlinkClick r:id="rId5"/>
              </a:rPr>
              <a:t>fr.wikipedia.org/wiki/Support_de_l%27IPv6_par_système_d%27exploitation</a:t>
            </a:r>
          </a:p>
        </p:txBody>
      </p:sp>
      <p:sp>
        <p:nvSpPr>
          <p:cNvPr id="1770"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95</a:t>
            </a:fld>
            <a:endParaRPr/>
          </a:p>
        </p:txBody>
      </p:sp>
      <p:sp>
        <p:nvSpPr>
          <p:cNvPr id="1771"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772" name="4 - La couche Internet - IPV6"/>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IPV6</a:t>
            </a:r>
          </a:p>
        </p:txBody>
      </p:sp>
      <p:pic>
        <p:nvPicPr>
          <p:cNvPr id="1773" name="Internet-transit-3.png" descr="Internet-transit-3.png"/>
          <p:cNvPicPr>
            <a:picLocks noChangeAspect="1"/>
          </p:cNvPicPr>
          <p:nvPr/>
        </p:nvPicPr>
        <p:blipFill>
          <a:blip r:embed="rId6"/>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779" name="Grouper"/>
          <p:cNvGrpSpPr/>
          <p:nvPr/>
        </p:nvGrpSpPr>
        <p:grpSpPr>
          <a:xfrm>
            <a:off x="317500" y="1270000"/>
            <a:ext cx="9525000" cy="38100"/>
            <a:chOff x="0" y="0"/>
            <a:chExt cx="9525000" cy="38100"/>
          </a:xfrm>
        </p:grpSpPr>
        <p:sp>
          <p:nvSpPr>
            <p:cNvPr id="1777"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778"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780"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96</a:t>
            </a:fld>
            <a:endParaRPr/>
          </a:p>
        </p:txBody>
      </p:sp>
      <p:sp>
        <p:nvSpPr>
          <p:cNvPr id="1781" name="Les atouts d’IPv6"/>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Les atouts d’IPv6</a:t>
            </a:r>
          </a:p>
        </p:txBody>
      </p:sp>
      <p:sp>
        <p:nvSpPr>
          <p:cNvPr id="1782" name="IPv6 permet principalement de résoudre le problème de la pénurie d’adresses…"/>
          <p:cNvSpPr txBox="1">
            <a:spLocks noGrp="1"/>
          </p:cNvSpPr>
          <p:nvPr>
            <p:ph type="body" idx="1"/>
          </p:nvPr>
        </p:nvSpPr>
        <p:spPr>
          <a:xfrm>
            <a:off x="304800" y="203200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IPv6 permet principalement de résoudre le problème de la </a:t>
            </a:r>
            <a:r>
              <a:rPr b="1"/>
              <a:t>pénurie d’adresses</a:t>
            </a:r>
          </a:p>
          <a:p>
            <a:pPr>
              <a:lnSpc>
                <a:spcPct val="100000"/>
              </a:lnSpc>
              <a:spcBef>
                <a:spcPts val="100"/>
              </a:spcBef>
              <a:buClr>
                <a:srgbClr val="040F6A"/>
              </a:buClr>
              <a:buFont typeface="Lucida Grande"/>
              <a:defRPr sz="2000"/>
            </a:pPr>
            <a:r>
              <a:rPr b="1"/>
              <a:t>Adressage hiérarchique</a:t>
            </a:r>
            <a:r>
              <a:t> </a:t>
            </a:r>
          </a:p>
          <a:p>
            <a:pPr lvl="1">
              <a:lnSpc>
                <a:spcPct val="100000"/>
              </a:lnSpc>
              <a:spcBef>
                <a:spcPts val="100"/>
              </a:spcBef>
              <a:buClr>
                <a:srgbClr val="040F6A"/>
              </a:buClr>
              <a:buSzPct val="75000"/>
              <a:buFont typeface="Lucida Grande"/>
              <a:buChar char="‣"/>
              <a:defRPr sz="2000"/>
            </a:pPr>
            <a:r>
              <a:t>L’adressage hiérarchique permet de réduire considérablement les entrées dans les tables de routage. </a:t>
            </a:r>
          </a:p>
          <a:p>
            <a:pPr lvl="1">
              <a:lnSpc>
                <a:spcPct val="100000"/>
              </a:lnSpc>
              <a:spcBef>
                <a:spcPts val="100"/>
              </a:spcBef>
              <a:buClr>
                <a:srgbClr val="040F6A"/>
              </a:buClr>
              <a:buSzPct val="75000"/>
              <a:buFont typeface="Lucida Grande"/>
              <a:buChar char="‣"/>
              <a:defRPr sz="2000"/>
            </a:pPr>
            <a:r>
              <a:t>En effet, l’agrégation se faisant par opérateur, le nombre de préfixes échangés dans l’Internet entre les différents AS (</a:t>
            </a:r>
            <a:r>
              <a:rPr i="1"/>
              <a:t>Autonomous System</a:t>
            </a:r>
            <a:r>
              <a:t>) est donc plus petit.</a:t>
            </a:r>
          </a:p>
          <a:p>
            <a:pPr>
              <a:lnSpc>
                <a:spcPct val="100000"/>
              </a:lnSpc>
              <a:spcBef>
                <a:spcPts val="100"/>
              </a:spcBef>
              <a:buClr>
                <a:srgbClr val="040F6A"/>
              </a:buClr>
              <a:buFont typeface="Lucida Grande"/>
              <a:defRPr sz="2000"/>
            </a:pPr>
            <a:r>
              <a:rPr b="1"/>
              <a:t>Autoconfiguration</a:t>
            </a:r>
            <a:r>
              <a:t> </a:t>
            </a:r>
          </a:p>
          <a:p>
            <a:pPr lvl="1">
              <a:lnSpc>
                <a:spcPct val="100000"/>
              </a:lnSpc>
              <a:spcBef>
                <a:spcPts val="100"/>
              </a:spcBef>
              <a:buClr>
                <a:srgbClr val="040F6A"/>
              </a:buClr>
              <a:buSzPct val="75000"/>
              <a:buFont typeface="Lucida Grande"/>
              <a:buChar char="‣"/>
              <a:defRPr sz="2000"/>
            </a:pPr>
            <a:r>
              <a:t>Les stations finales peuvent obtenir une adresse en utilisant le mécanisme d’autoconfiguration qu’intègre IPv6. </a:t>
            </a:r>
          </a:p>
          <a:p>
            <a:pPr lvl="1">
              <a:lnSpc>
                <a:spcPct val="100000"/>
              </a:lnSpc>
              <a:spcBef>
                <a:spcPts val="100"/>
              </a:spcBef>
              <a:buClr>
                <a:srgbClr val="040F6A"/>
              </a:buClr>
              <a:buSzPct val="75000"/>
              <a:buFont typeface="Lucida Grande"/>
              <a:buChar char="‣"/>
              <a:defRPr sz="2000"/>
            </a:pPr>
            <a:r>
              <a:t>Ceci allège les tâches d’un administrateur de réseau important.</a:t>
            </a:r>
          </a:p>
          <a:p>
            <a:pPr>
              <a:lnSpc>
                <a:spcPct val="100000"/>
              </a:lnSpc>
              <a:spcBef>
                <a:spcPts val="100"/>
              </a:spcBef>
              <a:buClr>
                <a:srgbClr val="040F6A"/>
              </a:buClr>
              <a:buFont typeface="Lucida Grande"/>
              <a:defRPr sz="2000"/>
            </a:pPr>
            <a:r>
              <a:rPr b="1"/>
              <a:t>Mobilité et IPsec</a:t>
            </a:r>
          </a:p>
          <a:p>
            <a:pPr lvl="1">
              <a:lnSpc>
                <a:spcPct val="100000"/>
              </a:lnSpc>
              <a:spcBef>
                <a:spcPts val="100"/>
              </a:spcBef>
              <a:buClr>
                <a:srgbClr val="040F6A"/>
              </a:buClr>
              <a:buSzPct val="75000"/>
              <a:buFont typeface="Lucida Grande"/>
              <a:buChar char="‣"/>
              <a:defRPr sz="2000"/>
            </a:pPr>
            <a:r>
              <a:t>La mobilité IP et IPsec sont intégrés nativement dans la pile protocolaire IPv6. </a:t>
            </a:r>
          </a:p>
          <a:p>
            <a:pPr lvl="1">
              <a:lnSpc>
                <a:spcPct val="100000"/>
              </a:lnSpc>
              <a:spcBef>
                <a:spcPts val="100"/>
              </a:spcBef>
              <a:buClr>
                <a:srgbClr val="040F6A"/>
              </a:buClr>
              <a:buSzPct val="75000"/>
              <a:buFont typeface="Lucida Grande"/>
              <a:buChar char="‣"/>
              <a:defRPr sz="2000"/>
            </a:pPr>
            <a:r>
              <a:t>Il n’est pas nécessaire de déployer des équipements ou des mécanismes supplémentaires pour les mettre en œuvre.</a:t>
            </a:r>
          </a:p>
        </p:txBody>
      </p:sp>
      <p:sp>
        <p:nvSpPr>
          <p:cNvPr id="1783"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96</a:t>
            </a:fld>
            <a:endParaRPr/>
          </a:p>
        </p:txBody>
      </p:sp>
      <p:sp>
        <p:nvSpPr>
          <p:cNvPr id="1784"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785" name="4 - La couche Internet - IPV6"/>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IPV6</a:t>
            </a:r>
          </a:p>
        </p:txBody>
      </p:sp>
      <p:pic>
        <p:nvPicPr>
          <p:cNvPr id="1786" name="Internet-transit-3.png" descr="Internet-transit-3.png"/>
          <p:cNvPicPr>
            <a:picLocks noChangeAspect="1"/>
          </p:cNvPicPr>
          <p:nvPr/>
        </p:nvPicPr>
        <p:blipFill>
          <a:blip r:embed="rId2"/>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790" name="Grouper"/>
          <p:cNvGrpSpPr/>
          <p:nvPr/>
        </p:nvGrpSpPr>
        <p:grpSpPr>
          <a:xfrm>
            <a:off x="317500" y="1270000"/>
            <a:ext cx="9525000" cy="38100"/>
            <a:chOff x="0" y="0"/>
            <a:chExt cx="9525000" cy="38100"/>
          </a:xfrm>
        </p:grpSpPr>
        <p:sp>
          <p:nvSpPr>
            <p:cNvPr id="1788"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789"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791" name="Numéro de diapositive"/>
          <p:cNvSpPr txBox="1">
            <a:spLocks noGrp="1"/>
          </p:cNvSpPr>
          <p:nvPr>
            <p:ph type="sldNum" sz="quarter" idx="4294967295"/>
          </p:nvPr>
        </p:nvSpPr>
        <p:spPr>
          <a:xfrm>
            <a:off x="9626600" y="7200900"/>
            <a:ext cx="266700"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457200">
              <a:lnSpc>
                <a:spcPct val="100000"/>
              </a:lnSpc>
              <a:spcBef>
                <a:spcPts val="0"/>
              </a:spcBef>
              <a:defRPr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97</a:t>
            </a:fld>
            <a:endParaRPr/>
          </a:p>
        </p:txBody>
      </p:sp>
      <p:sp>
        <p:nvSpPr>
          <p:cNvPr id="1792" name="Voir aussi"/>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Voir aussi</a:t>
            </a:r>
          </a:p>
        </p:txBody>
      </p:sp>
      <p:sp>
        <p:nvSpPr>
          <p:cNvPr id="1793" name="https://networkingtoolbox.net/subnetting/ipv6-subnet-calculator…"/>
          <p:cNvSpPr txBox="1">
            <a:spLocks noGrp="1"/>
          </p:cNvSpPr>
          <p:nvPr>
            <p:ph type="body" idx="1"/>
          </p:nvPr>
        </p:nvSpPr>
        <p:spPr>
          <a:xfrm>
            <a:off x="304800" y="203200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rPr u="sng">
                <a:solidFill>
                  <a:srgbClr val="1A4291"/>
                </a:solidFill>
                <a:hlinkClick r:id="rId3"/>
              </a:rPr>
              <a:t>https://networkingtoolbox.net/subnetting/ipv6-subnet-calculator</a:t>
            </a:r>
            <a:r>
              <a:rPr u="sng">
                <a:solidFill>
                  <a:srgbClr val="1A4291"/>
                </a:solidFill>
              </a:rPr>
              <a:t> </a:t>
            </a:r>
          </a:p>
          <a:p>
            <a:pPr>
              <a:lnSpc>
                <a:spcPct val="100000"/>
              </a:lnSpc>
              <a:spcBef>
                <a:spcPts val="100"/>
              </a:spcBef>
              <a:buClr>
                <a:srgbClr val="040F6A"/>
              </a:buClr>
              <a:buFont typeface="Lucida Grande"/>
              <a:defRPr sz="2000"/>
            </a:pPr>
            <a:r>
              <a:rPr u="sng">
                <a:solidFill>
                  <a:srgbClr val="1A4291"/>
                </a:solidFill>
                <a:hlinkClick r:id="rId4"/>
              </a:rPr>
              <a:t>https://test-ipv6.com</a:t>
            </a:r>
            <a:r>
              <a:t>   Test your IPv6 connectivity</a:t>
            </a:r>
          </a:p>
          <a:p>
            <a:pPr>
              <a:lnSpc>
                <a:spcPct val="100000"/>
              </a:lnSpc>
              <a:spcBef>
                <a:spcPts val="100"/>
              </a:spcBef>
              <a:buClr>
                <a:srgbClr val="040F6A"/>
              </a:buClr>
              <a:buFont typeface="Lucida Grande"/>
              <a:defRPr sz="2000"/>
            </a:pPr>
            <a:r>
              <a:rPr u="sng">
                <a:solidFill>
                  <a:srgbClr val="1A4291"/>
                </a:solidFill>
                <a:hlinkClick r:id="rId5"/>
              </a:rPr>
              <a:t>How to Enable and Configure IPv6 on Linux: A Comprehensive Guide</a:t>
            </a:r>
            <a:br/>
            <a:endParaRPr/>
          </a:p>
          <a:p>
            <a:pPr>
              <a:lnSpc>
                <a:spcPct val="100000"/>
              </a:lnSpc>
              <a:spcBef>
                <a:spcPts val="100"/>
              </a:spcBef>
              <a:buClr>
                <a:srgbClr val="040F6A"/>
              </a:buClr>
              <a:buFont typeface="Lucida Grande"/>
              <a:defRPr sz="2000" b="1"/>
            </a:pPr>
            <a:r>
              <a:t>Commandes linux</a:t>
            </a:r>
          </a:p>
          <a:p>
            <a:pPr marL="558800" lvl="1" indent="-241300">
              <a:lnSpc>
                <a:spcPct val="100000"/>
              </a:lnSpc>
              <a:spcBef>
                <a:spcPts val="100"/>
              </a:spcBef>
              <a:buClr>
                <a:srgbClr val="040F6A"/>
              </a:buClr>
              <a:buSzPct val="75000"/>
              <a:buFont typeface="Lucida Grande"/>
              <a:buChar char="‣"/>
              <a:defRPr sz="1700">
                <a:solidFill>
                  <a:schemeClr val="accent5">
                    <a:lumOff val="-6018"/>
                  </a:schemeClr>
                </a:solidFill>
                <a:latin typeface="Consolas"/>
                <a:ea typeface="Consolas"/>
                <a:cs typeface="Consolas"/>
                <a:sym typeface="Consolas"/>
              </a:defRPr>
            </a:pPr>
            <a:r>
              <a:t>$ ping6 -c4 </a:t>
            </a:r>
            <a:r>
              <a:rPr u="sng">
                <a:hlinkClick r:id="rId6"/>
              </a:rPr>
              <a:t>example.com</a:t>
            </a:r>
            <a:br/>
            <a:r>
              <a:t>PING6(56=40+8+8 bytes) 2a01:e0a:b30:a660:40d7:1450:9e49:b73d --&gt; 2606:4700:10::6814:179a</a:t>
            </a:r>
            <a:br/>
            <a:r>
              <a:t>16 bytes from 2606:4700:10::6814:179a, icmp_seq=0 hlim=57 time=7.664 ms</a:t>
            </a:r>
            <a:br/>
            <a:r>
              <a:t>16 bytes from 2606:4700:10::6814:179a, icmp_seq=1 hlim=57 time=9.081 ms</a:t>
            </a:r>
            <a:br/>
            <a:r>
              <a:t>16 bytes from 2606:4700:10::6814:179a, icmp_seq=2 hlim=57 time=8.775 ms</a:t>
            </a:r>
            <a:br/>
            <a:br/>
            <a:r>
              <a:t>--- example.com ping6 statistics ---</a:t>
            </a:r>
            <a:br/>
            <a:r>
              <a:t>3 packets transmitted, 3 packets received, 0.0% packet loss</a:t>
            </a:r>
            <a:br/>
            <a:r>
              <a:t>round-trip min/avg/max/std-dev = 7.664/8.507/9.081/0.609 ms</a:t>
            </a:r>
            <a:br/>
            <a:endParaRPr/>
          </a:p>
          <a:p>
            <a:pPr marL="558800" lvl="1" indent="-241300">
              <a:lnSpc>
                <a:spcPct val="100000"/>
              </a:lnSpc>
              <a:spcBef>
                <a:spcPts val="100"/>
              </a:spcBef>
              <a:buClr>
                <a:srgbClr val="040F6A"/>
              </a:buClr>
              <a:buSzPct val="75000"/>
              <a:buFont typeface="Lucida Grande"/>
              <a:buChar char="‣"/>
              <a:defRPr sz="1700">
                <a:solidFill>
                  <a:schemeClr val="accent5">
                    <a:lumOff val="-6018"/>
                  </a:schemeClr>
                </a:solidFill>
                <a:latin typeface="Consolas"/>
                <a:ea typeface="Consolas"/>
                <a:cs typeface="Consolas"/>
                <a:sym typeface="Consolas"/>
              </a:defRPr>
            </a:pPr>
            <a:r>
              <a:t>ip -6 addr show </a:t>
            </a:r>
            <a:br/>
            <a:endParaRPr/>
          </a:p>
        </p:txBody>
      </p:sp>
      <p:sp>
        <p:nvSpPr>
          <p:cNvPr id="1794" name="Texte"/>
          <p:cNvSpPr txBox="1"/>
          <p:nvPr/>
        </p:nvSpPr>
        <p:spPr>
          <a:xfrm>
            <a:off x="9626600" y="7200900"/>
            <a:ext cx="266700"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lgn="r" defTabSz="457200">
              <a:lnSpc>
                <a:spcPct val="100000"/>
              </a:lnSpc>
              <a:spcBef>
                <a:spcPts val="0"/>
              </a:spcBef>
              <a:defRPr sz="1200" b="0" i="0" spc="0">
                <a:solidFill>
                  <a:schemeClr val="accent1">
                    <a:hueOff val="54751"/>
                    <a:satOff val="-1697"/>
                    <a:lumOff val="-18038"/>
                  </a:schemeClr>
                </a:solidFill>
                <a:latin typeface="+mn-lt"/>
                <a:ea typeface="+mn-ea"/>
                <a:cs typeface="+mn-cs"/>
                <a:sym typeface="Book Antiqua"/>
              </a:defRPr>
            </a:lvl1pPr>
          </a:lstStyle>
          <a:p>
            <a:fld id="{86CB4B4D-7CA3-9044-876B-883B54F8677D}" type="slidenum">
              <a:t>97</a:t>
            </a:fld>
            <a:endParaRPr/>
          </a:p>
        </p:txBody>
      </p:sp>
      <p:sp>
        <p:nvSpPr>
          <p:cNvPr id="1795" name="Grouper"/>
          <p:cNvSpPr txBox="1"/>
          <p:nvPr/>
        </p:nvSpPr>
        <p:spPr>
          <a:xfrm>
            <a:off x="279400" y="136720"/>
            <a:ext cx="9601200"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defTabSz="457200">
              <a:lnSpc>
                <a:spcPct val="100000"/>
              </a:lnSpc>
              <a:spcBef>
                <a:spcPts val="0"/>
              </a:spcBef>
              <a:defRPr sz="3600" b="0" i="0" spc="-72">
                <a:latin typeface="+mj-lt"/>
                <a:ea typeface="+mj-ea"/>
                <a:cs typeface="+mj-cs"/>
                <a:sym typeface="Garamond"/>
              </a:defRPr>
            </a:pPr>
            <a:r>
              <a:t>La couche réseau												</a:t>
            </a:r>
            <a:r>
              <a:rPr sz="2200" spc="-44">
                <a:latin typeface="Consolas"/>
                <a:ea typeface="Consolas"/>
                <a:cs typeface="Consolas"/>
                <a:sym typeface="Consolas"/>
              </a:rPr>
              <a:t>Ch.2</a:t>
            </a:r>
          </a:p>
        </p:txBody>
      </p:sp>
      <p:sp>
        <p:nvSpPr>
          <p:cNvPr id="1796" name="4 - La couche Internet - IPV6"/>
          <p:cNvSpPr txBox="1"/>
          <p:nvPr/>
        </p:nvSpPr>
        <p:spPr>
          <a:xfrm>
            <a:off x="279400" y="8064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 4 - La couche Internet - IPV6</a:t>
            </a:r>
          </a:p>
        </p:txBody>
      </p:sp>
      <p:pic>
        <p:nvPicPr>
          <p:cNvPr id="1797" name="Internet-transit-3.png" descr="Internet-transit-3.png"/>
          <p:cNvPicPr>
            <a:picLocks noChangeAspect="1"/>
          </p:cNvPicPr>
          <p:nvPr/>
        </p:nvPicPr>
        <p:blipFill>
          <a:blip r:embed="rId7"/>
          <a:stretch>
            <a:fillRect/>
          </a:stretch>
        </p:blipFill>
        <p:spPr>
          <a:xfrm>
            <a:off x="7082925" y="46153"/>
            <a:ext cx="1316973" cy="92188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03" name="Grouper"/>
          <p:cNvGrpSpPr/>
          <p:nvPr/>
        </p:nvGrpSpPr>
        <p:grpSpPr>
          <a:xfrm>
            <a:off x="279400" y="-44450"/>
            <a:ext cx="9601200" cy="1206500"/>
            <a:chOff x="0" y="0"/>
            <a:chExt cx="9601200" cy="1206500"/>
          </a:xfrm>
        </p:grpSpPr>
        <p:sp>
          <p:nvSpPr>
            <p:cNvPr id="1801"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1802" name="Ch5-Transport.png" descr="Ch5-Transport.png"/>
            <p:cNvPicPr>
              <a:picLocks noChangeAspect="1"/>
            </p:cNvPicPr>
            <p:nvPr/>
          </p:nvPicPr>
          <p:blipFill>
            <a:blip r:embed="rId2"/>
            <a:stretch>
              <a:fillRect/>
            </a:stretch>
          </p:blipFill>
          <p:spPr>
            <a:xfrm>
              <a:off x="6713726" y="0"/>
              <a:ext cx="1803401" cy="1206500"/>
            </a:xfrm>
            <a:prstGeom prst="rect">
              <a:avLst/>
            </a:prstGeom>
            <a:ln w="12700" cap="flat">
              <a:noFill/>
              <a:miter lim="400000"/>
            </a:ln>
            <a:effectLst/>
          </p:spPr>
        </p:pic>
      </p:grpSp>
      <p:grpSp>
        <p:nvGrpSpPr>
          <p:cNvPr id="1806" name="Grouper"/>
          <p:cNvGrpSpPr/>
          <p:nvPr/>
        </p:nvGrpSpPr>
        <p:grpSpPr>
          <a:xfrm>
            <a:off x="317500" y="1270000"/>
            <a:ext cx="9525000" cy="38100"/>
            <a:chOff x="0" y="0"/>
            <a:chExt cx="9525000" cy="38100"/>
          </a:xfrm>
        </p:grpSpPr>
        <p:sp>
          <p:nvSpPr>
            <p:cNvPr id="1804"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805"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807" name="Une lettre ou un appel ?…"/>
          <p:cNvSpPr txBox="1">
            <a:spLocks noGrp="1"/>
          </p:cNvSpPr>
          <p:nvPr>
            <p:ph type="body" idx="1"/>
          </p:nvPr>
        </p:nvSpPr>
        <p:spPr>
          <a:xfrm>
            <a:off x="304800" y="2057400"/>
            <a:ext cx="9601200" cy="5232400"/>
          </a:xfrm>
          <a:prstGeom prst="rect">
            <a:avLst/>
          </a:prstGeom>
        </p:spPr>
        <p:txBody>
          <a:bodyPr lIns="25400" tIns="25400" rIns="25400" bIns="25400"/>
          <a:lstStyle/>
          <a:p>
            <a:pPr marL="230909" indent="-230909">
              <a:spcBef>
                <a:spcPts val="100"/>
              </a:spcBef>
              <a:defRPr sz="2000"/>
            </a:pPr>
            <a:r>
              <a:rPr i="1"/>
              <a:t>Une lettre ou un appel ?</a:t>
            </a:r>
            <a:br>
              <a:rPr i="1"/>
            </a:br>
            <a:endParaRPr i="1"/>
          </a:p>
          <a:p>
            <a:pPr lvl="1">
              <a:spcBef>
                <a:spcPts val="100"/>
              </a:spcBef>
              <a:buClr>
                <a:srgbClr val="040F6A"/>
              </a:buClr>
              <a:buSzPct val="75000"/>
              <a:buFont typeface="Lucida Grande"/>
              <a:buChar char="‣"/>
              <a:defRPr sz="2000"/>
            </a:pPr>
            <a:r>
              <a:t>Transport de données entre un client et un serveur à travers UDP et TCP avec le modèle datagramme, et les approches connecté et non connecté. </a:t>
            </a:r>
            <a:br/>
            <a:r>
              <a:t>Gestion et utilisation de l’API socket.</a:t>
            </a:r>
            <a:br/>
            <a:br/>
            <a:br/>
            <a:br/>
            <a:br/>
            <a:br/>
            <a:br/>
            <a:br/>
            <a:endParaRPr/>
          </a:p>
        </p:txBody>
      </p:sp>
      <p:sp>
        <p:nvSpPr>
          <p:cNvPr id="1808" name="1 - Préambule"/>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1 - Préambule</a:t>
            </a:r>
          </a:p>
        </p:txBody>
      </p:sp>
      <p:sp>
        <p:nvSpPr>
          <p:cNvPr id="1809" name="Contenu du chapitre"/>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Contenu du chapitre</a:t>
            </a:r>
          </a:p>
        </p:txBody>
      </p:sp>
      <p:sp>
        <p:nvSpPr>
          <p:cNvPr id="1810" name="Numéro de diapositive"/>
          <p:cNvSpPr txBox="1">
            <a:spLocks noGrp="1"/>
          </p:cNvSpPr>
          <p:nvPr>
            <p:ph type="sldNum" sz="quarter" idx="4294967295"/>
          </p:nvPr>
        </p:nvSpPr>
        <p:spPr>
          <a:xfrm>
            <a:off x="9475548" y="7196741"/>
            <a:ext cx="324899" cy="304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lgn="l"/>
          </a:lstStyle>
          <a:p>
            <a:fld id="{86CB4B4D-7CA3-9044-876B-883B54F8677D}" type="slidenum">
              <a:t>98</a:t>
            </a:fld>
            <a:endParaRP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814" name="Grouper"/>
          <p:cNvGrpSpPr/>
          <p:nvPr/>
        </p:nvGrpSpPr>
        <p:grpSpPr>
          <a:xfrm>
            <a:off x="317500" y="1270000"/>
            <a:ext cx="9525000" cy="38100"/>
            <a:chOff x="0" y="0"/>
            <a:chExt cx="9525000" cy="38100"/>
          </a:xfrm>
        </p:grpSpPr>
        <p:sp>
          <p:nvSpPr>
            <p:cNvPr id="1812"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813"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815" name="Numéro de diapositive"/>
          <p:cNvSpPr txBox="1">
            <a:spLocks noGrp="1"/>
          </p:cNvSpPr>
          <p:nvPr>
            <p:ph type="sldNum" sz="quarter" idx="4294967295"/>
          </p:nvPr>
        </p:nvSpPr>
        <p:spPr>
          <a:xfrm>
            <a:off x="9568402" y="7200900"/>
            <a:ext cx="324899"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99</a:t>
            </a:fld>
            <a:endParaRPr/>
          </a:p>
        </p:txBody>
      </p:sp>
      <p:sp>
        <p:nvSpPr>
          <p:cNvPr id="1816" name="2 - Objectifs de la couche transpor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Objectifs de la couche transport</a:t>
            </a:r>
          </a:p>
        </p:txBody>
      </p:sp>
      <p:sp>
        <p:nvSpPr>
          <p:cNvPr id="1817" name="C’est une couche clé du modèle en couche, car à la frontière entre les fournisseurs et les utilisateurs de la transmission de données"/>
          <p:cNvSpPr txBox="1">
            <a:spLocks noGrp="1"/>
          </p:cNvSpPr>
          <p:nvPr>
            <p:ph type="body" idx="1"/>
          </p:nvPr>
        </p:nvSpPr>
        <p:spPr>
          <a:xfrm>
            <a:off x="290202" y="1879600"/>
            <a:ext cx="9152724" cy="5475572"/>
          </a:xfrm>
          <a:prstGeom prst="rect">
            <a:avLst/>
          </a:prstGeom>
        </p:spPr>
        <p:txBody>
          <a:bodyPr lIns="25400" tIns="25400" rIns="25400" bIns="25400" anchor="t"/>
          <a:lstStyle/>
          <a:p>
            <a:pPr>
              <a:spcBef>
                <a:spcPts val="1500"/>
              </a:spcBef>
            </a:pPr>
            <a:r>
              <a:t>C’est une </a:t>
            </a:r>
            <a:r>
              <a:rPr b="1"/>
              <a:t>couche clé</a:t>
            </a:r>
            <a:r>
              <a:t> du modèle en couche, car à la frontière entre les </a:t>
            </a:r>
            <a:r>
              <a:rPr b="1"/>
              <a:t>fournisseurs</a:t>
            </a:r>
            <a:r>
              <a:t> et les </a:t>
            </a:r>
            <a:r>
              <a:rPr b="1"/>
              <a:t>utilisateurs</a:t>
            </a:r>
            <a:r>
              <a:t> de la transmission de données</a:t>
            </a:r>
          </a:p>
          <a:p>
            <a:pPr>
              <a:spcBef>
                <a:spcPts val="1500"/>
              </a:spcBef>
            </a:pPr>
            <a:endParaRPr/>
          </a:p>
          <a:p>
            <a:pPr>
              <a:spcBef>
                <a:spcPts val="1500"/>
              </a:spcBef>
            </a:pPr>
            <a:endParaRPr/>
          </a:p>
          <a:p>
            <a:pPr>
              <a:spcBef>
                <a:spcPts val="1500"/>
              </a:spcBef>
            </a:pPr>
            <a:endParaRPr/>
          </a:p>
        </p:txBody>
      </p:sp>
      <p:sp>
        <p:nvSpPr>
          <p:cNvPr id="1818" name="Introduction"/>
          <p:cNvSpPr txBox="1"/>
          <p:nvPr/>
        </p:nvSpPr>
        <p:spPr>
          <a:xfrm>
            <a:off x="304865" y="1416050"/>
            <a:ext cx="7655698"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Introduction</a:t>
            </a:r>
          </a:p>
        </p:txBody>
      </p:sp>
      <p:sp>
        <p:nvSpPr>
          <p:cNvPr id="1819" name="Couche transport…"/>
          <p:cNvSpPr txBox="1"/>
          <p:nvPr/>
        </p:nvSpPr>
        <p:spPr>
          <a:xfrm>
            <a:off x="501969" y="3154680"/>
            <a:ext cx="3317138" cy="1310641"/>
          </a:xfrm>
          <a:prstGeom prst="rect">
            <a:avLst/>
          </a:prstGeom>
          <a:solidFill>
            <a:srgbClr val="FFFFFF"/>
          </a:solidFill>
          <a:ln w="12700">
            <a:miter lim="400000"/>
          </a:ln>
          <a:effectLst>
            <a:outerShdw blurRad="190500" dist="8455" dir="5400000" rotWithShape="0">
              <a:srgbClr val="00000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14300" tIns="114300" rIns="114300" bIns="114300" anchor="ctr">
            <a:spAutoFit/>
          </a:bodyPr>
          <a:lstStyle/>
          <a:p>
            <a:pPr>
              <a:buClr>
                <a:srgbClr val="040F6A"/>
              </a:buClr>
              <a:buFont typeface="Lucida Grande"/>
              <a:defRPr sz="2000" spc="-39">
                <a:solidFill>
                  <a:srgbClr val="000000"/>
                </a:solidFill>
              </a:defRPr>
            </a:pPr>
            <a:r>
              <a:t>Couche transport</a:t>
            </a:r>
          </a:p>
          <a:p>
            <a:pPr>
              <a:buClr>
                <a:srgbClr val="040F6A"/>
              </a:buClr>
              <a:buFont typeface="Lucida Grande"/>
              <a:defRPr sz="2000" spc="-39">
                <a:solidFill>
                  <a:srgbClr val="000000"/>
                </a:solidFill>
              </a:defRPr>
            </a:pPr>
            <a:r>
              <a:t>———————————</a:t>
            </a:r>
          </a:p>
          <a:p>
            <a:pPr>
              <a:buClr>
                <a:srgbClr val="040F6A"/>
              </a:buClr>
              <a:buFont typeface="Lucida Grande"/>
              <a:defRPr sz="2000" spc="-39">
                <a:solidFill>
                  <a:srgbClr val="000000"/>
                </a:solidFill>
              </a:defRPr>
            </a:pPr>
            <a:r>
              <a:t>Couche réseau</a:t>
            </a:r>
          </a:p>
        </p:txBody>
      </p:sp>
      <p:sp>
        <p:nvSpPr>
          <p:cNvPr id="1820" name="Client (utilisateur)…"/>
          <p:cNvSpPr txBox="1"/>
          <p:nvPr/>
        </p:nvSpPr>
        <p:spPr>
          <a:xfrm>
            <a:off x="4260377" y="3154680"/>
            <a:ext cx="4970781" cy="1310641"/>
          </a:xfrm>
          <a:prstGeom prst="rect">
            <a:avLst/>
          </a:prstGeom>
          <a:solidFill>
            <a:srgbClr val="FFFFFF"/>
          </a:solidFill>
          <a:ln w="12700">
            <a:miter lim="400000"/>
          </a:ln>
          <a:effectLst>
            <a:outerShdw blurRad="190500" dist="8455" dir="5400000" rotWithShape="0">
              <a:srgbClr val="000000"/>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14300" tIns="114300" rIns="114300" bIns="114300" anchor="ctr">
            <a:spAutoFit/>
          </a:bodyPr>
          <a:lstStyle/>
          <a:p>
            <a:pPr>
              <a:buClr>
                <a:srgbClr val="040F6A"/>
              </a:buClr>
              <a:buFont typeface="Lucida Grande"/>
              <a:defRPr sz="2000" spc="-39">
                <a:solidFill>
                  <a:srgbClr val="000000"/>
                </a:solidFill>
              </a:defRPr>
            </a:pPr>
            <a:r>
              <a:t>Client (utilisateur)</a:t>
            </a:r>
          </a:p>
          <a:p>
            <a:pPr>
              <a:buClr>
                <a:srgbClr val="040F6A"/>
              </a:buClr>
              <a:buFont typeface="Lucida Grande"/>
              <a:defRPr sz="2000" spc="-39">
                <a:solidFill>
                  <a:srgbClr val="000000"/>
                </a:solidFill>
              </a:defRPr>
            </a:pPr>
            <a:r>
              <a:t>———————————————————</a:t>
            </a:r>
          </a:p>
          <a:p>
            <a:pPr>
              <a:buClr>
                <a:srgbClr val="040F6A"/>
              </a:buClr>
              <a:buFont typeface="Lucida Grande"/>
              <a:defRPr sz="2000" spc="-39">
                <a:solidFill>
                  <a:srgbClr val="000000"/>
                </a:solidFill>
              </a:defRPr>
            </a:pPr>
            <a:r>
              <a:t>Opérateur réseau (transporteur)</a:t>
            </a:r>
          </a:p>
        </p:txBody>
      </p:sp>
      <p:sp>
        <p:nvSpPr>
          <p:cNvPr id="1821" name="Fig 3.1 - Interface Couche transport / couche réseau"/>
          <p:cNvSpPr txBox="1"/>
          <p:nvPr/>
        </p:nvSpPr>
        <p:spPr>
          <a:xfrm>
            <a:off x="519927" y="5010896"/>
            <a:ext cx="5538193"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3.1 - Interface Couche transport / couche réseau</a:t>
            </a:r>
          </a:p>
        </p:txBody>
      </p:sp>
      <p:grpSp>
        <p:nvGrpSpPr>
          <p:cNvPr id="1824" name="Grouper"/>
          <p:cNvGrpSpPr/>
          <p:nvPr/>
        </p:nvGrpSpPr>
        <p:grpSpPr>
          <a:xfrm>
            <a:off x="279400" y="-44450"/>
            <a:ext cx="9601200" cy="1206500"/>
            <a:chOff x="0" y="0"/>
            <a:chExt cx="9601200" cy="1206500"/>
          </a:xfrm>
        </p:grpSpPr>
        <p:sp>
          <p:nvSpPr>
            <p:cNvPr id="1822"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1823" name="Ch5-Transport.png" descr="Ch5-Transport.png"/>
            <p:cNvPicPr>
              <a:picLocks noChangeAspect="1"/>
            </p:cNvPicPr>
            <p:nvPr/>
          </p:nvPicPr>
          <p:blipFill>
            <a:blip r:embed="rId2"/>
            <a:stretch>
              <a:fillRect/>
            </a:stretch>
          </p:blipFill>
          <p:spPr>
            <a:xfrm>
              <a:off x="6713726" y="0"/>
              <a:ext cx="1803401" cy="1206500"/>
            </a:xfrm>
            <a:prstGeom prst="rect">
              <a:avLst/>
            </a:prstGeom>
            <a:ln w="12700" cap="flat">
              <a:noFill/>
              <a:miter lim="400000"/>
            </a:ln>
            <a:effectLst/>
          </p:spPr>
        </p:pic>
      </p:grpSp>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828" name="Grouper"/>
          <p:cNvGrpSpPr/>
          <p:nvPr/>
        </p:nvGrpSpPr>
        <p:grpSpPr>
          <a:xfrm>
            <a:off x="317500" y="1270000"/>
            <a:ext cx="9525000" cy="38100"/>
            <a:chOff x="0" y="0"/>
            <a:chExt cx="9525000" cy="38100"/>
          </a:xfrm>
        </p:grpSpPr>
        <p:sp>
          <p:nvSpPr>
            <p:cNvPr id="1826"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827"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829" name="Numéro de diapositive"/>
          <p:cNvSpPr txBox="1">
            <a:spLocks noGrp="1"/>
          </p:cNvSpPr>
          <p:nvPr>
            <p:ph type="sldNum" sz="quarter" idx="4294967295"/>
          </p:nvPr>
        </p:nvSpPr>
        <p:spPr>
          <a:xfrm>
            <a:off x="9463103" y="7200900"/>
            <a:ext cx="430198"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100</a:t>
            </a:fld>
            <a:endParaRPr/>
          </a:p>
        </p:txBody>
      </p:sp>
      <p:sp>
        <p:nvSpPr>
          <p:cNvPr id="1830" name="2 - Objectifs de la couche transpor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Objectifs de la couche transport</a:t>
            </a:r>
          </a:p>
        </p:txBody>
      </p:sp>
      <p:sp>
        <p:nvSpPr>
          <p:cNvPr id="1831" name="Les couches inférieures agissent sur les machines intermédiaires, alors que la couche transport est une vrai couche de bout en bout"/>
          <p:cNvSpPr txBox="1">
            <a:spLocks noGrp="1"/>
          </p:cNvSpPr>
          <p:nvPr>
            <p:ph type="body" idx="1"/>
          </p:nvPr>
        </p:nvSpPr>
        <p:spPr>
          <a:xfrm>
            <a:off x="290202" y="1879600"/>
            <a:ext cx="9204215" cy="5475572"/>
          </a:xfrm>
          <a:prstGeom prst="rect">
            <a:avLst/>
          </a:prstGeom>
        </p:spPr>
        <p:txBody>
          <a:bodyPr lIns="25400" tIns="25400" rIns="25400" bIns="25400" anchor="t"/>
          <a:lstStyle>
            <a:lvl1pPr>
              <a:spcBef>
                <a:spcPts val="1500"/>
              </a:spcBef>
            </a:lvl1pPr>
          </a:lstStyle>
          <a:p>
            <a:r>
              <a:t>Les couches inférieures agissent sur les machines intermédiaires, alors que la couche transport est une vrai couche de bout en bout</a:t>
            </a:r>
          </a:p>
        </p:txBody>
      </p:sp>
      <p:sp>
        <p:nvSpPr>
          <p:cNvPr id="1832" name="Introduction"/>
          <p:cNvSpPr txBox="1"/>
          <p:nvPr/>
        </p:nvSpPr>
        <p:spPr>
          <a:xfrm>
            <a:off x="304865" y="1416050"/>
            <a:ext cx="7655698"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Introduction</a:t>
            </a:r>
          </a:p>
        </p:txBody>
      </p:sp>
      <p:grpSp>
        <p:nvGrpSpPr>
          <p:cNvPr id="1835" name="Grouper"/>
          <p:cNvGrpSpPr/>
          <p:nvPr/>
        </p:nvGrpSpPr>
        <p:grpSpPr>
          <a:xfrm>
            <a:off x="279400" y="-44450"/>
            <a:ext cx="9601200" cy="1206500"/>
            <a:chOff x="0" y="0"/>
            <a:chExt cx="9601200" cy="1206500"/>
          </a:xfrm>
        </p:grpSpPr>
        <p:sp>
          <p:nvSpPr>
            <p:cNvPr id="1833"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1834" name="Ch5-Transport.png" descr="Ch5-Transport.png"/>
            <p:cNvPicPr>
              <a:picLocks noChangeAspect="1"/>
            </p:cNvPicPr>
            <p:nvPr/>
          </p:nvPicPr>
          <p:blipFill>
            <a:blip r:embed="rId2"/>
            <a:stretch>
              <a:fillRect/>
            </a:stretch>
          </p:blipFill>
          <p:spPr>
            <a:xfrm>
              <a:off x="6713726" y="0"/>
              <a:ext cx="1803401" cy="1206500"/>
            </a:xfrm>
            <a:prstGeom prst="rect">
              <a:avLst/>
            </a:prstGeom>
            <a:ln w="12700" cap="flat">
              <a:noFill/>
              <a:miter lim="400000"/>
            </a:ln>
            <a:effectLst/>
          </p:spPr>
        </p:pic>
      </p:grpSp>
      <p:pic>
        <p:nvPicPr>
          <p:cNvPr id="1836" name="modelisation-osi.png" descr="modelisation-osi.png"/>
          <p:cNvPicPr>
            <a:picLocks noChangeAspect="1"/>
          </p:cNvPicPr>
          <p:nvPr/>
        </p:nvPicPr>
        <p:blipFill>
          <a:blip r:embed="rId3"/>
          <a:stretch>
            <a:fillRect/>
          </a:stretch>
        </p:blipFill>
        <p:spPr>
          <a:xfrm>
            <a:off x="1369280" y="2945240"/>
            <a:ext cx="7421440" cy="3710720"/>
          </a:xfrm>
          <a:prstGeom prst="rect">
            <a:avLst/>
          </a:prstGeom>
          <a:ln w="12700">
            <a:miter lim="400000"/>
          </a:ln>
        </p:spPr>
      </p:pic>
      <p:sp>
        <p:nvSpPr>
          <p:cNvPr id="1837" name="Fig 3.2 - Place de la couche transport dans le modèle OSI"/>
          <p:cNvSpPr txBox="1"/>
          <p:nvPr/>
        </p:nvSpPr>
        <p:spPr>
          <a:xfrm>
            <a:off x="830954" y="7188200"/>
            <a:ext cx="6464808"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3.2 - Place de la couche transport dans le modèle OSI</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841" name="Grouper"/>
          <p:cNvGrpSpPr/>
          <p:nvPr/>
        </p:nvGrpSpPr>
        <p:grpSpPr>
          <a:xfrm>
            <a:off x="317500" y="1270000"/>
            <a:ext cx="9525000" cy="38100"/>
            <a:chOff x="0" y="0"/>
            <a:chExt cx="9525000" cy="38100"/>
          </a:xfrm>
        </p:grpSpPr>
        <p:sp>
          <p:nvSpPr>
            <p:cNvPr id="1839"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840"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842" name="3 - La couche Transport dans Interne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La couche Transport dans Internet</a:t>
            </a:r>
          </a:p>
        </p:txBody>
      </p:sp>
      <p:sp>
        <p:nvSpPr>
          <p:cNvPr id="1843" name="Préambule"/>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Préambule</a:t>
            </a:r>
          </a:p>
        </p:txBody>
      </p:sp>
      <p:sp>
        <p:nvSpPr>
          <p:cNvPr id="1844" name="Les deux principaux protocoles de la couche transport de l’architecture TCP/IP sont :…"/>
          <p:cNvSpPr txBox="1">
            <a:spLocks noGrp="1"/>
          </p:cNvSpPr>
          <p:nvPr>
            <p:ph type="body" idx="1"/>
          </p:nvPr>
        </p:nvSpPr>
        <p:spPr>
          <a:xfrm>
            <a:off x="304800" y="203200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spc="-39"/>
            </a:pPr>
            <a:r>
              <a:t>Les deux principaux protocoles de la couche transport de l’architecture TCP/IP sont :</a:t>
            </a:r>
          </a:p>
          <a:p>
            <a:pPr lvl="1">
              <a:lnSpc>
                <a:spcPct val="100000"/>
              </a:lnSpc>
              <a:spcBef>
                <a:spcPts val="100"/>
              </a:spcBef>
              <a:buClr>
                <a:srgbClr val="040F6A"/>
              </a:buClr>
              <a:buSzPct val="75000"/>
              <a:buFont typeface="Lucida Grande"/>
              <a:buChar char="‣"/>
              <a:defRPr sz="2000"/>
            </a:pPr>
            <a:r>
              <a:rPr b="1"/>
              <a:t>TCP</a:t>
            </a:r>
            <a:r>
              <a:t> (</a:t>
            </a:r>
            <a:r>
              <a:rPr i="1"/>
              <a:t>Transmission Control Protocol</a:t>
            </a:r>
            <a:r>
              <a:t>) propose un service fiable orienté connexion</a:t>
            </a:r>
          </a:p>
          <a:p>
            <a:pPr lvl="1">
              <a:lnSpc>
                <a:spcPct val="100000"/>
              </a:lnSpc>
              <a:spcBef>
                <a:spcPts val="100"/>
              </a:spcBef>
              <a:buClr>
                <a:srgbClr val="040F6A"/>
              </a:buClr>
              <a:buSzPct val="75000"/>
              <a:buFont typeface="Lucida Grande"/>
              <a:buChar char="‣"/>
              <a:defRPr sz="2000"/>
            </a:pPr>
            <a:r>
              <a:rPr b="1"/>
              <a:t>UDP</a:t>
            </a:r>
            <a:r>
              <a:t> (</a:t>
            </a:r>
            <a:r>
              <a:rPr i="1"/>
              <a:t>User Datagram Protocol</a:t>
            </a:r>
            <a:r>
              <a:t>) est un protocole plus simple, non fiable et sans connexion</a:t>
            </a:r>
          </a:p>
          <a:p>
            <a:pPr>
              <a:lnSpc>
                <a:spcPct val="100000"/>
              </a:lnSpc>
              <a:spcBef>
                <a:spcPts val="100"/>
              </a:spcBef>
              <a:buClr>
                <a:srgbClr val="040F6A"/>
              </a:buClr>
              <a:buFont typeface="Lucida Grande"/>
              <a:defRPr sz="2000"/>
            </a:pPr>
            <a:r>
              <a:t>On trouve également :</a:t>
            </a:r>
          </a:p>
          <a:p>
            <a:pPr lvl="1">
              <a:lnSpc>
                <a:spcPct val="100000"/>
              </a:lnSpc>
              <a:spcBef>
                <a:spcPts val="100"/>
              </a:spcBef>
              <a:buClr>
                <a:srgbClr val="040F6A"/>
              </a:buClr>
              <a:buSzPct val="75000"/>
              <a:buFont typeface="Lucida Grande"/>
              <a:buChar char="‣"/>
              <a:defRPr sz="2000"/>
            </a:pPr>
            <a:r>
              <a:rPr u="sng">
                <a:solidFill>
                  <a:srgbClr val="1A4291"/>
                </a:solidFill>
                <a:hlinkClick r:id="rId3"/>
              </a:rPr>
              <a:t>QUIC</a:t>
            </a:r>
            <a:r>
              <a:t> :  nouveau protocole de transport utilisant TLS/SSL et UDP.</a:t>
            </a:r>
          </a:p>
          <a:p>
            <a:pPr lvl="1">
              <a:lnSpc>
                <a:spcPct val="100000"/>
              </a:lnSpc>
              <a:spcBef>
                <a:spcPts val="100"/>
              </a:spcBef>
              <a:buClr>
                <a:srgbClr val="040F6A"/>
              </a:buClr>
              <a:buSzPct val="75000"/>
              <a:buFont typeface="Lucida Grande"/>
              <a:buChar char="‣"/>
              <a:defRPr sz="2000"/>
            </a:pPr>
            <a:r>
              <a:t>RTP (</a:t>
            </a:r>
            <a:r>
              <a:rPr i="1"/>
              <a:t>Real-Time Transport Protocol</a:t>
            </a:r>
            <a:r>
              <a:t>) permet le transport de données soumises à des contraintes de temps réel, tels que des flux média audio ou vidéo. </a:t>
            </a:r>
          </a:p>
          <a:p>
            <a:pPr lvl="2">
              <a:lnSpc>
                <a:spcPct val="100000"/>
              </a:lnSpc>
              <a:spcBef>
                <a:spcPts val="100"/>
              </a:spcBef>
              <a:buClr>
                <a:srgbClr val="040F6A"/>
              </a:buClr>
              <a:buSzPct val="75000"/>
              <a:buFont typeface="Lucida Grande"/>
              <a:buChar char="‣"/>
              <a:defRPr sz="2000"/>
            </a:pPr>
            <a:r>
              <a:t>Il utilise en fait UDP et il permet le transport de média pour les services de la </a:t>
            </a:r>
            <a:r>
              <a:rPr b="1"/>
              <a:t>voix sur IP</a:t>
            </a:r>
            <a:r>
              <a:t>, de </a:t>
            </a:r>
            <a:r>
              <a:rPr b="1"/>
              <a:t>vidéo conférence</a:t>
            </a:r>
            <a:r>
              <a:t> et de </a:t>
            </a:r>
            <a:r>
              <a:rPr b="1"/>
              <a:t>streaming</a:t>
            </a:r>
            <a:r>
              <a:t>.</a:t>
            </a:r>
          </a:p>
          <a:p>
            <a:pPr lvl="2">
              <a:lnSpc>
                <a:spcPct val="100000"/>
              </a:lnSpc>
              <a:spcBef>
                <a:spcPts val="100"/>
              </a:spcBef>
              <a:buClr>
                <a:srgbClr val="040F6A"/>
              </a:buClr>
              <a:buSzPct val="75000"/>
              <a:buFont typeface="Lucida Grande"/>
              <a:buChar char="‣"/>
              <a:defRPr sz="2000"/>
            </a:pPr>
            <a:r>
              <a:t>RTP, protocole de transport, est toujours associé à un protocole de niveau Application comme SIP, </a:t>
            </a:r>
            <a:r>
              <a:rPr i="1"/>
              <a:t>Session Initiation Protocol</a:t>
            </a:r>
            <a:r>
              <a:t> (VoIP ou vidéo conférence) ou </a:t>
            </a:r>
            <a:r>
              <a:rPr b="1"/>
              <a:t>RTSP</a:t>
            </a:r>
            <a:r>
              <a:t>, </a:t>
            </a:r>
            <a:r>
              <a:rPr i="1"/>
              <a:t>Real Time Streaming Protocol</a:t>
            </a:r>
            <a:r>
              <a:t>.</a:t>
            </a:r>
          </a:p>
        </p:txBody>
      </p:sp>
      <p:sp>
        <p:nvSpPr>
          <p:cNvPr id="1845" name="Texte"/>
          <p:cNvSpPr txBox="1"/>
          <p:nvPr/>
        </p:nvSpPr>
        <p:spPr>
          <a:xfrm>
            <a:off x="9461500" y="7200900"/>
            <a:ext cx="430197"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defRPr sz="1200" spc="-24"/>
            </a:lvl1pPr>
          </a:lstStyle>
          <a:p>
            <a:fld id="{86CB4B4D-7CA3-9044-876B-883B54F8677D}" type="slidenum">
              <a:t>101</a:t>
            </a:fld>
            <a:endParaRPr/>
          </a:p>
        </p:txBody>
      </p:sp>
      <p:grpSp>
        <p:nvGrpSpPr>
          <p:cNvPr id="1848" name="Grouper"/>
          <p:cNvGrpSpPr/>
          <p:nvPr/>
        </p:nvGrpSpPr>
        <p:grpSpPr>
          <a:xfrm>
            <a:off x="279400" y="-44450"/>
            <a:ext cx="9601200" cy="1206500"/>
            <a:chOff x="0" y="0"/>
            <a:chExt cx="9601200" cy="1206500"/>
          </a:xfrm>
        </p:grpSpPr>
        <p:sp>
          <p:nvSpPr>
            <p:cNvPr id="1846"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1847" name="Ch5-Transport.png" descr="Ch5-Transport.png"/>
            <p:cNvPicPr>
              <a:picLocks noChangeAspect="1"/>
            </p:cNvPicPr>
            <p:nvPr/>
          </p:nvPicPr>
          <p:blipFill>
            <a:blip r:embed="rId4"/>
            <a:stretch>
              <a:fillRect/>
            </a:stretch>
          </p:blipFill>
          <p:spPr>
            <a:xfrm>
              <a:off x="6713726" y="0"/>
              <a:ext cx="1803401" cy="1206500"/>
            </a:xfrm>
            <a:prstGeom prst="rect">
              <a:avLst/>
            </a:prstGeom>
            <a:ln w="12700" cap="flat">
              <a:noFill/>
              <a:miter lim="400000"/>
            </a:ln>
            <a:effectLst/>
          </p:spPr>
        </p:pic>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854" name="Grouper"/>
          <p:cNvGrpSpPr/>
          <p:nvPr/>
        </p:nvGrpSpPr>
        <p:grpSpPr>
          <a:xfrm>
            <a:off x="317500" y="1270000"/>
            <a:ext cx="9525000" cy="38100"/>
            <a:chOff x="0" y="0"/>
            <a:chExt cx="9525000" cy="38100"/>
          </a:xfrm>
        </p:grpSpPr>
        <p:sp>
          <p:nvSpPr>
            <p:cNvPr id="1852"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853"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855" name="3 - La couche Transport dans Interne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La couche Transport dans Internet</a:t>
            </a:r>
          </a:p>
        </p:txBody>
      </p:sp>
      <p:sp>
        <p:nvSpPr>
          <p:cNvPr id="1856" name="TCP - Introduction"/>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TCP - Introduction</a:t>
            </a:r>
          </a:p>
        </p:txBody>
      </p:sp>
      <p:sp>
        <p:nvSpPr>
          <p:cNvPr id="1857" name="Conçu pour traiter des flots de données de bout-en-bout, de manière fiable, sur un ensemble de réseaux non fiables.…"/>
          <p:cNvSpPr txBox="1">
            <a:spLocks noGrp="1"/>
          </p:cNvSpPr>
          <p:nvPr>
            <p:ph type="body" idx="1"/>
          </p:nvPr>
        </p:nvSpPr>
        <p:spPr>
          <a:xfrm>
            <a:off x="304800" y="203200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Conçu pour traiter des flots de données de bout-en-bout, de manière fiable, sur un ensemble de réseaux non fiables.</a:t>
            </a:r>
            <a:br/>
            <a:endParaRPr/>
          </a:p>
          <a:p>
            <a:pPr>
              <a:lnSpc>
                <a:spcPct val="100000"/>
              </a:lnSpc>
              <a:spcBef>
                <a:spcPts val="100"/>
              </a:spcBef>
              <a:buClr>
                <a:srgbClr val="040F6A"/>
              </a:buClr>
              <a:buFont typeface="Lucida Grande"/>
              <a:defRPr sz="2000"/>
            </a:pPr>
            <a:r>
              <a:t>TCP s’adapte dynamiquement aux variations de paramètres des réseaux (topologie, largeur de bande, délais de transmission, taille de paquets…)</a:t>
            </a:r>
            <a:br/>
            <a:endParaRPr/>
          </a:p>
          <a:p>
            <a:pPr>
              <a:lnSpc>
                <a:spcPct val="100000"/>
              </a:lnSpc>
              <a:spcBef>
                <a:spcPts val="100"/>
              </a:spcBef>
              <a:buClr>
                <a:srgbClr val="040F6A"/>
              </a:buClr>
              <a:buFont typeface="Lucida Grande"/>
              <a:defRPr sz="2000"/>
            </a:pPr>
            <a:r>
              <a:t>Résistant aux pannes de la couche réseau et aux pertes de datagrammes.</a:t>
            </a:r>
          </a:p>
        </p:txBody>
      </p:sp>
      <p:sp>
        <p:nvSpPr>
          <p:cNvPr id="1858" name="Texte"/>
          <p:cNvSpPr txBox="1"/>
          <p:nvPr/>
        </p:nvSpPr>
        <p:spPr>
          <a:xfrm>
            <a:off x="9486900" y="7200900"/>
            <a:ext cx="430197"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defRPr sz="1200" spc="-24"/>
            </a:lvl1pPr>
          </a:lstStyle>
          <a:p>
            <a:fld id="{86CB4B4D-7CA3-9044-876B-883B54F8677D}" type="slidenum">
              <a:t>102</a:t>
            </a:fld>
            <a:endParaRPr/>
          </a:p>
        </p:txBody>
      </p:sp>
      <p:grpSp>
        <p:nvGrpSpPr>
          <p:cNvPr id="1861" name="Grouper"/>
          <p:cNvGrpSpPr/>
          <p:nvPr/>
        </p:nvGrpSpPr>
        <p:grpSpPr>
          <a:xfrm>
            <a:off x="279400" y="-44450"/>
            <a:ext cx="9601200" cy="1206500"/>
            <a:chOff x="0" y="0"/>
            <a:chExt cx="9601200" cy="1206500"/>
          </a:xfrm>
        </p:grpSpPr>
        <p:sp>
          <p:nvSpPr>
            <p:cNvPr id="1859"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1860" name="Ch5-Transport.png" descr="Ch5-Transport.png"/>
            <p:cNvPicPr>
              <a:picLocks noChangeAspect="1"/>
            </p:cNvPicPr>
            <p:nvPr/>
          </p:nvPicPr>
          <p:blipFill>
            <a:blip r:embed="rId2"/>
            <a:stretch>
              <a:fillRect/>
            </a:stretch>
          </p:blipFill>
          <p:spPr>
            <a:xfrm>
              <a:off x="6713726" y="0"/>
              <a:ext cx="1803401" cy="1206500"/>
            </a:xfrm>
            <a:prstGeom prst="rect">
              <a:avLst/>
            </a:prstGeom>
            <a:ln w="12700" cap="flat">
              <a:noFill/>
              <a:miter lim="400000"/>
            </a:ln>
            <a:effectLst/>
          </p:spPr>
        </p:pic>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865" name="Grouper"/>
          <p:cNvGrpSpPr/>
          <p:nvPr/>
        </p:nvGrpSpPr>
        <p:grpSpPr>
          <a:xfrm>
            <a:off x="317500" y="1270000"/>
            <a:ext cx="9525000" cy="38100"/>
            <a:chOff x="0" y="0"/>
            <a:chExt cx="9525000" cy="38100"/>
          </a:xfrm>
        </p:grpSpPr>
        <p:sp>
          <p:nvSpPr>
            <p:cNvPr id="1863"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864"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866" name="3 - La couche Transport dans Interne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La couche Transport dans Internet</a:t>
            </a:r>
          </a:p>
        </p:txBody>
      </p:sp>
      <p:sp>
        <p:nvSpPr>
          <p:cNvPr id="1867" name="Le service TCP"/>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Le service TCP</a:t>
            </a:r>
          </a:p>
        </p:txBody>
      </p:sp>
      <p:sp>
        <p:nvSpPr>
          <p:cNvPr id="1868" name="Notion de socket…"/>
          <p:cNvSpPr txBox="1">
            <a:spLocks noGrp="1"/>
          </p:cNvSpPr>
          <p:nvPr>
            <p:ph type="body" idx="1"/>
          </p:nvPr>
        </p:nvSpPr>
        <p:spPr>
          <a:xfrm>
            <a:off x="304800" y="203200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b="1"/>
            </a:pPr>
            <a:r>
              <a:t>Notion de socket</a:t>
            </a:r>
          </a:p>
          <a:p>
            <a:pPr>
              <a:lnSpc>
                <a:spcPct val="100000"/>
              </a:lnSpc>
              <a:spcBef>
                <a:spcPts val="100"/>
              </a:spcBef>
              <a:buClr>
                <a:srgbClr val="040F6A"/>
              </a:buClr>
              <a:buFont typeface="Lucida Grande"/>
              <a:defRPr sz="2000"/>
            </a:pPr>
            <a:r>
              <a:t> les connexions TCP sont bidirectionnelles, en mode point à point entre deux adresses de sockets </a:t>
            </a:r>
            <a:br/>
            <a:endParaRPr sz="700"/>
          </a:p>
          <a:p>
            <a:pPr>
              <a:lnSpc>
                <a:spcPct val="100000"/>
              </a:lnSpc>
              <a:spcBef>
                <a:spcPts val="100"/>
              </a:spcBef>
              <a:buClr>
                <a:srgbClr val="040F6A"/>
              </a:buClr>
              <a:buFont typeface="Lucida Grande"/>
              <a:defRPr sz="2000"/>
            </a:pPr>
            <a:r>
              <a:t>Un </a:t>
            </a:r>
            <a:r>
              <a:rPr b="1"/>
              <a:t>socket</a:t>
            </a:r>
            <a:r>
              <a:t> est définie par l'association de :</a:t>
            </a:r>
          </a:p>
          <a:p>
            <a:pPr lvl="1">
              <a:lnSpc>
                <a:spcPct val="100000"/>
              </a:lnSpc>
              <a:spcBef>
                <a:spcPts val="100"/>
              </a:spcBef>
              <a:buClr>
                <a:srgbClr val="040F6A"/>
              </a:buClr>
              <a:buSzPct val="75000"/>
              <a:buFont typeface="Lucida Grande"/>
              <a:buChar char="‣"/>
              <a:defRPr sz="2000"/>
            </a:pPr>
            <a:r>
              <a:t>Protocole (UDP ou TCP) </a:t>
            </a:r>
          </a:p>
          <a:p>
            <a:pPr lvl="1">
              <a:lnSpc>
                <a:spcPct val="100000"/>
              </a:lnSpc>
              <a:spcBef>
                <a:spcPts val="100"/>
              </a:spcBef>
              <a:buClr>
                <a:srgbClr val="040F6A"/>
              </a:buClr>
              <a:buSzPct val="75000"/>
              <a:buFont typeface="Lucida Grande"/>
              <a:buChar char="‣"/>
              <a:defRPr sz="2000"/>
            </a:pPr>
            <a:r>
              <a:t>Adresse IP de la source </a:t>
            </a:r>
          </a:p>
          <a:p>
            <a:pPr lvl="1">
              <a:lnSpc>
                <a:spcPct val="100000"/>
              </a:lnSpc>
              <a:spcBef>
                <a:spcPts val="100"/>
              </a:spcBef>
              <a:buClr>
                <a:srgbClr val="040F6A"/>
              </a:buClr>
              <a:buSzPct val="75000"/>
              <a:buFont typeface="Lucida Grande"/>
              <a:buChar char="‣"/>
              <a:defRPr sz="2000"/>
            </a:pPr>
            <a:r>
              <a:t>Port de la source </a:t>
            </a:r>
          </a:p>
          <a:p>
            <a:pPr lvl="1">
              <a:lnSpc>
                <a:spcPct val="100000"/>
              </a:lnSpc>
              <a:spcBef>
                <a:spcPts val="100"/>
              </a:spcBef>
              <a:buClr>
                <a:srgbClr val="040F6A"/>
              </a:buClr>
              <a:buSzPct val="75000"/>
              <a:buFont typeface="Lucida Grande"/>
              <a:buChar char="‣"/>
              <a:defRPr sz="2000"/>
            </a:pPr>
            <a:r>
              <a:t>Adresse IP de destination </a:t>
            </a:r>
          </a:p>
          <a:p>
            <a:pPr lvl="1">
              <a:lnSpc>
                <a:spcPct val="100000"/>
              </a:lnSpc>
              <a:spcBef>
                <a:spcPts val="100"/>
              </a:spcBef>
              <a:buClr>
                <a:srgbClr val="040F6A"/>
              </a:buClr>
              <a:buSzPct val="75000"/>
              <a:buFont typeface="Lucida Grande"/>
              <a:buChar char="‣"/>
              <a:defRPr sz="2000"/>
            </a:pPr>
            <a:r>
              <a:t>Port de destination </a:t>
            </a:r>
          </a:p>
          <a:p>
            <a:pPr>
              <a:lnSpc>
                <a:spcPct val="100000"/>
              </a:lnSpc>
              <a:spcBef>
                <a:spcPts val="100"/>
              </a:spcBef>
              <a:buClr>
                <a:srgbClr val="040F6A"/>
              </a:buClr>
              <a:buFont typeface="Lucida Grande"/>
              <a:defRPr sz="2000"/>
            </a:pPr>
            <a:endParaRPr sz="700"/>
          </a:p>
          <a:p>
            <a:pPr>
              <a:lnSpc>
                <a:spcPct val="100000"/>
              </a:lnSpc>
              <a:spcBef>
                <a:spcPts val="100"/>
              </a:spcBef>
              <a:buClr>
                <a:srgbClr val="040F6A"/>
              </a:buClr>
              <a:buFont typeface="Lucida Grande"/>
              <a:defRPr sz="2000"/>
            </a:pPr>
            <a:r>
              <a:t>On peut considérer un </a:t>
            </a:r>
            <a:r>
              <a:rPr b="1"/>
              <a:t>socket</a:t>
            </a:r>
            <a:r>
              <a:t> comme une « </a:t>
            </a:r>
            <a:r>
              <a:rPr i="1"/>
              <a:t>prise réseau</a:t>
            </a:r>
            <a:r>
              <a:t> » par laquelle une application peut envoyer et recevoir des données.</a:t>
            </a:r>
          </a:p>
        </p:txBody>
      </p:sp>
      <p:grpSp>
        <p:nvGrpSpPr>
          <p:cNvPr id="1871" name="Grouper"/>
          <p:cNvGrpSpPr/>
          <p:nvPr/>
        </p:nvGrpSpPr>
        <p:grpSpPr>
          <a:xfrm>
            <a:off x="279400" y="-44450"/>
            <a:ext cx="9601200" cy="1206500"/>
            <a:chOff x="0" y="0"/>
            <a:chExt cx="9601200" cy="1206500"/>
          </a:xfrm>
        </p:grpSpPr>
        <p:sp>
          <p:nvSpPr>
            <p:cNvPr id="1869"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1870" name="Ch5-Transport.png" descr="Ch5-Transport.png"/>
            <p:cNvPicPr>
              <a:picLocks noChangeAspect="1"/>
            </p:cNvPicPr>
            <p:nvPr/>
          </p:nvPicPr>
          <p:blipFill>
            <a:blip r:embed="rId2"/>
            <a:stretch>
              <a:fillRect/>
            </a:stretch>
          </p:blipFill>
          <p:spPr>
            <a:xfrm>
              <a:off x="6713726" y="0"/>
              <a:ext cx="1803401" cy="1206500"/>
            </a:xfrm>
            <a:prstGeom prst="rect">
              <a:avLst/>
            </a:prstGeom>
            <a:ln w="12700" cap="flat">
              <a:noFill/>
              <a:miter lim="400000"/>
            </a:ln>
            <a:effectLst/>
          </p:spPr>
        </p:pic>
      </p:grpSp>
      <p:sp>
        <p:nvSpPr>
          <p:cNvPr id="1872" name="Texte"/>
          <p:cNvSpPr txBox="1"/>
          <p:nvPr/>
        </p:nvSpPr>
        <p:spPr>
          <a:xfrm>
            <a:off x="9486900" y="7200900"/>
            <a:ext cx="430197"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defRPr sz="1200" spc="-24"/>
            </a:lvl1pPr>
          </a:lstStyle>
          <a:p>
            <a:fld id="{86CB4B4D-7CA3-9044-876B-883B54F8677D}" type="slidenum">
              <a:t>103</a:t>
            </a:fld>
            <a:endParaRPr/>
          </a:p>
        </p:txBody>
      </p:sp>
      <p:grpSp>
        <p:nvGrpSpPr>
          <p:cNvPr id="1882" name="Grouper"/>
          <p:cNvGrpSpPr/>
          <p:nvPr/>
        </p:nvGrpSpPr>
        <p:grpSpPr>
          <a:xfrm>
            <a:off x="1104739" y="5769500"/>
            <a:ext cx="7686624" cy="1944943"/>
            <a:chOff x="0" y="0"/>
            <a:chExt cx="7686622" cy="1944941"/>
          </a:xfrm>
        </p:grpSpPr>
        <p:pic>
          <p:nvPicPr>
            <p:cNvPr id="1873" name="Laptop copie.png" descr="Laptop copie.png"/>
            <p:cNvPicPr>
              <a:picLocks noChangeAspect="1"/>
            </p:cNvPicPr>
            <p:nvPr/>
          </p:nvPicPr>
          <p:blipFill>
            <a:blip r:embed="rId3"/>
            <a:stretch>
              <a:fillRect/>
            </a:stretch>
          </p:blipFill>
          <p:spPr>
            <a:xfrm>
              <a:off x="187175" y="367074"/>
              <a:ext cx="1140636" cy="1186262"/>
            </a:xfrm>
            <a:prstGeom prst="rect">
              <a:avLst/>
            </a:prstGeom>
            <a:ln w="12700" cap="flat">
              <a:noFill/>
              <a:miter lim="400000"/>
            </a:ln>
            <a:effectLst/>
          </p:spPr>
        </p:pic>
        <p:pic>
          <p:nvPicPr>
            <p:cNvPr id="1874" name="Server2.png" descr="Server2.png"/>
            <p:cNvPicPr>
              <a:picLocks noChangeAspect="1"/>
            </p:cNvPicPr>
            <p:nvPr/>
          </p:nvPicPr>
          <p:blipFill>
            <a:blip r:embed="rId4"/>
            <a:stretch>
              <a:fillRect/>
            </a:stretch>
          </p:blipFill>
          <p:spPr>
            <a:xfrm>
              <a:off x="6023067" y="281386"/>
              <a:ext cx="1663556" cy="1663556"/>
            </a:xfrm>
            <a:prstGeom prst="rect">
              <a:avLst/>
            </a:prstGeom>
            <a:ln w="12700" cap="flat">
              <a:noFill/>
              <a:miter lim="400000"/>
            </a:ln>
            <a:effectLst/>
          </p:spPr>
        </p:pic>
        <p:sp>
          <p:nvSpPr>
            <p:cNvPr id="1875" name="A"/>
            <p:cNvSpPr txBox="1"/>
            <p:nvPr/>
          </p:nvSpPr>
          <p:spPr>
            <a:xfrm>
              <a:off x="328322" y="0"/>
              <a:ext cx="858342" cy="4673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i="0" spc="0">
                  <a:solidFill>
                    <a:srgbClr val="367DA2"/>
                  </a:solidFill>
                  <a:latin typeface="Helvetica"/>
                  <a:ea typeface="Helvetica"/>
                  <a:cs typeface="Helvetica"/>
                  <a:sym typeface="Helvetica"/>
                </a:defRPr>
              </a:lvl1pPr>
            </a:lstStyle>
            <a:p>
              <a:r>
                <a:t>A</a:t>
              </a:r>
            </a:p>
          </p:txBody>
        </p:sp>
        <p:sp>
          <p:nvSpPr>
            <p:cNvPr id="1876" name="B"/>
            <p:cNvSpPr txBox="1"/>
            <p:nvPr/>
          </p:nvSpPr>
          <p:spPr>
            <a:xfrm>
              <a:off x="6425674" y="0"/>
              <a:ext cx="858341" cy="4673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i="0" spc="0">
                  <a:solidFill>
                    <a:srgbClr val="CF232B"/>
                  </a:solidFill>
                  <a:latin typeface="Helvetica"/>
                  <a:ea typeface="Helvetica"/>
                  <a:cs typeface="Helvetica"/>
                  <a:sym typeface="Helvetica"/>
                </a:defRPr>
              </a:lvl1pPr>
            </a:lstStyle>
            <a:p>
              <a:r>
                <a:t>B</a:t>
              </a:r>
            </a:p>
          </p:txBody>
        </p:sp>
        <p:sp>
          <p:nvSpPr>
            <p:cNvPr id="1877" name="adresse IPA :  port A"/>
            <p:cNvSpPr txBox="1"/>
            <p:nvPr/>
          </p:nvSpPr>
          <p:spPr>
            <a:xfrm>
              <a:off x="1076270" y="885747"/>
              <a:ext cx="2002209" cy="4673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400" i="0" spc="0">
                  <a:solidFill>
                    <a:srgbClr val="367DA2"/>
                  </a:solidFill>
                  <a:latin typeface="Arial Narrow"/>
                  <a:ea typeface="Arial Narrow"/>
                  <a:cs typeface="Arial Narrow"/>
                  <a:sym typeface="Arial Narrow"/>
                </a:defRPr>
              </a:pPr>
              <a:r>
                <a:t>adresse IP</a:t>
              </a:r>
              <a:r>
                <a:rPr baseline="-5999"/>
                <a:t>A</a:t>
              </a:r>
              <a:r>
                <a:t> :  port </a:t>
              </a:r>
              <a:r>
                <a:rPr baseline="-5999"/>
                <a:t>A </a:t>
              </a:r>
            </a:p>
          </p:txBody>
        </p:sp>
        <p:sp>
          <p:nvSpPr>
            <p:cNvPr id="1878" name="adresse IPB :  port B"/>
            <p:cNvSpPr txBox="1"/>
            <p:nvPr/>
          </p:nvSpPr>
          <p:spPr>
            <a:xfrm>
              <a:off x="4563833" y="885747"/>
              <a:ext cx="2069288" cy="4673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400" i="0" spc="0">
                  <a:solidFill>
                    <a:srgbClr val="CF232B"/>
                  </a:solidFill>
                  <a:latin typeface="Arial Narrow"/>
                  <a:ea typeface="Arial Narrow"/>
                  <a:cs typeface="Arial Narrow"/>
                  <a:sym typeface="Arial Narrow"/>
                </a:defRPr>
              </a:pPr>
              <a:r>
                <a:t>adresse IP</a:t>
              </a:r>
              <a:r>
                <a:rPr baseline="-5999"/>
                <a:t>B</a:t>
              </a:r>
              <a:r>
                <a:t> :  port </a:t>
              </a:r>
              <a:r>
                <a:rPr baseline="-5999"/>
                <a:t>B </a:t>
              </a:r>
            </a:p>
          </p:txBody>
        </p:sp>
        <p:sp>
          <p:nvSpPr>
            <p:cNvPr id="1879" name="Ligne"/>
            <p:cNvSpPr/>
            <p:nvPr/>
          </p:nvSpPr>
          <p:spPr>
            <a:xfrm>
              <a:off x="1467511" y="1353076"/>
              <a:ext cx="4755503" cy="1"/>
            </a:xfrm>
            <a:prstGeom prst="line">
              <a:avLst/>
            </a:prstGeom>
            <a:noFill/>
            <a:ln w="38100" cap="flat">
              <a:solidFill>
                <a:srgbClr val="6EC038"/>
              </a:solidFill>
              <a:prstDash val="solid"/>
              <a:miter lim="400000"/>
              <a:headEnd type="triangle" w="med" len="med"/>
              <a:tailEnd type="triangle" w="med" len="med"/>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1880" name="Protocole (TCP | UDP)"/>
            <p:cNvSpPr txBox="1"/>
            <p:nvPr/>
          </p:nvSpPr>
          <p:spPr>
            <a:xfrm>
              <a:off x="2778421" y="1281934"/>
              <a:ext cx="2207278" cy="46732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400" i="0" spc="0">
                  <a:solidFill>
                    <a:srgbClr val="6EC038"/>
                  </a:solidFill>
                  <a:latin typeface="Arial Narrow"/>
                  <a:ea typeface="Arial Narrow"/>
                  <a:cs typeface="Arial Narrow"/>
                  <a:sym typeface="Arial Narrow"/>
                </a:defRPr>
              </a:lvl1pPr>
            </a:lstStyle>
            <a:p>
              <a:r>
                <a:t>Protocole (TCP | UDP)</a:t>
              </a:r>
            </a:p>
          </p:txBody>
        </p:sp>
        <p:sp>
          <p:nvSpPr>
            <p:cNvPr id="1881" name="Rectangle"/>
            <p:cNvSpPr/>
            <p:nvPr/>
          </p:nvSpPr>
          <p:spPr>
            <a:xfrm>
              <a:off x="0" y="6132"/>
              <a:ext cx="7453802" cy="1759230"/>
            </a:xfrm>
            <a:prstGeom prst="rect">
              <a:avLst/>
            </a:prstGeom>
            <a:noFill/>
            <a:ln w="12700" cap="flat">
              <a:solidFill>
                <a:srgbClr val="7F7F7F">
                  <a:alpha val="40272"/>
                </a:srgbClr>
              </a:solidFill>
              <a:prstDash val="solid"/>
              <a:miter lim="400000"/>
            </a:ln>
            <a:effectLst>
              <a:outerShdw blurRad="38100" dist="30412" dir="2334679" rotWithShape="0">
                <a:srgbClr val="000000">
                  <a:alpha val="77376"/>
                </a:srgbClr>
              </a:outerShdw>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886" name="Grouper"/>
          <p:cNvGrpSpPr/>
          <p:nvPr/>
        </p:nvGrpSpPr>
        <p:grpSpPr>
          <a:xfrm>
            <a:off x="317500" y="1270000"/>
            <a:ext cx="9525000" cy="38100"/>
            <a:chOff x="0" y="0"/>
            <a:chExt cx="9525000" cy="38100"/>
          </a:xfrm>
        </p:grpSpPr>
        <p:sp>
          <p:nvSpPr>
            <p:cNvPr id="1884"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885"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887" name="3 - La couche Transport dans Interne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La couche Transport dans Internet</a:t>
            </a:r>
          </a:p>
        </p:txBody>
      </p:sp>
      <p:sp>
        <p:nvSpPr>
          <p:cNvPr id="1888" name="Le service TCP"/>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Le service TCP</a:t>
            </a:r>
          </a:p>
        </p:txBody>
      </p:sp>
      <p:sp>
        <p:nvSpPr>
          <p:cNvPr id="1889" name="Un numéro de port fait 16 bits…"/>
          <p:cNvSpPr txBox="1">
            <a:spLocks noGrp="1"/>
          </p:cNvSpPr>
          <p:nvPr>
            <p:ph type="body" idx="1"/>
          </p:nvPr>
        </p:nvSpPr>
        <p:spPr>
          <a:xfrm>
            <a:off x="279400" y="2038350"/>
            <a:ext cx="9601200" cy="4864100"/>
          </a:xfrm>
          <a:prstGeom prst="rect">
            <a:avLst/>
          </a:prstGeom>
        </p:spPr>
        <p:txBody>
          <a:bodyPr lIns="25400" tIns="25400" rIns="25400" bIns="25400" anchor="t"/>
          <a:lstStyle/>
          <a:p>
            <a:pPr>
              <a:lnSpc>
                <a:spcPct val="100000"/>
              </a:lnSpc>
              <a:spcBef>
                <a:spcPts val="400"/>
              </a:spcBef>
              <a:buClr>
                <a:srgbClr val="040F6A"/>
              </a:buClr>
              <a:buFont typeface="Lucida Grande"/>
              <a:defRPr sz="2000"/>
            </a:pPr>
            <a:r>
              <a:t>Un numéro de port fait 16 bits</a:t>
            </a:r>
          </a:p>
          <a:p>
            <a:pPr>
              <a:lnSpc>
                <a:spcPct val="100000"/>
              </a:lnSpc>
              <a:spcBef>
                <a:spcPts val="400"/>
              </a:spcBef>
              <a:buClr>
                <a:srgbClr val="040F6A"/>
              </a:buClr>
              <a:buFont typeface="Lucida Grande"/>
              <a:defRPr sz="2000"/>
            </a:pPr>
            <a:r>
              <a:t>Certains numéros ( &lt; 1024) sont réservés et liés à des services (</a:t>
            </a:r>
            <a:r>
              <a:rPr i="1"/>
              <a:t>Well known ports</a:t>
            </a:r>
            <a:r>
              <a:t>)</a:t>
            </a:r>
          </a:p>
          <a:p>
            <a:pPr lvl="1">
              <a:lnSpc>
                <a:spcPct val="100000"/>
              </a:lnSpc>
              <a:spcBef>
                <a:spcPts val="400"/>
              </a:spcBef>
              <a:buClr>
                <a:srgbClr val="040F6A"/>
              </a:buClr>
              <a:buSzPct val="75000"/>
              <a:buFont typeface="Lucida Grande"/>
              <a:buChar char="‣"/>
              <a:defRPr sz="2000"/>
            </a:pPr>
            <a:r>
              <a:t>20 : 	FTP (data) </a:t>
            </a:r>
          </a:p>
          <a:p>
            <a:pPr lvl="1">
              <a:lnSpc>
                <a:spcPct val="100000"/>
              </a:lnSpc>
              <a:spcBef>
                <a:spcPts val="400"/>
              </a:spcBef>
              <a:buClr>
                <a:srgbClr val="040F6A"/>
              </a:buClr>
              <a:buSzPct val="75000"/>
              <a:buFont typeface="Lucida Grande"/>
              <a:buChar char="‣"/>
              <a:defRPr sz="2000"/>
            </a:pPr>
            <a:r>
              <a:t>21 : 	FTP (control)</a:t>
            </a:r>
          </a:p>
          <a:p>
            <a:pPr lvl="1">
              <a:lnSpc>
                <a:spcPct val="100000"/>
              </a:lnSpc>
              <a:spcBef>
                <a:spcPts val="400"/>
              </a:spcBef>
              <a:buClr>
                <a:srgbClr val="040F6A"/>
              </a:buClr>
              <a:buSzPct val="75000"/>
              <a:buFont typeface="Lucida Grande"/>
              <a:buChar char="‣"/>
              <a:defRPr sz="2000"/>
            </a:pPr>
            <a:r>
              <a:t>22 : 	SSH</a:t>
            </a:r>
          </a:p>
          <a:p>
            <a:pPr lvl="1">
              <a:lnSpc>
                <a:spcPct val="100000"/>
              </a:lnSpc>
              <a:spcBef>
                <a:spcPts val="400"/>
              </a:spcBef>
              <a:buClr>
                <a:srgbClr val="040F6A"/>
              </a:buClr>
              <a:buSzPct val="75000"/>
              <a:buFont typeface="Lucida Grande"/>
              <a:buChar char="‣"/>
              <a:defRPr sz="2000"/>
            </a:pPr>
            <a:r>
              <a:t>23 : 	Telnet</a:t>
            </a:r>
          </a:p>
          <a:p>
            <a:pPr lvl="1">
              <a:lnSpc>
                <a:spcPct val="100000"/>
              </a:lnSpc>
              <a:spcBef>
                <a:spcPts val="400"/>
              </a:spcBef>
              <a:buClr>
                <a:srgbClr val="040F6A"/>
              </a:buClr>
              <a:buSzPct val="75000"/>
              <a:buFont typeface="Lucida Grande"/>
              <a:buChar char="‣"/>
              <a:defRPr sz="2000"/>
            </a:pPr>
            <a:r>
              <a:t>25 : 	SMTP</a:t>
            </a:r>
          </a:p>
          <a:p>
            <a:pPr lvl="1">
              <a:lnSpc>
                <a:spcPct val="100000"/>
              </a:lnSpc>
              <a:spcBef>
                <a:spcPts val="400"/>
              </a:spcBef>
              <a:buClr>
                <a:srgbClr val="040F6A"/>
              </a:buClr>
              <a:buSzPct val="75000"/>
              <a:buFont typeface="Lucida Grande"/>
              <a:buChar char="‣"/>
              <a:defRPr sz="2000"/>
            </a:pPr>
            <a:r>
              <a:t>80 : 	HTTP</a:t>
            </a:r>
          </a:p>
          <a:p>
            <a:pPr lvl="1">
              <a:lnSpc>
                <a:spcPct val="100000"/>
              </a:lnSpc>
              <a:spcBef>
                <a:spcPts val="400"/>
              </a:spcBef>
              <a:buClr>
                <a:srgbClr val="040F6A"/>
              </a:buClr>
              <a:buSzPct val="75000"/>
              <a:buFont typeface="Lucida Grande"/>
              <a:buChar char="‣"/>
              <a:defRPr sz="2000"/>
            </a:pPr>
            <a:r>
              <a:t>993 :	IMAPS</a:t>
            </a:r>
            <a:br/>
            <a:endParaRPr/>
          </a:p>
          <a:p>
            <a:pPr>
              <a:lnSpc>
                <a:spcPct val="100000"/>
              </a:lnSpc>
              <a:spcBef>
                <a:spcPts val="400"/>
              </a:spcBef>
              <a:buClr>
                <a:srgbClr val="040F6A"/>
              </a:buClr>
              <a:buFont typeface="Lucida Grande"/>
              <a:defRPr sz="2000"/>
            </a:pPr>
            <a:r>
              <a:t>Voir le fichier unix </a:t>
            </a:r>
            <a:r>
              <a:rPr b="1"/>
              <a:t>/etc/services</a:t>
            </a:r>
            <a:br>
              <a:rPr b="1">
                <a:latin typeface="Consolas"/>
                <a:ea typeface="Consolas"/>
                <a:cs typeface="Consolas"/>
                <a:sym typeface="Consolas"/>
              </a:rPr>
            </a:br>
            <a:endParaRPr b="1">
              <a:latin typeface="Consolas"/>
              <a:ea typeface="Consolas"/>
              <a:cs typeface="Consolas"/>
              <a:sym typeface="Consolas"/>
            </a:endParaRPr>
          </a:p>
          <a:p>
            <a:pPr>
              <a:lnSpc>
                <a:spcPct val="100000"/>
              </a:lnSpc>
              <a:spcBef>
                <a:spcPts val="400"/>
              </a:spcBef>
              <a:buClr>
                <a:srgbClr val="040F6A"/>
              </a:buClr>
              <a:buFont typeface="Lucida Grande"/>
              <a:defRPr sz="2000"/>
            </a:pPr>
            <a:r>
              <a:t>Les ports référencés permettent à une application cliente d'identifier une application et un service sur un système distant (un serveur).</a:t>
            </a:r>
          </a:p>
        </p:txBody>
      </p:sp>
      <p:sp>
        <p:nvSpPr>
          <p:cNvPr id="1890" name="Texte"/>
          <p:cNvSpPr txBox="1"/>
          <p:nvPr/>
        </p:nvSpPr>
        <p:spPr>
          <a:xfrm>
            <a:off x="9486900" y="7200900"/>
            <a:ext cx="430197"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defRPr sz="1200" spc="-24"/>
            </a:lvl1pPr>
          </a:lstStyle>
          <a:p>
            <a:fld id="{86CB4B4D-7CA3-9044-876B-883B54F8677D}" type="slidenum">
              <a:t>104</a:t>
            </a:fld>
            <a:endParaRPr/>
          </a:p>
        </p:txBody>
      </p:sp>
      <p:grpSp>
        <p:nvGrpSpPr>
          <p:cNvPr id="1893" name="Grouper"/>
          <p:cNvGrpSpPr/>
          <p:nvPr/>
        </p:nvGrpSpPr>
        <p:grpSpPr>
          <a:xfrm>
            <a:off x="279400" y="-44450"/>
            <a:ext cx="9601200" cy="1206500"/>
            <a:chOff x="0" y="0"/>
            <a:chExt cx="9601200" cy="1206500"/>
          </a:xfrm>
        </p:grpSpPr>
        <p:sp>
          <p:nvSpPr>
            <p:cNvPr id="1891"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1892" name="Ch5-Transport.png" descr="Ch5-Transport.png"/>
            <p:cNvPicPr>
              <a:picLocks noChangeAspect="1"/>
            </p:cNvPicPr>
            <p:nvPr/>
          </p:nvPicPr>
          <p:blipFill>
            <a:blip r:embed="rId2"/>
            <a:stretch>
              <a:fillRect/>
            </a:stretch>
          </p:blipFill>
          <p:spPr>
            <a:xfrm>
              <a:off x="6713726" y="0"/>
              <a:ext cx="1803401" cy="1206500"/>
            </a:xfrm>
            <a:prstGeom prst="rect">
              <a:avLst/>
            </a:prstGeom>
            <a:ln w="12700" cap="flat">
              <a:noFill/>
              <a:miter lim="400000"/>
            </a:ln>
            <a:effectLst/>
          </p:spPr>
        </p:pic>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1895" name="Texte"/>
          <p:cNvSpPr txBox="1"/>
          <p:nvPr/>
        </p:nvSpPr>
        <p:spPr>
          <a:xfrm>
            <a:off x="9506751" y="7200900"/>
            <a:ext cx="430198"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defRPr sz="1200" spc="-24"/>
            </a:lvl1pPr>
          </a:lstStyle>
          <a:p>
            <a:fld id="{86CB4B4D-7CA3-9044-876B-883B54F8677D}" type="slidenum">
              <a:t>105</a:t>
            </a:fld>
            <a:endParaRPr/>
          </a:p>
        </p:txBody>
      </p:sp>
      <p:grpSp>
        <p:nvGrpSpPr>
          <p:cNvPr id="1898" name="Grouper"/>
          <p:cNvGrpSpPr/>
          <p:nvPr/>
        </p:nvGrpSpPr>
        <p:grpSpPr>
          <a:xfrm>
            <a:off x="317500" y="1270000"/>
            <a:ext cx="9525000" cy="38100"/>
            <a:chOff x="0" y="0"/>
            <a:chExt cx="9525000" cy="38100"/>
          </a:xfrm>
        </p:grpSpPr>
        <p:sp>
          <p:nvSpPr>
            <p:cNvPr id="1896"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897"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899" name="3 - La couche Transport dans Interne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La couche Transport dans Internet</a:t>
            </a:r>
          </a:p>
        </p:txBody>
      </p:sp>
      <p:sp>
        <p:nvSpPr>
          <p:cNvPr id="1900" name="Le service TCP"/>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Le service TCP</a:t>
            </a:r>
          </a:p>
        </p:txBody>
      </p:sp>
      <p:sp>
        <p:nvSpPr>
          <p:cNvPr id="1901" name="Groupement de données.…"/>
          <p:cNvSpPr txBox="1">
            <a:spLocks noGrp="1"/>
          </p:cNvSpPr>
          <p:nvPr>
            <p:ph type="body" idx="1"/>
          </p:nvPr>
        </p:nvSpPr>
        <p:spPr>
          <a:xfrm>
            <a:off x="304800" y="2032000"/>
            <a:ext cx="9601200" cy="4864100"/>
          </a:xfrm>
          <a:prstGeom prst="rect">
            <a:avLst/>
          </a:prstGeom>
        </p:spPr>
        <p:txBody>
          <a:bodyPr lIns="25400" tIns="25400" rIns="25400" bIns="25400" anchor="t"/>
          <a:lstStyle/>
          <a:p>
            <a:pPr>
              <a:lnSpc>
                <a:spcPct val="100000"/>
              </a:lnSpc>
              <a:spcBef>
                <a:spcPts val="400"/>
              </a:spcBef>
              <a:buClr>
                <a:srgbClr val="040F6A"/>
              </a:buClr>
              <a:buFont typeface="Lucida Grande"/>
              <a:defRPr sz="2000"/>
            </a:pPr>
            <a:r>
              <a:t>Groupement de données.</a:t>
            </a:r>
          </a:p>
          <a:p>
            <a:pPr lvl="1">
              <a:lnSpc>
                <a:spcPct val="100000"/>
              </a:lnSpc>
              <a:spcBef>
                <a:spcPts val="400"/>
              </a:spcBef>
              <a:buClr>
                <a:srgbClr val="040F6A"/>
              </a:buClr>
              <a:buSzPct val="75000"/>
              <a:buFont typeface="Lucida Grande"/>
              <a:buChar char="‣"/>
              <a:defRPr sz="2000"/>
            </a:pPr>
            <a:r>
              <a:t>La délimitation des messages délivrés par un processus n’est généralement pas conservée.</a:t>
            </a:r>
          </a:p>
          <a:p>
            <a:pPr lvl="1">
              <a:lnSpc>
                <a:spcPct val="100000"/>
              </a:lnSpc>
              <a:spcBef>
                <a:spcPts val="400"/>
              </a:spcBef>
              <a:buClr>
                <a:srgbClr val="040F6A"/>
              </a:buClr>
              <a:buSzPct val="75000"/>
              <a:buFont typeface="Lucida Grande"/>
              <a:buChar char="‣"/>
              <a:defRPr sz="2000"/>
            </a:pPr>
            <a:r>
              <a:t>TCP traite des flots d'octets et attends, avant de transmettre des données, que le buffer d’émission soit plein.</a:t>
            </a:r>
          </a:p>
          <a:p>
            <a:pPr lvl="1">
              <a:lnSpc>
                <a:spcPct val="100000"/>
              </a:lnSpc>
              <a:spcBef>
                <a:spcPts val="400"/>
              </a:spcBef>
              <a:buClr>
                <a:srgbClr val="040F6A"/>
              </a:buClr>
              <a:buSzPct val="75000"/>
              <a:buFont typeface="Lucida Grande"/>
              <a:buChar char="‣"/>
              <a:defRPr sz="2000"/>
            </a:pPr>
            <a:endParaRPr/>
          </a:p>
          <a:p>
            <a:pPr lvl="1">
              <a:lnSpc>
                <a:spcPct val="100000"/>
              </a:lnSpc>
              <a:spcBef>
                <a:spcPts val="400"/>
              </a:spcBef>
              <a:buClr>
                <a:srgbClr val="040F6A"/>
              </a:buClr>
              <a:buSzPct val="75000"/>
              <a:buFont typeface="Lucida Grande"/>
              <a:buChar char="‣"/>
              <a:defRPr sz="2000"/>
            </a:pPr>
            <a:r>
              <a:t>Dans l’en-tête de TCP un drapeau, PUSH, peut-être utilisé par une application afin que les données soient délivrées immédiatement.</a:t>
            </a:r>
          </a:p>
          <a:p>
            <a:pPr lvl="1">
              <a:lnSpc>
                <a:spcPct val="100000"/>
              </a:lnSpc>
              <a:spcBef>
                <a:spcPts val="400"/>
              </a:spcBef>
              <a:buClr>
                <a:srgbClr val="040F6A"/>
              </a:buClr>
              <a:buSzPct val="75000"/>
              <a:buFont typeface="Lucida Grande"/>
              <a:buChar char="‣"/>
              <a:defRPr sz="2000"/>
            </a:pPr>
            <a:r>
              <a:t>Cela est notamment utilisé avec l’action de la touche « Entrée » d’un terminal virtuel.</a:t>
            </a:r>
          </a:p>
        </p:txBody>
      </p:sp>
      <p:grpSp>
        <p:nvGrpSpPr>
          <p:cNvPr id="1904" name="Grouper"/>
          <p:cNvGrpSpPr/>
          <p:nvPr/>
        </p:nvGrpSpPr>
        <p:grpSpPr>
          <a:xfrm>
            <a:off x="279400" y="-44450"/>
            <a:ext cx="9601200" cy="1206500"/>
            <a:chOff x="0" y="0"/>
            <a:chExt cx="9601200" cy="1206500"/>
          </a:xfrm>
        </p:grpSpPr>
        <p:sp>
          <p:nvSpPr>
            <p:cNvPr id="1902"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1903" name="Ch5-Transport.png" descr="Ch5-Transport.png"/>
            <p:cNvPicPr>
              <a:picLocks noChangeAspect="1"/>
            </p:cNvPicPr>
            <p:nvPr/>
          </p:nvPicPr>
          <p:blipFill>
            <a:blip r:embed="rId2"/>
            <a:stretch>
              <a:fillRect/>
            </a:stretch>
          </p:blipFill>
          <p:spPr>
            <a:xfrm>
              <a:off x="6713726" y="0"/>
              <a:ext cx="1803401" cy="1206500"/>
            </a:xfrm>
            <a:prstGeom prst="rect">
              <a:avLst/>
            </a:prstGeom>
            <a:ln w="12700" cap="flat">
              <a:noFill/>
              <a:miter lim="400000"/>
            </a:ln>
            <a:effectLst/>
          </p:spPr>
        </p:pic>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1906" name="Texte"/>
          <p:cNvSpPr txBox="1"/>
          <p:nvPr/>
        </p:nvSpPr>
        <p:spPr>
          <a:xfrm>
            <a:off x="9506751" y="7200900"/>
            <a:ext cx="430198"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defRPr sz="1200" spc="-24"/>
            </a:lvl1pPr>
          </a:lstStyle>
          <a:p>
            <a:fld id="{86CB4B4D-7CA3-9044-876B-883B54F8677D}" type="slidenum">
              <a:t>106</a:t>
            </a:fld>
            <a:endParaRPr/>
          </a:p>
        </p:txBody>
      </p:sp>
      <p:grpSp>
        <p:nvGrpSpPr>
          <p:cNvPr id="1909" name="Grouper"/>
          <p:cNvGrpSpPr/>
          <p:nvPr/>
        </p:nvGrpSpPr>
        <p:grpSpPr>
          <a:xfrm>
            <a:off x="317500" y="1270000"/>
            <a:ext cx="9525000" cy="38100"/>
            <a:chOff x="0" y="0"/>
            <a:chExt cx="9525000" cy="38100"/>
          </a:xfrm>
        </p:grpSpPr>
        <p:sp>
          <p:nvSpPr>
            <p:cNvPr id="1907"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908"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910" name="3 - La couche Transport dans Interne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La couche Transport dans Internet</a:t>
            </a:r>
          </a:p>
        </p:txBody>
      </p:sp>
      <p:sp>
        <p:nvSpPr>
          <p:cNvPr id="1911" name="Le protocole TCP"/>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Le protocole TCP</a:t>
            </a:r>
          </a:p>
        </p:txBody>
      </p:sp>
      <p:sp>
        <p:nvSpPr>
          <p:cNvPr id="1912" name="Les échanges sont sous forme de segments…"/>
          <p:cNvSpPr txBox="1">
            <a:spLocks noGrp="1"/>
          </p:cNvSpPr>
          <p:nvPr>
            <p:ph type="body" idx="1"/>
          </p:nvPr>
        </p:nvSpPr>
        <p:spPr>
          <a:xfrm>
            <a:off x="304800" y="2032000"/>
            <a:ext cx="9601200" cy="4864100"/>
          </a:xfrm>
          <a:prstGeom prst="rect">
            <a:avLst/>
          </a:prstGeom>
        </p:spPr>
        <p:txBody>
          <a:bodyPr lIns="25400" tIns="25400" rIns="25400" bIns="25400" anchor="t"/>
          <a:lstStyle/>
          <a:p>
            <a:pPr>
              <a:lnSpc>
                <a:spcPct val="100000"/>
              </a:lnSpc>
              <a:spcBef>
                <a:spcPts val="400"/>
              </a:spcBef>
              <a:buClr>
                <a:srgbClr val="040F6A"/>
              </a:buClr>
              <a:buFont typeface="Lucida Grande"/>
              <a:defRPr sz="2000"/>
            </a:pPr>
            <a:r>
              <a:t>Les échanges sont sous forme de </a:t>
            </a:r>
            <a:r>
              <a:rPr b="1"/>
              <a:t>segments</a:t>
            </a:r>
            <a:r>
              <a:t> </a:t>
            </a:r>
          </a:p>
          <a:p>
            <a:pPr>
              <a:lnSpc>
                <a:spcPct val="100000"/>
              </a:lnSpc>
              <a:spcBef>
                <a:spcPts val="400"/>
              </a:spcBef>
              <a:buClr>
                <a:srgbClr val="040F6A"/>
              </a:buClr>
              <a:buFont typeface="Lucida Grande"/>
              <a:defRPr sz="2000"/>
            </a:pPr>
            <a:r>
              <a:t>Un segment :</a:t>
            </a:r>
          </a:p>
          <a:p>
            <a:pPr lvl="1">
              <a:lnSpc>
                <a:spcPct val="100000"/>
              </a:lnSpc>
              <a:spcBef>
                <a:spcPts val="400"/>
              </a:spcBef>
              <a:buClr>
                <a:srgbClr val="040F6A"/>
              </a:buClr>
              <a:buSzPct val="75000"/>
              <a:buFont typeface="Lucida Grande"/>
              <a:buChar char="‣"/>
              <a:defRPr sz="2000"/>
            </a:pPr>
            <a:r>
              <a:t>Un en-tête de 20 octets</a:t>
            </a:r>
          </a:p>
          <a:p>
            <a:pPr lvl="1">
              <a:lnSpc>
                <a:spcPct val="100000"/>
              </a:lnSpc>
              <a:spcBef>
                <a:spcPts val="400"/>
              </a:spcBef>
              <a:buClr>
                <a:srgbClr val="040F6A"/>
              </a:buClr>
              <a:buSzPct val="75000"/>
              <a:buFont typeface="Lucida Grande"/>
              <a:buChar char="‣"/>
              <a:defRPr sz="2000"/>
            </a:pPr>
            <a:r>
              <a:t>Un en-tête optionnel</a:t>
            </a:r>
          </a:p>
          <a:p>
            <a:pPr lvl="1">
              <a:lnSpc>
                <a:spcPct val="100000"/>
              </a:lnSpc>
              <a:spcBef>
                <a:spcPts val="400"/>
              </a:spcBef>
              <a:buClr>
                <a:srgbClr val="040F6A"/>
              </a:buClr>
              <a:buSzPct val="75000"/>
              <a:buFont typeface="Lucida Grande"/>
              <a:buChar char="‣"/>
              <a:defRPr sz="2000"/>
            </a:pPr>
            <a:r>
              <a:t>Des données optionnelles </a:t>
            </a:r>
            <a:br/>
            <a:endParaRPr/>
          </a:p>
          <a:p>
            <a:pPr>
              <a:lnSpc>
                <a:spcPct val="100000"/>
              </a:lnSpc>
              <a:spcBef>
                <a:spcPts val="400"/>
              </a:spcBef>
              <a:buClr>
                <a:srgbClr val="040F6A"/>
              </a:buClr>
              <a:buFont typeface="Lucida Grande"/>
              <a:defRPr sz="2000"/>
            </a:pPr>
            <a:r>
              <a:t>La taille maximum d’un segment est de 65 535 octets (charge utile max. pour IP) </a:t>
            </a:r>
            <a:br/>
            <a:endParaRPr/>
          </a:p>
          <a:p>
            <a:pPr>
              <a:lnSpc>
                <a:spcPct val="100000"/>
              </a:lnSpc>
              <a:spcBef>
                <a:spcPts val="400"/>
              </a:spcBef>
              <a:buClr>
                <a:srgbClr val="040F6A"/>
              </a:buClr>
              <a:buFont typeface="Lucida Grande"/>
              <a:defRPr sz="2000"/>
            </a:pPr>
            <a:r>
              <a:t>Les données traitées par TCP sont fragmentées en segment de la taille de MTU (</a:t>
            </a:r>
            <a:r>
              <a:rPr i="1"/>
              <a:t>Maximum Transfer  Unit</a:t>
            </a:r>
            <a:r>
              <a:t>), </a:t>
            </a:r>
          </a:p>
          <a:p>
            <a:pPr lvl="1">
              <a:lnSpc>
                <a:spcPct val="100000"/>
              </a:lnSpc>
              <a:spcBef>
                <a:spcPts val="400"/>
              </a:spcBef>
              <a:buClr>
                <a:srgbClr val="040F6A"/>
              </a:buClr>
              <a:buSzPct val="75000"/>
              <a:buFont typeface="Lucida Grande"/>
              <a:buChar char="‣"/>
              <a:defRPr sz="2000"/>
            </a:pPr>
            <a:r>
              <a:t>unité de transfert maximale</a:t>
            </a:r>
          </a:p>
          <a:p>
            <a:pPr lvl="1">
              <a:lnSpc>
                <a:spcPct val="100000"/>
              </a:lnSpc>
              <a:spcBef>
                <a:spcPts val="400"/>
              </a:spcBef>
              <a:buClr>
                <a:srgbClr val="040F6A"/>
              </a:buClr>
              <a:buSzPct val="75000"/>
              <a:buFont typeface="Lucida Grande"/>
              <a:buChar char="‣"/>
              <a:defRPr sz="2000"/>
            </a:pPr>
            <a:r>
              <a:t>caractéristique d’un réseau</a:t>
            </a:r>
          </a:p>
        </p:txBody>
      </p:sp>
      <p:grpSp>
        <p:nvGrpSpPr>
          <p:cNvPr id="1915" name="Grouper"/>
          <p:cNvGrpSpPr/>
          <p:nvPr/>
        </p:nvGrpSpPr>
        <p:grpSpPr>
          <a:xfrm>
            <a:off x="279400" y="-44450"/>
            <a:ext cx="9601200" cy="1206500"/>
            <a:chOff x="0" y="0"/>
            <a:chExt cx="9601200" cy="1206500"/>
          </a:xfrm>
        </p:grpSpPr>
        <p:sp>
          <p:nvSpPr>
            <p:cNvPr id="1913"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1914" name="Ch5-Transport.png" descr="Ch5-Transport.png"/>
            <p:cNvPicPr>
              <a:picLocks noChangeAspect="1"/>
            </p:cNvPicPr>
            <p:nvPr/>
          </p:nvPicPr>
          <p:blipFill>
            <a:blip r:embed="rId2"/>
            <a:stretch>
              <a:fillRect/>
            </a:stretch>
          </p:blipFill>
          <p:spPr>
            <a:xfrm>
              <a:off x="6713726" y="0"/>
              <a:ext cx="1803401" cy="1206500"/>
            </a:xfrm>
            <a:prstGeom prst="rect">
              <a:avLst/>
            </a:prstGeom>
            <a:ln w="12700" cap="flat">
              <a:noFill/>
              <a:miter lim="400000"/>
            </a:ln>
            <a:effectLst/>
          </p:spPr>
        </p:pic>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show="0">
  <p:cSld>
    <p:bg>
      <p:bgPr>
        <a:solidFill>
          <a:srgbClr val="F5F3EE"/>
        </a:solidFill>
        <a:effectLst/>
      </p:bgPr>
    </p:bg>
    <p:spTree>
      <p:nvGrpSpPr>
        <p:cNvPr id="1" name=""/>
        <p:cNvGrpSpPr/>
        <p:nvPr/>
      </p:nvGrpSpPr>
      <p:grpSpPr>
        <a:xfrm>
          <a:off x="0" y="0"/>
          <a:ext cx="0" cy="0"/>
          <a:chOff x="0" y="0"/>
          <a:chExt cx="0" cy="0"/>
        </a:xfrm>
      </p:grpSpPr>
      <p:grpSp>
        <p:nvGrpSpPr>
          <p:cNvPr id="1919" name="Grouper"/>
          <p:cNvGrpSpPr/>
          <p:nvPr/>
        </p:nvGrpSpPr>
        <p:grpSpPr>
          <a:xfrm>
            <a:off x="317500" y="1270000"/>
            <a:ext cx="9525000" cy="38100"/>
            <a:chOff x="0" y="0"/>
            <a:chExt cx="9525000" cy="38100"/>
          </a:xfrm>
        </p:grpSpPr>
        <p:sp>
          <p:nvSpPr>
            <p:cNvPr id="1917"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918"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920" name="3 - La couche Transport dans Interne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La couche Transport dans Internet</a:t>
            </a:r>
          </a:p>
        </p:txBody>
      </p:sp>
      <p:sp>
        <p:nvSpPr>
          <p:cNvPr id="1921" name="Le protocole TCP"/>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Le protocole TCP</a:t>
            </a:r>
          </a:p>
        </p:txBody>
      </p:sp>
      <p:sp>
        <p:nvSpPr>
          <p:cNvPr id="1922" name="Pour le contrôle de flux, TCP utilise un mécanisme de fenêtre d’anticipation pour optimiser la communication. Cela va résoudre par ex. le problème où le récepteur est plus lent que l’émetteur.…"/>
          <p:cNvSpPr txBox="1">
            <a:spLocks noGrp="1"/>
          </p:cNvSpPr>
          <p:nvPr>
            <p:ph type="body" idx="1"/>
          </p:nvPr>
        </p:nvSpPr>
        <p:spPr>
          <a:xfrm>
            <a:off x="279400" y="2038350"/>
            <a:ext cx="9601200" cy="4864100"/>
          </a:xfrm>
          <a:prstGeom prst="rect">
            <a:avLst/>
          </a:prstGeom>
        </p:spPr>
        <p:txBody>
          <a:bodyPr lIns="25400" tIns="25400" rIns="25400" bIns="25400" anchor="t"/>
          <a:lstStyle/>
          <a:p>
            <a:pPr>
              <a:lnSpc>
                <a:spcPct val="100000"/>
              </a:lnSpc>
              <a:spcBef>
                <a:spcPts val="100"/>
              </a:spcBef>
              <a:buClr>
                <a:srgbClr val="040F6A"/>
              </a:buClr>
              <a:buFont typeface="Lucida Grande"/>
              <a:defRPr sz="2000"/>
            </a:pPr>
            <a:r>
              <a:t>Pour le contrôle de flux, TCP utilise un mécanisme de fenêtre d’anticipation pour optimiser la communication. Cela va résoudre par ex. le problème où le récepteur est plus lent que l’émetteur.</a:t>
            </a:r>
          </a:p>
          <a:p>
            <a:pPr lvl="1">
              <a:lnSpc>
                <a:spcPct val="100000"/>
              </a:lnSpc>
              <a:spcBef>
                <a:spcPts val="100"/>
              </a:spcBef>
              <a:buClr>
                <a:srgbClr val="040F6A"/>
              </a:buClr>
              <a:buSzPct val="75000"/>
              <a:buFont typeface="Lucida Grande"/>
              <a:buChar char="‣"/>
              <a:defRPr sz="2000"/>
            </a:pPr>
            <a:r>
              <a:t>À la transmission d’un segment S, l’émetteur arme un temporisateur</a:t>
            </a:r>
          </a:p>
          <a:p>
            <a:pPr lvl="1">
              <a:lnSpc>
                <a:spcPct val="100000"/>
              </a:lnSpc>
              <a:spcBef>
                <a:spcPts val="100"/>
              </a:spcBef>
              <a:buClr>
                <a:srgbClr val="040F6A"/>
              </a:buClr>
              <a:buSzPct val="75000"/>
              <a:buFont typeface="Lucida Grande"/>
              <a:buChar char="‣"/>
              <a:defRPr sz="2000"/>
            </a:pPr>
            <a:r>
              <a:t>l’entité TCP réceptrice renvoie un segment avec </a:t>
            </a:r>
          </a:p>
          <a:p>
            <a:pPr lvl="2">
              <a:lnSpc>
                <a:spcPct val="100000"/>
              </a:lnSpc>
              <a:spcBef>
                <a:spcPts val="100"/>
              </a:spcBef>
              <a:buClr>
                <a:srgbClr val="040F6A"/>
              </a:buClr>
              <a:buSzPct val="75000"/>
              <a:buFont typeface="Lucida Grande"/>
              <a:buChar char="‣"/>
              <a:defRPr sz="2000"/>
            </a:pPr>
            <a:r>
              <a:t>un n° d’accusé de réception égal au n° de séquence suivant attendue, </a:t>
            </a:r>
          </a:p>
          <a:p>
            <a:pPr lvl="2">
              <a:lnSpc>
                <a:spcPct val="100000"/>
              </a:lnSpc>
              <a:spcBef>
                <a:spcPts val="100"/>
              </a:spcBef>
              <a:buClr>
                <a:srgbClr val="040F6A"/>
              </a:buClr>
              <a:buSzPct val="75000"/>
              <a:buFont typeface="Lucida Grande"/>
              <a:buChar char="‣"/>
              <a:defRPr sz="2000"/>
            </a:pPr>
            <a:r>
              <a:t>le </a:t>
            </a:r>
            <a:r>
              <a:rPr b="1"/>
              <a:t>nombre d’octets que le récepteur peut accepter : </a:t>
            </a:r>
            <a:r>
              <a:t>c’est la taille de la fenêtre du récepteur. Le champ ‘window’ alias ‘taille de fenêtre’.</a:t>
            </a:r>
          </a:p>
          <a:p>
            <a:pPr lvl="1">
              <a:lnSpc>
                <a:spcPct val="100000"/>
              </a:lnSpc>
              <a:spcBef>
                <a:spcPts val="100"/>
              </a:spcBef>
              <a:buClr>
                <a:srgbClr val="040F6A"/>
              </a:buClr>
              <a:buSzPct val="75000"/>
              <a:buFont typeface="Lucida Grande"/>
              <a:buChar char="‣"/>
              <a:defRPr sz="2000"/>
            </a:pPr>
            <a:r>
              <a:t>l’émetteur retransmet S si le temporisateur expire avant réception de l’accusé de réception</a:t>
            </a:r>
          </a:p>
          <a:p>
            <a:pPr lvl="1">
              <a:lnSpc>
                <a:spcPct val="100000"/>
              </a:lnSpc>
              <a:spcBef>
                <a:spcPts val="100"/>
              </a:spcBef>
              <a:buClr>
                <a:srgbClr val="040F6A"/>
              </a:buClr>
              <a:buSzPct val="75000"/>
              <a:buFont typeface="Lucida Grande"/>
              <a:buChar char="‣"/>
              <a:defRPr sz="2000"/>
            </a:pPr>
            <a:r>
              <a:t>Pour le segment suivant, l’émeteur ne peut envoyer plus de ‘window’ octets.</a:t>
            </a:r>
          </a:p>
          <a:p>
            <a:pPr>
              <a:lnSpc>
                <a:spcPct val="100000"/>
              </a:lnSpc>
              <a:spcBef>
                <a:spcPts val="100"/>
              </a:spcBef>
              <a:buClr>
                <a:srgbClr val="040F6A"/>
              </a:buClr>
              <a:buFont typeface="Lucida Grande"/>
              <a:defRPr sz="2000"/>
            </a:pPr>
            <a:r>
              <a:t>Certaine difficultés proviennent du fait que les segments peuvent être fragmentés, et ces fragments peuvent arriver dans un ordre différent de celui d’émission</a:t>
            </a:r>
          </a:p>
          <a:p>
            <a:pPr>
              <a:lnSpc>
                <a:spcPct val="100000"/>
              </a:lnSpc>
              <a:spcBef>
                <a:spcPts val="100"/>
              </a:spcBef>
              <a:buClr>
                <a:srgbClr val="040F6A"/>
              </a:buClr>
              <a:buFont typeface="Lucida Grande"/>
              <a:defRPr sz="2000"/>
            </a:pPr>
            <a:r>
              <a:t>TCP sait traiter ces types de difficultés</a:t>
            </a:r>
          </a:p>
        </p:txBody>
      </p:sp>
      <p:sp>
        <p:nvSpPr>
          <p:cNvPr id="1923" name="Texte"/>
          <p:cNvSpPr txBox="1"/>
          <p:nvPr/>
        </p:nvSpPr>
        <p:spPr>
          <a:xfrm>
            <a:off x="9506751" y="7200900"/>
            <a:ext cx="266701"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defRPr sz="1200" spc="-24"/>
            </a:lvl1pPr>
          </a:lstStyle>
          <a:p>
            <a:fld id="{86CB4B4D-7CA3-9044-876B-883B54F8677D}" type="slidenum">
              <a:t>107</a:t>
            </a:fld>
            <a:endParaRPr/>
          </a:p>
        </p:txBody>
      </p:sp>
      <p:grpSp>
        <p:nvGrpSpPr>
          <p:cNvPr id="1926" name="Grouper"/>
          <p:cNvGrpSpPr/>
          <p:nvPr/>
        </p:nvGrpSpPr>
        <p:grpSpPr>
          <a:xfrm>
            <a:off x="279400" y="-44450"/>
            <a:ext cx="9601200" cy="1206500"/>
            <a:chOff x="0" y="0"/>
            <a:chExt cx="9601200" cy="1206500"/>
          </a:xfrm>
        </p:grpSpPr>
        <p:sp>
          <p:nvSpPr>
            <p:cNvPr id="1924"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1925" name="Ch5-Transport.png" descr="Ch5-Transport.png"/>
            <p:cNvPicPr>
              <a:picLocks noChangeAspect="1"/>
            </p:cNvPicPr>
            <p:nvPr/>
          </p:nvPicPr>
          <p:blipFill>
            <a:blip r:embed="rId2"/>
            <a:stretch>
              <a:fillRect/>
            </a:stretch>
          </p:blipFill>
          <p:spPr>
            <a:xfrm>
              <a:off x="6713726" y="0"/>
              <a:ext cx="1803401" cy="1206500"/>
            </a:xfrm>
            <a:prstGeom prst="rect">
              <a:avLst/>
            </a:prstGeom>
            <a:ln w="12700" cap="flat">
              <a:noFill/>
              <a:miter lim="400000"/>
            </a:ln>
            <a:effectLst/>
          </p:spPr>
        </p:pic>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930" name="Grouper"/>
          <p:cNvGrpSpPr/>
          <p:nvPr/>
        </p:nvGrpSpPr>
        <p:grpSpPr>
          <a:xfrm>
            <a:off x="317500" y="1270000"/>
            <a:ext cx="9525000" cy="38100"/>
            <a:chOff x="0" y="0"/>
            <a:chExt cx="9525000" cy="38100"/>
          </a:xfrm>
        </p:grpSpPr>
        <p:sp>
          <p:nvSpPr>
            <p:cNvPr id="1928"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929"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931" name="3 - La couche Transport dans Interne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La couche Transport dans Internet</a:t>
            </a:r>
          </a:p>
        </p:txBody>
      </p:sp>
      <p:sp>
        <p:nvSpPr>
          <p:cNvPr id="1932" name="L’en-tête TCP"/>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L’en-tête TCP</a:t>
            </a:r>
          </a:p>
        </p:txBody>
      </p:sp>
      <p:sp>
        <p:nvSpPr>
          <p:cNvPr id="1933" name="source port: Port source (16 bits)…"/>
          <p:cNvSpPr txBox="1">
            <a:spLocks noGrp="1"/>
          </p:cNvSpPr>
          <p:nvPr>
            <p:ph type="body" sz="half" idx="1"/>
          </p:nvPr>
        </p:nvSpPr>
        <p:spPr>
          <a:xfrm>
            <a:off x="304800" y="2027942"/>
            <a:ext cx="3734407" cy="5423852"/>
          </a:xfrm>
          <a:prstGeom prst="rect">
            <a:avLst/>
          </a:prstGeom>
        </p:spPr>
        <p:txBody>
          <a:bodyPr lIns="25400" tIns="25400" rIns="25400" bIns="25400" anchor="t"/>
          <a:lstStyle/>
          <a:p>
            <a:pPr>
              <a:lnSpc>
                <a:spcPct val="100000"/>
              </a:lnSpc>
              <a:spcBef>
                <a:spcPts val="400"/>
              </a:spcBef>
              <a:buClr>
                <a:srgbClr val="040F6A"/>
              </a:buClr>
              <a:buFont typeface="Lucida Grande"/>
              <a:defRPr sz="2000"/>
            </a:pPr>
            <a:r>
              <a:rPr i="1"/>
              <a:t>source port:</a:t>
            </a:r>
            <a:r>
              <a:t> Port source (16 bits) </a:t>
            </a:r>
          </a:p>
          <a:p>
            <a:pPr>
              <a:lnSpc>
                <a:spcPct val="100000"/>
              </a:lnSpc>
              <a:spcBef>
                <a:spcPts val="400"/>
              </a:spcBef>
              <a:buClr>
                <a:srgbClr val="040F6A"/>
              </a:buClr>
              <a:buFont typeface="Lucida Grande"/>
              <a:defRPr sz="2000"/>
            </a:pPr>
            <a:r>
              <a:rPr i="1"/>
              <a:t>destination port</a:t>
            </a:r>
            <a:r>
              <a:t>: Port destination (16 bits)</a:t>
            </a:r>
          </a:p>
          <a:p>
            <a:pPr>
              <a:lnSpc>
                <a:spcPct val="100000"/>
              </a:lnSpc>
              <a:spcBef>
                <a:spcPts val="400"/>
              </a:spcBef>
              <a:buClr>
                <a:srgbClr val="040F6A"/>
              </a:buClr>
              <a:buFont typeface="Lucida Grande"/>
              <a:defRPr sz="2000"/>
            </a:pPr>
            <a:r>
              <a:rPr i="1"/>
              <a:t>sequence number</a:t>
            </a:r>
            <a:r>
              <a:t>: N° de séquence (32 bits) ; n° du premier octet envoyé</a:t>
            </a:r>
          </a:p>
          <a:p>
            <a:pPr>
              <a:lnSpc>
                <a:spcPct val="100000"/>
              </a:lnSpc>
              <a:spcBef>
                <a:spcPts val="400"/>
              </a:spcBef>
              <a:buClr>
                <a:srgbClr val="040F6A"/>
              </a:buClr>
              <a:buFont typeface="Lucida Grande"/>
              <a:defRPr sz="2000"/>
            </a:pPr>
            <a:r>
              <a:rPr i="1"/>
              <a:t>acknowledgement number</a:t>
            </a:r>
            <a:r>
              <a:t>: N° d’accusé de réception (32 bits) ; n° du prochain octet attendu)</a:t>
            </a:r>
          </a:p>
          <a:p>
            <a:pPr>
              <a:lnSpc>
                <a:spcPct val="100000"/>
              </a:lnSpc>
              <a:spcBef>
                <a:spcPts val="400"/>
              </a:spcBef>
              <a:buClr>
                <a:srgbClr val="040F6A"/>
              </a:buClr>
              <a:buFont typeface="Lucida Grande"/>
              <a:defRPr sz="2000"/>
            </a:pPr>
            <a:r>
              <a:rPr i="1"/>
              <a:t>data offset</a:t>
            </a:r>
            <a:r>
              <a:t>: Longueur d’en-tête (4 bits) ; nombre de mots de 32 bits de l’en-tête</a:t>
            </a:r>
          </a:p>
          <a:p>
            <a:pPr>
              <a:lnSpc>
                <a:spcPct val="100000"/>
              </a:lnSpc>
              <a:spcBef>
                <a:spcPts val="400"/>
              </a:spcBef>
              <a:buClr>
                <a:srgbClr val="040F6A"/>
              </a:buClr>
              <a:buFont typeface="Lucida Grande"/>
              <a:defRPr sz="2000"/>
            </a:pPr>
            <a:r>
              <a:rPr i="1"/>
              <a:t>reserved</a:t>
            </a:r>
            <a:r>
              <a:t>: Réservé (6 bits) ; non utilisés </a:t>
            </a:r>
          </a:p>
        </p:txBody>
      </p:sp>
      <p:sp>
        <p:nvSpPr>
          <p:cNvPr id="1934" name="Texte"/>
          <p:cNvSpPr txBox="1"/>
          <p:nvPr/>
        </p:nvSpPr>
        <p:spPr>
          <a:xfrm>
            <a:off x="9506751" y="7200900"/>
            <a:ext cx="430198"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defRPr sz="1200" spc="-24"/>
            </a:lvl1pPr>
          </a:lstStyle>
          <a:p>
            <a:fld id="{86CB4B4D-7CA3-9044-876B-883B54F8677D}" type="slidenum">
              <a:t>108</a:t>
            </a:fld>
            <a:endParaRPr/>
          </a:p>
        </p:txBody>
      </p:sp>
      <p:sp>
        <p:nvSpPr>
          <p:cNvPr id="1935" name="Fig 3.7 - Format d’un segment TCP"/>
          <p:cNvSpPr txBox="1"/>
          <p:nvPr/>
        </p:nvSpPr>
        <p:spPr>
          <a:xfrm>
            <a:off x="5242660" y="4727625"/>
            <a:ext cx="4635884"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3.7 - Format d’un segment TCP </a:t>
            </a:r>
          </a:p>
        </p:txBody>
      </p:sp>
      <p:grpSp>
        <p:nvGrpSpPr>
          <p:cNvPr id="1938" name="Grouper"/>
          <p:cNvGrpSpPr/>
          <p:nvPr/>
        </p:nvGrpSpPr>
        <p:grpSpPr>
          <a:xfrm>
            <a:off x="279400" y="-44450"/>
            <a:ext cx="9601200" cy="1206500"/>
            <a:chOff x="0" y="0"/>
            <a:chExt cx="9601200" cy="1206500"/>
          </a:xfrm>
        </p:grpSpPr>
        <p:sp>
          <p:nvSpPr>
            <p:cNvPr id="1936"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1937" name="Ch5-Transport.png" descr="Ch5-Transport.png"/>
            <p:cNvPicPr>
              <a:picLocks noChangeAspect="1"/>
            </p:cNvPicPr>
            <p:nvPr/>
          </p:nvPicPr>
          <p:blipFill>
            <a:blip r:embed="rId2"/>
            <a:stretch>
              <a:fillRect/>
            </a:stretch>
          </p:blipFill>
          <p:spPr>
            <a:xfrm>
              <a:off x="6713726" y="0"/>
              <a:ext cx="1803401" cy="1206500"/>
            </a:xfrm>
            <a:prstGeom prst="rect">
              <a:avLst/>
            </a:prstGeom>
            <a:ln w="12700" cap="flat">
              <a:noFill/>
              <a:miter lim="400000"/>
            </a:ln>
            <a:effectLst/>
          </p:spPr>
        </p:pic>
      </p:grpSp>
      <p:grpSp>
        <p:nvGrpSpPr>
          <p:cNvPr id="1941" name="5.7 tcp-header.png"/>
          <p:cNvGrpSpPr/>
          <p:nvPr/>
        </p:nvGrpSpPr>
        <p:grpSpPr>
          <a:xfrm>
            <a:off x="3938913" y="1466850"/>
            <a:ext cx="6045201" cy="3239131"/>
            <a:chOff x="0" y="0"/>
            <a:chExt cx="6045200" cy="3239130"/>
          </a:xfrm>
        </p:grpSpPr>
        <p:pic>
          <p:nvPicPr>
            <p:cNvPr id="1940" name="5.7 tcp-header.png" descr="5.7 tcp-header.png"/>
            <p:cNvPicPr>
              <a:picLocks noChangeAspect="1"/>
            </p:cNvPicPr>
            <p:nvPr/>
          </p:nvPicPr>
          <p:blipFill>
            <a:blip r:embed="rId3"/>
            <a:stretch>
              <a:fillRect/>
            </a:stretch>
          </p:blipFill>
          <p:spPr>
            <a:xfrm>
              <a:off x="127000" y="88900"/>
              <a:ext cx="5791200" cy="2908931"/>
            </a:xfrm>
            <a:prstGeom prst="rect">
              <a:avLst/>
            </a:prstGeom>
            <a:ln>
              <a:noFill/>
            </a:ln>
            <a:effectLst/>
          </p:spPr>
        </p:pic>
        <p:pic>
          <p:nvPicPr>
            <p:cNvPr id="1939" name="5.7 tcp-header.png" descr="5.7 tcp-header.png"/>
            <p:cNvPicPr>
              <a:picLocks/>
            </p:cNvPicPr>
            <p:nvPr/>
          </p:nvPicPr>
          <p:blipFill>
            <a:blip r:embed="rId4"/>
            <a:stretch>
              <a:fillRect/>
            </a:stretch>
          </p:blipFill>
          <p:spPr>
            <a:xfrm>
              <a:off x="0" y="0"/>
              <a:ext cx="6045200" cy="3239131"/>
            </a:xfrm>
            <a:prstGeom prst="rect">
              <a:avLst/>
            </a:prstGeom>
            <a:effectLst/>
          </p:spPr>
        </p:pic>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945" name="Grouper"/>
          <p:cNvGrpSpPr/>
          <p:nvPr/>
        </p:nvGrpSpPr>
        <p:grpSpPr>
          <a:xfrm>
            <a:off x="317500" y="1270000"/>
            <a:ext cx="9525000" cy="38100"/>
            <a:chOff x="0" y="0"/>
            <a:chExt cx="9525000" cy="38100"/>
          </a:xfrm>
        </p:grpSpPr>
        <p:sp>
          <p:nvSpPr>
            <p:cNvPr id="1943"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944"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946" name="3 - La couche Transport dans Interne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La couche Transport dans Internet</a:t>
            </a:r>
          </a:p>
        </p:txBody>
      </p:sp>
      <p:sp>
        <p:nvSpPr>
          <p:cNvPr id="1947" name="L’en-tête TCP"/>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L’en-tête TCP</a:t>
            </a:r>
          </a:p>
        </p:txBody>
      </p:sp>
      <p:sp>
        <p:nvSpPr>
          <p:cNvPr id="1948" name="6 drapeaux d’un bit :…"/>
          <p:cNvSpPr txBox="1">
            <a:spLocks noGrp="1"/>
          </p:cNvSpPr>
          <p:nvPr>
            <p:ph type="body" sz="half" idx="1"/>
          </p:nvPr>
        </p:nvSpPr>
        <p:spPr>
          <a:xfrm>
            <a:off x="307132" y="2025650"/>
            <a:ext cx="3690500" cy="4864100"/>
          </a:xfrm>
          <a:prstGeom prst="rect">
            <a:avLst/>
          </a:prstGeom>
        </p:spPr>
        <p:txBody>
          <a:bodyPr lIns="25400" tIns="25400" rIns="25400" bIns="25400" anchor="t"/>
          <a:lstStyle/>
          <a:p>
            <a:pPr>
              <a:lnSpc>
                <a:spcPct val="100000"/>
              </a:lnSpc>
              <a:spcBef>
                <a:spcPts val="400"/>
              </a:spcBef>
              <a:buClr>
                <a:srgbClr val="040F6A"/>
              </a:buClr>
              <a:buFont typeface="Lucida Grande"/>
              <a:defRPr sz="2000"/>
            </a:pPr>
            <a:r>
              <a:t>6 drapeaux d’un bit : </a:t>
            </a:r>
          </a:p>
          <a:p>
            <a:pPr lvl="1">
              <a:lnSpc>
                <a:spcPct val="100000"/>
              </a:lnSpc>
              <a:spcBef>
                <a:spcPts val="400"/>
              </a:spcBef>
              <a:buClr>
                <a:srgbClr val="040F6A"/>
              </a:buClr>
              <a:buSzPct val="75000"/>
              <a:buFont typeface="Lucida Grande"/>
              <a:buChar char="‣"/>
              <a:defRPr sz="2000"/>
            </a:pPr>
            <a:r>
              <a:rPr b="1"/>
              <a:t>URG</a:t>
            </a:r>
            <a:r>
              <a:t>ent</a:t>
            </a:r>
          </a:p>
          <a:p>
            <a:pPr lvl="1">
              <a:lnSpc>
                <a:spcPct val="100000"/>
              </a:lnSpc>
              <a:spcBef>
                <a:spcPts val="400"/>
              </a:spcBef>
              <a:buClr>
                <a:srgbClr val="040F6A"/>
              </a:buClr>
              <a:buSzPct val="75000"/>
              <a:buFont typeface="Lucida Grande"/>
              <a:buChar char="‣"/>
              <a:defRPr sz="2000"/>
            </a:pPr>
            <a:r>
              <a:rPr b="1"/>
              <a:t>ACK</a:t>
            </a:r>
            <a:r>
              <a:t> à 1 si n° d’AR valide (à 0 =&gt; AR négatif)</a:t>
            </a:r>
          </a:p>
          <a:p>
            <a:pPr lvl="1">
              <a:lnSpc>
                <a:spcPct val="100000"/>
              </a:lnSpc>
              <a:spcBef>
                <a:spcPts val="400"/>
              </a:spcBef>
              <a:buClr>
                <a:srgbClr val="040F6A"/>
              </a:buClr>
              <a:buSzPct val="75000"/>
              <a:buFont typeface="Lucida Grande"/>
              <a:buChar char="‣"/>
              <a:defRPr sz="2000"/>
            </a:pPr>
            <a:r>
              <a:rPr b="1"/>
              <a:t>PUSH</a:t>
            </a:r>
            <a:r>
              <a:t> ne pas bufferiser </a:t>
            </a:r>
            <a:br/>
            <a:r>
              <a:t>les données</a:t>
            </a:r>
          </a:p>
          <a:p>
            <a:pPr lvl="1">
              <a:lnSpc>
                <a:spcPct val="100000"/>
              </a:lnSpc>
              <a:spcBef>
                <a:spcPts val="400"/>
              </a:spcBef>
              <a:buClr>
                <a:srgbClr val="040F6A"/>
              </a:buClr>
              <a:buSzPct val="75000"/>
              <a:buFont typeface="Lucida Grande"/>
              <a:buChar char="‣"/>
              <a:defRPr sz="2000"/>
            </a:pPr>
            <a:r>
              <a:rPr b="1"/>
              <a:t>RST</a:t>
            </a:r>
            <a:r>
              <a:t> à 1 si problème et reset de la connexion nécessaire ou si refus de tentative de connexion</a:t>
            </a:r>
          </a:p>
        </p:txBody>
      </p:sp>
      <p:sp>
        <p:nvSpPr>
          <p:cNvPr id="1949" name="Texte"/>
          <p:cNvSpPr txBox="1"/>
          <p:nvPr/>
        </p:nvSpPr>
        <p:spPr>
          <a:xfrm>
            <a:off x="9506751" y="7200900"/>
            <a:ext cx="430198"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defRPr sz="1200" spc="-24"/>
            </a:lvl1pPr>
          </a:lstStyle>
          <a:p>
            <a:fld id="{86CB4B4D-7CA3-9044-876B-883B54F8677D}" type="slidenum">
              <a:t>109</a:t>
            </a:fld>
            <a:endParaRPr/>
          </a:p>
        </p:txBody>
      </p:sp>
      <p:sp>
        <p:nvSpPr>
          <p:cNvPr id="1950" name="SYN pour l’établissement de la connexion…"/>
          <p:cNvSpPr txBox="1"/>
          <p:nvPr/>
        </p:nvSpPr>
        <p:spPr>
          <a:xfrm>
            <a:off x="304800" y="5393703"/>
            <a:ext cx="9601200" cy="15433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lstStyle/>
          <a:p>
            <a:pPr marL="571500" lvl="1" indent="-254000" defTabSz="457200">
              <a:lnSpc>
                <a:spcPct val="100000"/>
              </a:lnSpc>
              <a:spcBef>
                <a:spcPts val="400"/>
              </a:spcBef>
              <a:buClr>
                <a:srgbClr val="040F6A"/>
              </a:buClr>
              <a:buSzPct val="75000"/>
              <a:buFont typeface="Lucida Grande"/>
              <a:buChar char="‣"/>
              <a:defRPr sz="2000" b="0" i="0" spc="0">
                <a:solidFill>
                  <a:srgbClr val="000000"/>
                </a:solidFill>
                <a:latin typeface="+mn-lt"/>
                <a:ea typeface="+mn-ea"/>
                <a:cs typeface="+mn-cs"/>
                <a:sym typeface="Book Antiqua"/>
              </a:defRPr>
            </a:pPr>
            <a:r>
              <a:rPr b="1"/>
              <a:t>SYN</a:t>
            </a:r>
            <a:r>
              <a:t> pour l’établissement de la connexion</a:t>
            </a:r>
          </a:p>
          <a:p>
            <a:pPr marL="889000" lvl="2" indent="-254000" defTabSz="457200">
              <a:lnSpc>
                <a:spcPct val="100000"/>
              </a:lnSpc>
              <a:spcBef>
                <a:spcPts val="400"/>
              </a:spcBef>
              <a:buClr>
                <a:srgbClr val="040F6A"/>
              </a:buClr>
              <a:buSzPct val="75000"/>
              <a:buFont typeface="Lucida Grande"/>
              <a:buChar char="‣"/>
              <a:defRPr sz="2000" b="0" i="0" spc="0">
                <a:solidFill>
                  <a:srgbClr val="000000"/>
                </a:solidFill>
                <a:latin typeface="+mn-lt"/>
                <a:ea typeface="+mn-ea"/>
                <a:cs typeface="+mn-cs"/>
                <a:sym typeface="Book Antiqua"/>
              </a:defRPr>
            </a:pPr>
            <a:r>
              <a:t>SYN = 1 et ACK = 0  =&gt; CONNECTION REQUEST </a:t>
            </a:r>
          </a:p>
          <a:p>
            <a:pPr marL="889000" lvl="2" indent="-254000" defTabSz="457200">
              <a:lnSpc>
                <a:spcPct val="100000"/>
              </a:lnSpc>
              <a:spcBef>
                <a:spcPts val="400"/>
              </a:spcBef>
              <a:buClr>
                <a:srgbClr val="040F6A"/>
              </a:buClr>
              <a:buSzPct val="75000"/>
              <a:buFont typeface="Lucida Grande"/>
              <a:buChar char="‣"/>
              <a:defRPr sz="2000" b="0" i="0" spc="0">
                <a:solidFill>
                  <a:srgbClr val="000000"/>
                </a:solidFill>
                <a:latin typeface="+mn-lt"/>
                <a:ea typeface="+mn-ea"/>
                <a:cs typeface="+mn-cs"/>
                <a:sym typeface="Book Antiqua"/>
              </a:defRPr>
            </a:pPr>
            <a:r>
              <a:t>SYN = 1 et ACK = 1  =&gt; CONNECTION ACCEPTED</a:t>
            </a:r>
          </a:p>
          <a:p>
            <a:pPr marL="571500" lvl="1" indent="-254000" defTabSz="457200">
              <a:lnSpc>
                <a:spcPct val="100000"/>
              </a:lnSpc>
              <a:spcBef>
                <a:spcPts val="400"/>
              </a:spcBef>
              <a:buClr>
                <a:srgbClr val="040F6A"/>
              </a:buClr>
              <a:buSzPct val="75000"/>
              <a:buFont typeface="Lucida Grande"/>
              <a:buChar char="‣"/>
              <a:defRPr sz="2000" b="0" i="0" spc="0">
                <a:solidFill>
                  <a:srgbClr val="000000"/>
                </a:solidFill>
                <a:latin typeface="+mn-lt"/>
                <a:ea typeface="+mn-ea"/>
                <a:cs typeface="+mn-cs"/>
                <a:sym typeface="Book Antiqua"/>
              </a:defRPr>
            </a:pPr>
            <a:r>
              <a:rPr b="1"/>
              <a:t>FIN</a:t>
            </a:r>
            <a:r>
              <a:t> à 1 pour libérer la connexion</a:t>
            </a:r>
          </a:p>
        </p:txBody>
      </p:sp>
      <p:grpSp>
        <p:nvGrpSpPr>
          <p:cNvPr id="1953" name="Grouper"/>
          <p:cNvGrpSpPr/>
          <p:nvPr/>
        </p:nvGrpSpPr>
        <p:grpSpPr>
          <a:xfrm>
            <a:off x="279400" y="-44450"/>
            <a:ext cx="9601200" cy="1206500"/>
            <a:chOff x="0" y="0"/>
            <a:chExt cx="9601200" cy="1206500"/>
          </a:xfrm>
        </p:grpSpPr>
        <p:sp>
          <p:nvSpPr>
            <p:cNvPr id="1951"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1952" name="Ch5-Transport.png" descr="Ch5-Transport.png"/>
            <p:cNvPicPr>
              <a:picLocks noChangeAspect="1"/>
            </p:cNvPicPr>
            <p:nvPr/>
          </p:nvPicPr>
          <p:blipFill>
            <a:blip r:embed="rId3"/>
            <a:stretch>
              <a:fillRect/>
            </a:stretch>
          </p:blipFill>
          <p:spPr>
            <a:xfrm>
              <a:off x="6713726" y="0"/>
              <a:ext cx="1803401" cy="1206500"/>
            </a:xfrm>
            <a:prstGeom prst="rect">
              <a:avLst/>
            </a:prstGeom>
            <a:ln w="12700" cap="flat">
              <a:noFill/>
              <a:miter lim="400000"/>
            </a:ln>
            <a:effectLst/>
          </p:spPr>
        </p:pic>
      </p:grpSp>
      <p:grpSp>
        <p:nvGrpSpPr>
          <p:cNvPr id="1956" name="5.7 tcp-header.png"/>
          <p:cNvGrpSpPr/>
          <p:nvPr/>
        </p:nvGrpSpPr>
        <p:grpSpPr>
          <a:xfrm>
            <a:off x="3938913" y="1463875"/>
            <a:ext cx="6045201" cy="3239131"/>
            <a:chOff x="0" y="0"/>
            <a:chExt cx="6045200" cy="3239130"/>
          </a:xfrm>
        </p:grpSpPr>
        <p:pic>
          <p:nvPicPr>
            <p:cNvPr id="1955" name="5.7 tcp-header.png" descr="5.7 tcp-header.png"/>
            <p:cNvPicPr>
              <a:picLocks noChangeAspect="1"/>
            </p:cNvPicPr>
            <p:nvPr/>
          </p:nvPicPr>
          <p:blipFill>
            <a:blip r:embed="rId4"/>
            <a:stretch>
              <a:fillRect/>
            </a:stretch>
          </p:blipFill>
          <p:spPr>
            <a:xfrm>
              <a:off x="127000" y="88900"/>
              <a:ext cx="5791200" cy="2908931"/>
            </a:xfrm>
            <a:prstGeom prst="rect">
              <a:avLst/>
            </a:prstGeom>
            <a:ln>
              <a:noFill/>
            </a:ln>
            <a:effectLst/>
          </p:spPr>
        </p:pic>
        <p:pic>
          <p:nvPicPr>
            <p:cNvPr id="1954" name="5.7 tcp-header.png" descr="5.7 tcp-header.png"/>
            <p:cNvPicPr>
              <a:picLocks/>
            </p:cNvPicPr>
            <p:nvPr/>
          </p:nvPicPr>
          <p:blipFill>
            <a:blip r:embed="rId5"/>
            <a:stretch>
              <a:fillRect/>
            </a:stretch>
          </p:blipFill>
          <p:spPr>
            <a:xfrm>
              <a:off x="0" y="0"/>
              <a:ext cx="6045200" cy="3239131"/>
            </a:xfrm>
            <a:prstGeom prst="rect">
              <a:avLst/>
            </a:prstGeom>
            <a:effectLst/>
          </p:spPr>
        </p:pic>
      </p:grpSp>
      <p:sp>
        <p:nvSpPr>
          <p:cNvPr id="1957" name="Fig 3.7 - Format d’un segment TCP"/>
          <p:cNvSpPr txBox="1"/>
          <p:nvPr/>
        </p:nvSpPr>
        <p:spPr>
          <a:xfrm>
            <a:off x="5242660" y="4727625"/>
            <a:ext cx="4635884"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3.7 - Format d’un segment TCP </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1963" name="Grouper"/>
          <p:cNvGrpSpPr/>
          <p:nvPr/>
        </p:nvGrpSpPr>
        <p:grpSpPr>
          <a:xfrm>
            <a:off x="317500" y="1270000"/>
            <a:ext cx="9525000" cy="38100"/>
            <a:chOff x="0" y="0"/>
            <a:chExt cx="9525000" cy="38100"/>
          </a:xfrm>
        </p:grpSpPr>
        <p:sp>
          <p:nvSpPr>
            <p:cNvPr id="1961"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962"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964" name="3 - La couche Transport dans Interne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La couche Transport dans Internet</a:t>
            </a:r>
          </a:p>
        </p:txBody>
      </p:sp>
      <p:sp>
        <p:nvSpPr>
          <p:cNvPr id="1965" name="L’en-tête TCP"/>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L’en-tête TCP</a:t>
            </a:r>
          </a:p>
        </p:txBody>
      </p:sp>
      <p:sp>
        <p:nvSpPr>
          <p:cNvPr id="1966" name="Texte"/>
          <p:cNvSpPr txBox="1"/>
          <p:nvPr/>
        </p:nvSpPr>
        <p:spPr>
          <a:xfrm>
            <a:off x="9506751" y="7200900"/>
            <a:ext cx="430198"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defRPr sz="1200" spc="-24"/>
            </a:lvl1pPr>
          </a:lstStyle>
          <a:p>
            <a:fld id="{86CB4B4D-7CA3-9044-876B-883B54F8677D}" type="slidenum">
              <a:t>110</a:t>
            </a:fld>
            <a:endParaRPr/>
          </a:p>
        </p:txBody>
      </p:sp>
      <p:sp>
        <p:nvSpPr>
          <p:cNvPr id="1967" name="window: Taille fenêtre (16 bits) ; taille de la fenêtre d’antici-pation = nombre d’octets autorisés à être reçu…"/>
          <p:cNvSpPr txBox="1">
            <a:spLocks noGrp="1"/>
          </p:cNvSpPr>
          <p:nvPr>
            <p:ph type="body" sz="quarter" idx="1"/>
          </p:nvPr>
        </p:nvSpPr>
        <p:spPr>
          <a:xfrm>
            <a:off x="304800" y="2038350"/>
            <a:ext cx="3682661" cy="3784435"/>
          </a:xfrm>
          <a:prstGeom prst="rect">
            <a:avLst/>
          </a:prstGeom>
        </p:spPr>
        <p:txBody>
          <a:bodyPr lIns="25400" tIns="25400" rIns="25400" bIns="25400" anchor="t"/>
          <a:lstStyle/>
          <a:p>
            <a:pPr>
              <a:lnSpc>
                <a:spcPct val="100000"/>
              </a:lnSpc>
              <a:spcBef>
                <a:spcPts val="400"/>
              </a:spcBef>
              <a:buClr>
                <a:srgbClr val="040F6A"/>
              </a:buClr>
              <a:buFont typeface="Lucida Grande"/>
              <a:defRPr sz="2000"/>
            </a:pPr>
            <a:r>
              <a:rPr i="1"/>
              <a:t>window</a:t>
            </a:r>
            <a:r>
              <a:t>: </a:t>
            </a:r>
            <a:r>
              <a:rPr spc="-39"/>
              <a:t>Taille fenêtre (16 bits) ;</a:t>
            </a:r>
            <a:r>
              <a:t> taille de la fenêtre </a:t>
            </a:r>
            <a:r>
              <a:rPr sz="1900"/>
              <a:t>d’antici-pation</a:t>
            </a:r>
            <a:r>
              <a:t> = nombre d’octets autorisés à être reçu</a:t>
            </a:r>
          </a:p>
          <a:p>
            <a:pPr>
              <a:lnSpc>
                <a:spcPct val="100000"/>
              </a:lnSpc>
              <a:spcBef>
                <a:spcPts val="400"/>
              </a:spcBef>
              <a:buClr>
                <a:srgbClr val="040F6A"/>
              </a:buClr>
              <a:buFont typeface="Lucida Grande"/>
              <a:defRPr sz="2000"/>
            </a:pPr>
            <a:r>
              <a:rPr i="1"/>
              <a:t>checksum</a:t>
            </a:r>
            <a:r>
              <a:t>: Total de contrôle (16 bits) ; sur l’en-tête, les données et un pseudo en-tête</a:t>
            </a:r>
          </a:p>
        </p:txBody>
      </p:sp>
      <p:sp>
        <p:nvSpPr>
          <p:cNvPr id="1968" name="urgent pointer : Pointeur  d’urgence (16 bits) ; utilisé si URG=1 pour indiquer  le décalage en octets par rapport au n° de séquence…"/>
          <p:cNvSpPr txBox="1"/>
          <p:nvPr/>
        </p:nvSpPr>
        <p:spPr>
          <a:xfrm>
            <a:off x="318358" y="4668572"/>
            <a:ext cx="9250423" cy="29246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lstStyle/>
          <a:p>
            <a:pPr marL="254000" indent="-254000" defTabSz="457200">
              <a:lnSpc>
                <a:spcPct val="100000"/>
              </a:lnSpc>
              <a:spcBef>
                <a:spcPts val="400"/>
              </a:spcBef>
              <a:buClr>
                <a:srgbClr val="040F6A"/>
              </a:buClr>
              <a:buSzPct val="50000"/>
              <a:buFont typeface="Lucida Grande"/>
              <a:buChar char="✤"/>
              <a:defRPr sz="2000" b="0" i="0" spc="0">
                <a:solidFill>
                  <a:srgbClr val="000000"/>
                </a:solidFill>
                <a:latin typeface="+mn-lt"/>
                <a:ea typeface="+mn-ea"/>
                <a:cs typeface="+mn-cs"/>
                <a:sym typeface="Book Antiqua"/>
              </a:defRPr>
            </a:pPr>
            <a:r>
              <a:t>u</a:t>
            </a:r>
            <a:r>
              <a:rPr i="1"/>
              <a:t>rgent pointer</a:t>
            </a:r>
            <a:r>
              <a:t> : Pointeur </a:t>
            </a:r>
            <a:br/>
            <a:r>
              <a:t>d’urgence (16 bits) ; utilisé si URG=1 pour indiquer </a:t>
            </a:r>
            <a:br/>
            <a:r>
              <a:t>le décalage en octets par rapport au n° de séquence </a:t>
            </a:r>
          </a:p>
          <a:p>
            <a:pPr marL="254000" indent="-254000" defTabSz="457200">
              <a:lnSpc>
                <a:spcPct val="100000"/>
              </a:lnSpc>
              <a:spcBef>
                <a:spcPts val="400"/>
              </a:spcBef>
              <a:buClr>
                <a:srgbClr val="040F6A"/>
              </a:buClr>
              <a:buSzPct val="50000"/>
              <a:buFont typeface="Lucida Grande"/>
              <a:buChar char="✤"/>
              <a:defRPr sz="2000" b="0" i="0" spc="0">
                <a:solidFill>
                  <a:srgbClr val="000000"/>
                </a:solidFill>
                <a:latin typeface="+mn-lt"/>
                <a:ea typeface="+mn-ea"/>
                <a:cs typeface="+mn-cs"/>
                <a:sym typeface="Book Antiqua"/>
              </a:defRPr>
            </a:pPr>
            <a:r>
              <a:rPr i="1"/>
              <a:t>options + padding</a:t>
            </a:r>
            <a:r>
              <a:t> : Options + bourrage (0 ou un multiple de 32 bits)</a:t>
            </a:r>
          </a:p>
          <a:p>
            <a:pPr marL="571500" lvl="1" indent="-254000" defTabSz="457200">
              <a:lnSpc>
                <a:spcPct val="100000"/>
              </a:lnSpc>
              <a:spcBef>
                <a:spcPts val="400"/>
              </a:spcBef>
              <a:buClr>
                <a:srgbClr val="040F6A"/>
              </a:buClr>
              <a:buSzPct val="75000"/>
              <a:buFont typeface="Lucida Grande"/>
              <a:buChar char="‣"/>
              <a:defRPr sz="2000" b="0" i="0" spc="0">
                <a:solidFill>
                  <a:srgbClr val="000000"/>
                </a:solidFill>
                <a:latin typeface="+mn-lt"/>
                <a:ea typeface="+mn-ea"/>
                <a:cs typeface="+mn-cs"/>
                <a:sym typeface="Book Antiqua"/>
              </a:defRPr>
            </a:pPr>
            <a:r>
              <a:t>Négociation de la taille du MTU en phase de connexion (536 par défaut)</a:t>
            </a:r>
          </a:p>
          <a:p>
            <a:pPr marL="571500" lvl="1" indent="-254000" defTabSz="457200">
              <a:lnSpc>
                <a:spcPct val="100000"/>
              </a:lnSpc>
              <a:spcBef>
                <a:spcPts val="400"/>
              </a:spcBef>
              <a:buClr>
                <a:srgbClr val="040F6A"/>
              </a:buClr>
              <a:buSzPct val="75000"/>
              <a:buFont typeface="Lucida Grande"/>
              <a:buChar char="‣"/>
              <a:defRPr sz="2000" b="0" i="0" spc="0">
                <a:solidFill>
                  <a:srgbClr val="000000"/>
                </a:solidFill>
                <a:latin typeface="+mn-lt"/>
                <a:ea typeface="+mn-ea"/>
                <a:cs typeface="+mn-cs"/>
                <a:sym typeface="Book Antiqua"/>
              </a:defRPr>
            </a:pPr>
            <a:r>
              <a:t>Négociation d’un facteur d’échelle de la taille de la fenêtre d’anticipation</a:t>
            </a:r>
          </a:p>
          <a:p>
            <a:pPr marL="571500" lvl="1" indent="-254000" defTabSz="457200">
              <a:lnSpc>
                <a:spcPct val="100000"/>
              </a:lnSpc>
              <a:spcBef>
                <a:spcPts val="400"/>
              </a:spcBef>
              <a:buClr>
                <a:srgbClr val="040F6A"/>
              </a:buClr>
              <a:buSzPct val="75000"/>
              <a:buFont typeface="Lucida Grande"/>
              <a:buChar char="‣"/>
              <a:defRPr sz="2000" b="0" i="0" spc="0">
                <a:solidFill>
                  <a:srgbClr val="000000"/>
                </a:solidFill>
                <a:latin typeface="+mn-lt"/>
                <a:ea typeface="+mn-ea"/>
                <a:cs typeface="+mn-cs"/>
                <a:sym typeface="Book Antiqua"/>
              </a:defRPr>
            </a:pPr>
            <a:r>
              <a:t>etc.</a:t>
            </a:r>
          </a:p>
        </p:txBody>
      </p:sp>
      <p:grpSp>
        <p:nvGrpSpPr>
          <p:cNvPr id="1971" name="Grouper"/>
          <p:cNvGrpSpPr/>
          <p:nvPr/>
        </p:nvGrpSpPr>
        <p:grpSpPr>
          <a:xfrm>
            <a:off x="279400" y="-44450"/>
            <a:ext cx="9601200" cy="1206500"/>
            <a:chOff x="0" y="0"/>
            <a:chExt cx="9601200" cy="1206500"/>
          </a:xfrm>
        </p:grpSpPr>
        <p:sp>
          <p:nvSpPr>
            <p:cNvPr id="1969"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1970" name="Ch5-Transport.png" descr="Ch5-Transport.png"/>
            <p:cNvPicPr>
              <a:picLocks noChangeAspect="1"/>
            </p:cNvPicPr>
            <p:nvPr/>
          </p:nvPicPr>
          <p:blipFill>
            <a:blip r:embed="rId2"/>
            <a:stretch>
              <a:fillRect/>
            </a:stretch>
          </p:blipFill>
          <p:spPr>
            <a:xfrm>
              <a:off x="6713726" y="0"/>
              <a:ext cx="1803401" cy="1206500"/>
            </a:xfrm>
            <a:prstGeom prst="rect">
              <a:avLst/>
            </a:prstGeom>
            <a:ln w="12700" cap="flat">
              <a:noFill/>
              <a:miter lim="400000"/>
            </a:ln>
            <a:effectLst/>
          </p:spPr>
        </p:pic>
      </p:grpSp>
      <p:grpSp>
        <p:nvGrpSpPr>
          <p:cNvPr id="1974" name="5.7 tcp-header.png"/>
          <p:cNvGrpSpPr/>
          <p:nvPr/>
        </p:nvGrpSpPr>
        <p:grpSpPr>
          <a:xfrm>
            <a:off x="3938913" y="1463875"/>
            <a:ext cx="6045201" cy="3239131"/>
            <a:chOff x="0" y="0"/>
            <a:chExt cx="6045200" cy="3239130"/>
          </a:xfrm>
        </p:grpSpPr>
        <p:pic>
          <p:nvPicPr>
            <p:cNvPr id="1973" name="5.7 tcp-header.png" descr="5.7 tcp-header.png"/>
            <p:cNvPicPr>
              <a:picLocks noChangeAspect="1"/>
            </p:cNvPicPr>
            <p:nvPr/>
          </p:nvPicPr>
          <p:blipFill>
            <a:blip r:embed="rId3"/>
            <a:stretch>
              <a:fillRect/>
            </a:stretch>
          </p:blipFill>
          <p:spPr>
            <a:xfrm>
              <a:off x="127000" y="88900"/>
              <a:ext cx="5791200" cy="2908931"/>
            </a:xfrm>
            <a:prstGeom prst="rect">
              <a:avLst/>
            </a:prstGeom>
            <a:ln>
              <a:noFill/>
            </a:ln>
            <a:effectLst/>
          </p:spPr>
        </p:pic>
        <p:pic>
          <p:nvPicPr>
            <p:cNvPr id="1972" name="5.7 tcp-header.png" descr="5.7 tcp-header.png"/>
            <p:cNvPicPr>
              <a:picLocks/>
            </p:cNvPicPr>
            <p:nvPr/>
          </p:nvPicPr>
          <p:blipFill>
            <a:blip r:embed="rId4"/>
            <a:stretch>
              <a:fillRect/>
            </a:stretch>
          </p:blipFill>
          <p:spPr>
            <a:xfrm>
              <a:off x="0" y="0"/>
              <a:ext cx="6045200" cy="3239131"/>
            </a:xfrm>
            <a:prstGeom prst="rect">
              <a:avLst/>
            </a:prstGeom>
            <a:effectLst/>
          </p:spPr>
        </p:pic>
      </p:grpSp>
      <p:sp>
        <p:nvSpPr>
          <p:cNvPr id="1975" name="Fig 3.7 - Format d’un segment TCP"/>
          <p:cNvSpPr txBox="1"/>
          <p:nvPr/>
        </p:nvSpPr>
        <p:spPr>
          <a:xfrm>
            <a:off x="5242660" y="4600625"/>
            <a:ext cx="4635884"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3.7 - Format d’un segment TCP </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1977" name="Rectangle"/>
          <p:cNvSpPr/>
          <p:nvPr/>
        </p:nvSpPr>
        <p:spPr>
          <a:xfrm>
            <a:off x="5398796" y="1428750"/>
            <a:ext cx="4516750" cy="3339323"/>
          </a:xfrm>
          <a:prstGeom prst="rect">
            <a:avLst/>
          </a:prstGeom>
          <a:solidFill>
            <a:srgbClr val="FFFFFF"/>
          </a:solidFill>
          <a:ln w="12700">
            <a:miter lim="400000"/>
          </a:ln>
          <a:effectLst>
            <a:outerShdw blurRad="190500" dist="8455" dir="5400000" rotWithShape="0">
              <a:srgbClr val="000000"/>
            </a:outerShdw>
          </a:effectLst>
        </p:spPr>
        <p:txBody>
          <a:bodyPr lIns="50800" tIns="50800" rIns="50800" bIns="50800" anchor="ct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grpSp>
        <p:nvGrpSpPr>
          <p:cNvPr id="1980" name="Grouper"/>
          <p:cNvGrpSpPr/>
          <p:nvPr/>
        </p:nvGrpSpPr>
        <p:grpSpPr>
          <a:xfrm>
            <a:off x="317500" y="1270000"/>
            <a:ext cx="9525000" cy="38100"/>
            <a:chOff x="0" y="0"/>
            <a:chExt cx="9525000" cy="38100"/>
          </a:xfrm>
        </p:grpSpPr>
        <p:sp>
          <p:nvSpPr>
            <p:cNvPr id="1978"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1979"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1981" name="3 - La couche Transport dans Interne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La couche Transport dans Internet</a:t>
            </a:r>
          </a:p>
        </p:txBody>
      </p:sp>
      <p:sp>
        <p:nvSpPr>
          <p:cNvPr id="1982" name="Gestion de la connexion TCP"/>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Gestion de la connexion TCP</a:t>
            </a:r>
          </a:p>
        </p:txBody>
      </p:sp>
      <p:sp>
        <p:nvSpPr>
          <p:cNvPr id="1983" name="Établissement de connexion avec une poignée de main en trois étapes (Three ways handshake) :  ❶  ❷  ❸…"/>
          <p:cNvSpPr txBox="1">
            <a:spLocks noGrp="1"/>
          </p:cNvSpPr>
          <p:nvPr>
            <p:ph type="body" sz="quarter" idx="1"/>
          </p:nvPr>
        </p:nvSpPr>
        <p:spPr>
          <a:xfrm>
            <a:off x="304800" y="2032000"/>
            <a:ext cx="4921999" cy="3121423"/>
          </a:xfrm>
          <a:prstGeom prst="rect">
            <a:avLst/>
          </a:prstGeom>
        </p:spPr>
        <p:txBody>
          <a:bodyPr lIns="25400" tIns="25400" rIns="25400" bIns="25400" anchor="t"/>
          <a:lstStyle/>
          <a:p>
            <a:pPr>
              <a:lnSpc>
                <a:spcPct val="100000"/>
              </a:lnSpc>
              <a:spcBef>
                <a:spcPts val="400"/>
              </a:spcBef>
              <a:buClr>
                <a:srgbClr val="040F6A"/>
              </a:buClr>
              <a:buFont typeface="Lucida Grande"/>
              <a:defRPr sz="2000"/>
            </a:pPr>
            <a:r>
              <a:rPr b="1"/>
              <a:t>Établissement de connexion</a:t>
            </a:r>
            <a:r>
              <a:t> avec une poignée de main en </a:t>
            </a:r>
            <a:r>
              <a:rPr b="1"/>
              <a:t>trois étapes</a:t>
            </a:r>
            <a:r>
              <a:t> (</a:t>
            </a:r>
            <a:r>
              <a:rPr i="1"/>
              <a:t>Three ways handshake</a:t>
            </a:r>
            <a:r>
              <a:t>) :		❶  ❷  ❸</a:t>
            </a:r>
          </a:p>
          <a:p>
            <a:pPr lvl="1">
              <a:lnSpc>
                <a:spcPct val="100000"/>
              </a:lnSpc>
              <a:spcBef>
                <a:spcPts val="400"/>
              </a:spcBef>
              <a:buClr>
                <a:srgbClr val="040F6A"/>
              </a:buClr>
              <a:buSzPct val="75000"/>
              <a:buFont typeface="Lucida Grande"/>
              <a:buChar char="‣"/>
              <a:defRPr sz="2000" spc="-39"/>
            </a:pPr>
            <a:r>
              <a:t>Avec la primitive </a:t>
            </a:r>
            <a:r>
              <a:rPr i="1"/>
              <a:t>LISTEN, l</a:t>
            </a:r>
            <a:r>
              <a:t>e serveur réalise une ouverture passive d’un port</a:t>
            </a:r>
          </a:p>
          <a:p>
            <a:pPr lvl="1">
              <a:lnSpc>
                <a:spcPct val="100000"/>
              </a:lnSpc>
              <a:spcBef>
                <a:spcPts val="400"/>
              </a:spcBef>
              <a:buClr>
                <a:srgbClr val="040F6A"/>
              </a:buClr>
              <a:buSzPct val="75000"/>
              <a:buFont typeface="Lucida Grande"/>
              <a:buChar char="‣"/>
              <a:defRPr sz="2000"/>
            </a:pPr>
            <a:r>
              <a:t>❶  Avec la primitive </a:t>
            </a:r>
            <a:r>
              <a:rPr i="1"/>
              <a:t>CONNECT</a:t>
            </a:r>
            <a:r>
              <a:t>, un client réalise demande de </a:t>
            </a:r>
            <a:r>
              <a:rPr b="1"/>
              <a:t>SYNchronisation</a:t>
            </a:r>
            <a:r>
              <a:t> au serveur, via une ouverture TCP active, en indiquant :</a:t>
            </a:r>
          </a:p>
        </p:txBody>
      </p:sp>
      <p:sp>
        <p:nvSpPr>
          <p:cNvPr id="1984" name="Texte"/>
          <p:cNvSpPr txBox="1"/>
          <p:nvPr/>
        </p:nvSpPr>
        <p:spPr>
          <a:xfrm>
            <a:off x="9506751" y="7200900"/>
            <a:ext cx="430198"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defRPr sz="1200" spc="-24"/>
            </a:lvl1pPr>
          </a:lstStyle>
          <a:p>
            <a:fld id="{86CB4B4D-7CA3-9044-876B-883B54F8677D}" type="slidenum">
              <a:t>111</a:t>
            </a:fld>
            <a:endParaRPr/>
          </a:p>
        </p:txBody>
      </p:sp>
      <p:sp>
        <p:nvSpPr>
          <p:cNvPr id="1985" name="l’adresse socket du serveur (@IP + n° de port)…"/>
          <p:cNvSpPr txBox="1"/>
          <p:nvPr/>
        </p:nvSpPr>
        <p:spPr>
          <a:xfrm>
            <a:off x="277888" y="5047472"/>
            <a:ext cx="9231636" cy="24424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lstStyle/>
          <a:p>
            <a:pPr marL="825500" lvl="3" indent="-254000" defTabSz="457200">
              <a:lnSpc>
                <a:spcPct val="100000"/>
              </a:lnSpc>
              <a:spcBef>
                <a:spcPts val="400"/>
              </a:spcBef>
              <a:buClr>
                <a:srgbClr val="040F6A"/>
              </a:buClr>
              <a:buSzPct val="50000"/>
              <a:buFont typeface="Lucida Grande"/>
              <a:buChar char="✤"/>
              <a:defRPr sz="2000" b="0" i="0" spc="0">
                <a:solidFill>
                  <a:srgbClr val="000000"/>
                </a:solidFill>
                <a:latin typeface="+mn-lt"/>
                <a:ea typeface="+mn-ea"/>
                <a:cs typeface="+mn-cs"/>
                <a:sym typeface="Book Antiqua"/>
              </a:defRPr>
            </a:pPr>
            <a:r>
              <a:t>l’</a:t>
            </a:r>
            <a:r>
              <a:rPr b="1"/>
              <a:t>adresse socket</a:t>
            </a:r>
            <a:r>
              <a:t> du serveur (@IP + n° de port)</a:t>
            </a:r>
          </a:p>
          <a:p>
            <a:pPr marL="825500" lvl="3" indent="-254000" defTabSz="457200">
              <a:lnSpc>
                <a:spcPct val="100000"/>
              </a:lnSpc>
              <a:spcBef>
                <a:spcPts val="400"/>
              </a:spcBef>
              <a:buClr>
                <a:srgbClr val="040F6A"/>
              </a:buClr>
              <a:buSzPct val="50000"/>
              <a:buFont typeface="Lucida Grande"/>
              <a:buChar char="✤"/>
              <a:defRPr sz="2000" b="0" i="0" spc="0">
                <a:solidFill>
                  <a:srgbClr val="000000"/>
                </a:solidFill>
                <a:latin typeface="+mn-lt"/>
                <a:ea typeface="+mn-ea"/>
                <a:cs typeface="+mn-cs"/>
                <a:sym typeface="Book Antiqua"/>
              </a:defRPr>
            </a:pPr>
            <a:r>
              <a:t>le MTU, taille maximum des segments TCP</a:t>
            </a:r>
          </a:p>
          <a:p>
            <a:pPr marL="825500" lvl="3" indent="-254000" defTabSz="457200">
              <a:lnSpc>
                <a:spcPct val="100000"/>
              </a:lnSpc>
              <a:spcBef>
                <a:spcPts val="400"/>
              </a:spcBef>
              <a:buClr>
                <a:srgbClr val="040F6A"/>
              </a:buClr>
              <a:buSzPct val="50000"/>
              <a:buFont typeface="Lucida Grande"/>
              <a:buChar char="✤"/>
              <a:defRPr sz="2000" b="0" i="0" spc="0">
                <a:solidFill>
                  <a:srgbClr val="000000"/>
                </a:solidFill>
                <a:latin typeface="+mn-lt"/>
                <a:ea typeface="+mn-ea"/>
                <a:cs typeface="+mn-cs"/>
                <a:sym typeface="Book Antiqua"/>
              </a:defRPr>
            </a:pPr>
            <a:r>
              <a:t>quelques données utilisateurs (ex. identifiant + mot de passe)</a:t>
            </a:r>
          </a:p>
          <a:p>
            <a:pPr marL="889000" lvl="2" indent="-254000" defTabSz="457200">
              <a:lnSpc>
                <a:spcPct val="100000"/>
              </a:lnSpc>
              <a:spcBef>
                <a:spcPts val="400"/>
              </a:spcBef>
              <a:buClr>
                <a:srgbClr val="040F6A"/>
              </a:buClr>
              <a:buSzPct val="75000"/>
              <a:buFont typeface="Lucida Grande"/>
              <a:buChar char="‣"/>
              <a:defRPr sz="2000" b="0" i="0" spc="0">
                <a:solidFill>
                  <a:srgbClr val="000000"/>
                </a:solidFill>
                <a:latin typeface="+mn-lt"/>
                <a:ea typeface="+mn-ea"/>
                <a:cs typeface="+mn-cs"/>
                <a:sym typeface="Book Antiqua"/>
              </a:defRPr>
            </a:pPr>
            <a:r>
              <a:t>CONNECT =&gt; </a:t>
            </a:r>
            <a:r>
              <a:rPr b="1"/>
              <a:t>SYN=1</a:t>
            </a:r>
            <a:r>
              <a:t> ; ACK=0 ; Seq=x</a:t>
            </a:r>
          </a:p>
        </p:txBody>
      </p:sp>
      <p:sp>
        <p:nvSpPr>
          <p:cNvPr id="1986" name="Fig 3.8 - Connexion TCP en 3 étapes"/>
          <p:cNvSpPr txBox="1"/>
          <p:nvPr/>
        </p:nvSpPr>
        <p:spPr>
          <a:xfrm>
            <a:off x="6126858" y="4849622"/>
            <a:ext cx="4056155"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3.8 - Connexion TCP en 3 étapes </a:t>
            </a:r>
          </a:p>
        </p:txBody>
      </p:sp>
      <p:grpSp>
        <p:nvGrpSpPr>
          <p:cNvPr id="1989" name="Grouper"/>
          <p:cNvGrpSpPr/>
          <p:nvPr/>
        </p:nvGrpSpPr>
        <p:grpSpPr>
          <a:xfrm>
            <a:off x="279400" y="-44450"/>
            <a:ext cx="9601200" cy="1206500"/>
            <a:chOff x="0" y="0"/>
            <a:chExt cx="9601200" cy="1206500"/>
          </a:xfrm>
        </p:grpSpPr>
        <p:sp>
          <p:nvSpPr>
            <p:cNvPr id="1987"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1988" name="Ch5-Transport.png" descr="Ch5-Transport.png"/>
            <p:cNvPicPr>
              <a:picLocks noChangeAspect="1"/>
            </p:cNvPicPr>
            <p:nvPr/>
          </p:nvPicPr>
          <p:blipFill>
            <a:blip r:embed="rId3"/>
            <a:stretch>
              <a:fillRect/>
            </a:stretch>
          </p:blipFill>
          <p:spPr>
            <a:xfrm>
              <a:off x="6713726" y="0"/>
              <a:ext cx="1803401" cy="1206500"/>
            </a:xfrm>
            <a:prstGeom prst="rect">
              <a:avLst/>
            </a:prstGeom>
            <a:ln w="12700" cap="flat">
              <a:noFill/>
              <a:miter lim="400000"/>
            </a:ln>
            <a:effectLst/>
          </p:spPr>
        </p:pic>
      </p:grpSp>
      <p:grpSp>
        <p:nvGrpSpPr>
          <p:cNvPr id="2012" name="Grouper"/>
          <p:cNvGrpSpPr/>
          <p:nvPr/>
        </p:nvGrpSpPr>
        <p:grpSpPr>
          <a:xfrm>
            <a:off x="5570957" y="1544728"/>
            <a:ext cx="4172428" cy="3047988"/>
            <a:chOff x="0" y="0"/>
            <a:chExt cx="4172426" cy="3047986"/>
          </a:xfrm>
        </p:grpSpPr>
        <p:sp>
          <p:nvSpPr>
            <p:cNvPr id="1990" name="Client"/>
            <p:cNvSpPr txBox="1"/>
            <p:nvPr/>
          </p:nvSpPr>
          <p:spPr>
            <a:xfrm>
              <a:off x="624541" y="0"/>
              <a:ext cx="900852" cy="34297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400" i="0" spc="0">
                  <a:solidFill>
                    <a:srgbClr val="000000"/>
                  </a:solidFill>
                  <a:latin typeface="Helvetica"/>
                  <a:ea typeface="Helvetica"/>
                  <a:cs typeface="Helvetica"/>
                  <a:sym typeface="Helvetica"/>
                </a:defRPr>
              </a:lvl1pPr>
            </a:lstStyle>
            <a:p>
              <a:r>
                <a:t>Client</a:t>
              </a:r>
            </a:p>
          </p:txBody>
        </p:sp>
        <p:sp>
          <p:nvSpPr>
            <p:cNvPr id="1991" name="Serveur"/>
            <p:cNvSpPr txBox="1"/>
            <p:nvPr/>
          </p:nvSpPr>
          <p:spPr>
            <a:xfrm>
              <a:off x="2647033" y="0"/>
              <a:ext cx="900852" cy="34297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400" i="0" spc="0">
                  <a:solidFill>
                    <a:srgbClr val="000000"/>
                  </a:solidFill>
                  <a:latin typeface="Helvetica"/>
                  <a:ea typeface="Helvetica"/>
                  <a:cs typeface="Helvetica"/>
                  <a:sym typeface="Helvetica"/>
                </a:defRPr>
              </a:lvl1pPr>
            </a:lstStyle>
            <a:p>
              <a:r>
                <a:t>Serveur</a:t>
              </a:r>
            </a:p>
          </p:txBody>
        </p:sp>
        <p:sp>
          <p:nvSpPr>
            <p:cNvPr id="1992" name="Ligne"/>
            <p:cNvSpPr/>
            <p:nvPr/>
          </p:nvSpPr>
          <p:spPr>
            <a:xfrm flipV="1">
              <a:off x="1089272" y="342977"/>
              <a:ext cx="1" cy="2705010"/>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1993" name="Ligne"/>
            <p:cNvSpPr/>
            <p:nvPr/>
          </p:nvSpPr>
          <p:spPr>
            <a:xfrm>
              <a:off x="768110" y="342977"/>
              <a:ext cx="613714"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1994" name="Ligne"/>
            <p:cNvSpPr/>
            <p:nvPr/>
          </p:nvSpPr>
          <p:spPr>
            <a:xfrm flipV="1">
              <a:off x="3111764" y="357282"/>
              <a:ext cx="1" cy="2690705"/>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1995" name="Ligne"/>
            <p:cNvSpPr/>
            <p:nvPr/>
          </p:nvSpPr>
          <p:spPr>
            <a:xfrm>
              <a:off x="2790602" y="357282"/>
              <a:ext cx="613714"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1996" name="Listen"/>
            <p:cNvSpPr/>
            <p:nvPr/>
          </p:nvSpPr>
          <p:spPr>
            <a:xfrm>
              <a:off x="3361399" y="632171"/>
              <a:ext cx="811028" cy="324412"/>
            </a:xfrm>
            <a:prstGeom prst="ellipse">
              <a:avLst/>
            </a:prstGeom>
            <a:solidFill>
              <a:srgbClr val="C0DAB8"/>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Listen</a:t>
              </a:r>
            </a:p>
          </p:txBody>
        </p:sp>
        <p:sp>
          <p:nvSpPr>
            <p:cNvPr id="1997" name="Accept"/>
            <p:cNvSpPr/>
            <p:nvPr/>
          </p:nvSpPr>
          <p:spPr>
            <a:xfrm>
              <a:off x="3361399" y="992136"/>
              <a:ext cx="811028" cy="324412"/>
            </a:xfrm>
            <a:prstGeom prst="ellipse">
              <a:avLst/>
            </a:prstGeom>
            <a:solidFill>
              <a:srgbClr val="C0DAB8"/>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Accept</a:t>
              </a:r>
            </a:p>
          </p:txBody>
        </p:sp>
        <p:pic>
          <p:nvPicPr>
            <p:cNvPr id="1998" name="Ligne Ligne" descr="Ligne Ligne"/>
            <p:cNvPicPr>
              <a:picLocks/>
            </p:cNvPicPr>
            <p:nvPr/>
          </p:nvPicPr>
          <p:blipFill>
            <a:blip r:embed="rId4"/>
            <a:stretch>
              <a:fillRect/>
            </a:stretch>
          </p:blipFill>
          <p:spPr>
            <a:xfrm rot="490377">
              <a:off x="1074799" y="886321"/>
              <a:ext cx="2053151" cy="219869"/>
            </a:xfrm>
            <a:prstGeom prst="rect">
              <a:avLst/>
            </a:prstGeom>
            <a:effectLst/>
          </p:spPr>
        </p:pic>
        <p:sp>
          <p:nvSpPr>
            <p:cNvPr id="2000" name="SYN ; Seq=x"/>
            <p:cNvSpPr txBox="1"/>
            <p:nvPr/>
          </p:nvSpPr>
          <p:spPr>
            <a:xfrm rot="480000">
              <a:off x="1402115" y="623121"/>
              <a:ext cx="1375545" cy="41714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Arial Narrow"/>
                  <a:ea typeface="Arial Narrow"/>
                  <a:cs typeface="Arial Narrow"/>
                  <a:sym typeface="Arial Narrow"/>
                </a:defRPr>
              </a:pPr>
              <a:r>
                <a:rPr b="1"/>
                <a:t>SYN</a:t>
              </a:r>
              <a:r>
                <a:t> ; Seq=x</a:t>
              </a:r>
            </a:p>
          </p:txBody>
        </p:sp>
        <p:pic>
          <p:nvPicPr>
            <p:cNvPr id="2001" name="Ligne Ligne" descr="Ligne Ligne"/>
            <p:cNvPicPr>
              <a:picLocks/>
            </p:cNvPicPr>
            <p:nvPr/>
          </p:nvPicPr>
          <p:blipFill>
            <a:blip r:embed="rId4"/>
            <a:stretch>
              <a:fillRect/>
            </a:stretch>
          </p:blipFill>
          <p:spPr>
            <a:xfrm rot="10309623">
              <a:off x="1060981" y="1723959"/>
              <a:ext cx="2053150" cy="219869"/>
            </a:xfrm>
            <a:prstGeom prst="rect">
              <a:avLst/>
            </a:prstGeom>
            <a:effectLst/>
          </p:spPr>
        </p:pic>
        <p:sp>
          <p:nvSpPr>
            <p:cNvPr id="2003" name="SYN/ACK ; Ack=x+1, Seq=y"/>
            <p:cNvSpPr txBox="1"/>
            <p:nvPr/>
          </p:nvSpPr>
          <p:spPr>
            <a:xfrm rot="21120000">
              <a:off x="922678" y="1421377"/>
              <a:ext cx="2450228" cy="41714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Arial Narrow"/>
                  <a:ea typeface="Arial Narrow"/>
                  <a:cs typeface="Arial Narrow"/>
                  <a:sym typeface="Arial Narrow"/>
                </a:defRPr>
              </a:pPr>
              <a:r>
                <a:rPr b="1"/>
                <a:t>SYN/ACK</a:t>
              </a:r>
              <a:r>
                <a:t> ; Ack=x+1, Seq=y</a:t>
              </a:r>
            </a:p>
          </p:txBody>
        </p:sp>
        <p:pic>
          <p:nvPicPr>
            <p:cNvPr id="2004" name="Ligne Ligne" descr="Ligne Ligne"/>
            <p:cNvPicPr>
              <a:picLocks/>
            </p:cNvPicPr>
            <p:nvPr/>
          </p:nvPicPr>
          <p:blipFill>
            <a:blip r:embed="rId4"/>
            <a:stretch>
              <a:fillRect/>
            </a:stretch>
          </p:blipFill>
          <p:spPr>
            <a:xfrm rot="490377">
              <a:off x="1067646" y="2427148"/>
              <a:ext cx="2053150" cy="219868"/>
            </a:xfrm>
            <a:prstGeom prst="rect">
              <a:avLst/>
            </a:prstGeom>
            <a:effectLst/>
          </p:spPr>
        </p:pic>
        <p:sp>
          <p:nvSpPr>
            <p:cNvPr id="2006" name="ACK ; Ack=y+1, Seq=x+1"/>
            <p:cNvSpPr txBox="1"/>
            <p:nvPr/>
          </p:nvSpPr>
          <p:spPr>
            <a:xfrm rot="480000">
              <a:off x="1109234" y="2195671"/>
              <a:ext cx="1863162" cy="41714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Arial Narrow"/>
                  <a:ea typeface="Arial Narrow"/>
                  <a:cs typeface="Arial Narrow"/>
                  <a:sym typeface="Arial Narrow"/>
                </a:defRPr>
              </a:pPr>
              <a:r>
                <a:rPr b="1"/>
                <a:t>ACK</a:t>
              </a:r>
              <a:r>
                <a:t> ; Ack=y+1, Seq=x+1</a:t>
              </a:r>
            </a:p>
          </p:txBody>
        </p:sp>
        <p:sp>
          <p:nvSpPr>
            <p:cNvPr id="2007" name="Socket"/>
            <p:cNvSpPr/>
            <p:nvPr/>
          </p:nvSpPr>
          <p:spPr>
            <a:xfrm>
              <a:off x="3361399" y="267711"/>
              <a:ext cx="811028" cy="324412"/>
            </a:xfrm>
            <a:prstGeom prst="ellipse">
              <a:avLst/>
            </a:prstGeom>
            <a:solidFill>
              <a:srgbClr val="C0DAB8"/>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Socket</a:t>
              </a:r>
            </a:p>
          </p:txBody>
        </p:sp>
        <p:sp>
          <p:nvSpPr>
            <p:cNvPr id="2008" name="Connect"/>
            <p:cNvSpPr/>
            <p:nvPr/>
          </p:nvSpPr>
          <p:spPr>
            <a:xfrm>
              <a:off x="0" y="639114"/>
              <a:ext cx="811028" cy="324412"/>
            </a:xfrm>
            <a:prstGeom prst="ellipse">
              <a:avLst/>
            </a:prstGeom>
            <a:solidFill>
              <a:srgbClr val="C0DAB8"/>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Connect</a:t>
              </a:r>
            </a:p>
          </p:txBody>
        </p:sp>
        <p:sp>
          <p:nvSpPr>
            <p:cNvPr id="2009" name="Socket"/>
            <p:cNvSpPr/>
            <p:nvPr/>
          </p:nvSpPr>
          <p:spPr>
            <a:xfrm>
              <a:off x="0" y="260348"/>
              <a:ext cx="811028" cy="324412"/>
            </a:xfrm>
            <a:prstGeom prst="ellipse">
              <a:avLst/>
            </a:prstGeom>
            <a:solidFill>
              <a:srgbClr val="C0DAB8"/>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Socket</a:t>
              </a:r>
            </a:p>
          </p:txBody>
        </p:sp>
        <p:sp>
          <p:nvSpPr>
            <p:cNvPr id="2010" name="Connexion établie"/>
            <p:cNvSpPr/>
            <p:nvPr/>
          </p:nvSpPr>
          <p:spPr>
            <a:xfrm>
              <a:off x="3207873" y="2468648"/>
              <a:ext cx="948969" cy="572186"/>
            </a:xfrm>
            <a:prstGeom prst="ellipse">
              <a:avLst/>
            </a:prstGeom>
            <a:noFill/>
            <a:ln w="12700" cap="flat">
              <a:solidFill>
                <a:srgbClr val="9CE159"/>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Connexion établie</a:t>
              </a:r>
            </a:p>
          </p:txBody>
        </p:sp>
        <p:sp>
          <p:nvSpPr>
            <p:cNvPr id="2011" name="Connexion établie"/>
            <p:cNvSpPr/>
            <p:nvPr/>
          </p:nvSpPr>
          <p:spPr>
            <a:xfrm>
              <a:off x="108139" y="1846064"/>
              <a:ext cx="948969" cy="572186"/>
            </a:xfrm>
            <a:prstGeom prst="ellipse">
              <a:avLst/>
            </a:prstGeom>
            <a:noFill/>
            <a:ln w="12700" cap="flat">
              <a:solidFill>
                <a:srgbClr val="9CE159"/>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Connexion établie</a:t>
              </a:r>
            </a:p>
          </p:txBody>
        </p:sp>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2016" name="Texte"/>
          <p:cNvSpPr txBox="1"/>
          <p:nvPr/>
        </p:nvSpPr>
        <p:spPr>
          <a:xfrm>
            <a:off x="9506751" y="7200900"/>
            <a:ext cx="430198"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defRPr sz="1200" spc="-24"/>
            </a:lvl1pPr>
          </a:lstStyle>
          <a:p>
            <a:fld id="{86CB4B4D-7CA3-9044-876B-883B54F8677D}" type="slidenum">
              <a:t>112</a:t>
            </a:fld>
            <a:endParaRPr/>
          </a:p>
        </p:txBody>
      </p:sp>
      <p:grpSp>
        <p:nvGrpSpPr>
          <p:cNvPr id="2019" name="Grouper"/>
          <p:cNvGrpSpPr/>
          <p:nvPr/>
        </p:nvGrpSpPr>
        <p:grpSpPr>
          <a:xfrm>
            <a:off x="317500" y="1270000"/>
            <a:ext cx="9525000" cy="38100"/>
            <a:chOff x="0" y="0"/>
            <a:chExt cx="9525000" cy="38100"/>
          </a:xfrm>
        </p:grpSpPr>
        <p:sp>
          <p:nvSpPr>
            <p:cNvPr id="2017"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018"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020" name="3 - La couche Transport dans Interne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La couche Transport dans Internet</a:t>
            </a:r>
          </a:p>
        </p:txBody>
      </p:sp>
      <p:sp>
        <p:nvSpPr>
          <p:cNvPr id="2021" name="Gestion de la connexion TCP"/>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Gestion de la connexion TCP</a:t>
            </a:r>
          </a:p>
        </p:txBody>
      </p:sp>
      <p:sp>
        <p:nvSpPr>
          <p:cNvPr id="2022" name="Le serveur vérifie que le port demandé est en écoute ; dans ce cas, TCP passe le segment entrant et l’application :…"/>
          <p:cNvSpPr txBox="1">
            <a:spLocks noGrp="1"/>
          </p:cNvSpPr>
          <p:nvPr>
            <p:ph type="body" sz="half" idx="1"/>
          </p:nvPr>
        </p:nvSpPr>
        <p:spPr>
          <a:xfrm>
            <a:off x="304800" y="2032000"/>
            <a:ext cx="4988495" cy="3150139"/>
          </a:xfrm>
          <a:prstGeom prst="rect">
            <a:avLst/>
          </a:prstGeom>
        </p:spPr>
        <p:txBody>
          <a:bodyPr lIns="25400" tIns="25400" rIns="25400" bIns="25400" anchor="t"/>
          <a:lstStyle/>
          <a:p>
            <a:pPr lvl="1">
              <a:lnSpc>
                <a:spcPct val="100000"/>
              </a:lnSpc>
              <a:spcBef>
                <a:spcPts val="400"/>
              </a:spcBef>
              <a:buClr>
                <a:srgbClr val="040F6A"/>
              </a:buClr>
              <a:buSzPct val="75000"/>
              <a:buFont typeface="Lucida Grande"/>
              <a:buChar char="‣"/>
              <a:defRPr sz="2000" spc="0"/>
            </a:pPr>
            <a:r>
              <a:t>Le serveur vérifie que le port demandé est en écoute ; dans ce cas, TCP passe le segment entrant et l’application :</a:t>
            </a:r>
          </a:p>
          <a:p>
            <a:pPr lvl="2">
              <a:lnSpc>
                <a:spcPct val="100000"/>
              </a:lnSpc>
              <a:spcBef>
                <a:spcPts val="400"/>
              </a:spcBef>
              <a:buClr>
                <a:srgbClr val="040F6A"/>
              </a:buClr>
              <a:buFont typeface="Lucida Grande"/>
              <a:defRPr sz="2000"/>
            </a:pPr>
            <a:r>
              <a:t>❷  </a:t>
            </a:r>
            <a:r>
              <a:rPr b="1"/>
              <a:t>accepte</a:t>
            </a:r>
            <a:r>
              <a:t> la demande de connexion avec la primitive </a:t>
            </a:r>
            <a:r>
              <a:rPr i="1"/>
              <a:t>ACCEPT </a:t>
            </a:r>
            <a:r>
              <a:t>par le retour d’un AR avec </a:t>
            </a:r>
            <a:r>
              <a:rPr b="1"/>
              <a:t>SYN=1 ; ACK=1</a:t>
            </a:r>
            <a:r>
              <a:t> ; Seq=y</a:t>
            </a:r>
          </a:p>
          <a:p>
            <a:pPr lvl="2">
              <a:lnSpc>
                <a:spcPct val="100000"/>
              </a:lnSpc>
              <a:spcBef>
                <a:spcPts val="400"/>
              </a:spcBef>
              <a:buClr>
                <a:srgbClr val="040F6A"/>
              </a:buClr>
              <a:buFont typeface="Lucida Grande"/>
              <a:defRPr sz="2000"/>
            </a:pPr>
            <a:r>
              <a:t>ou </a:t>
            </a:r>
            <a:r>
              <a:rPr b="1"/>
              <a:t>refuse</a:t>
            </a:r>
            <a:r>
              <a:t> la demande de connexion</a:t>
            </a:r>
            <a:br/>
            <a:r>
              <a:t>Rejet =&gt; RST=1</a:t>
            </a:r>
          </a:p>
        </p:txBody>
      </p:sp>
      <p:grpSp>
        <p:nvGrpSpPr>
          <p:cNvPr id="2025" name="Grouper"/>
          <p:cNvGrpSpPr/>
          <p:nvPr/>
        </p:nvGrpSpPr>
        <p:grpSpPr>
          <a:xfrm>
            <a:off x="279400" y="-44450"/>
            <a:ext cx="9601200" cy="1206500"/>
            <a:chOff x="0" y="0"/>
            <a:chExt cx="9601200" cy="1206500"/>
          </a:xfrm>
        </p:grpSpPr>
        <p:sp>
          <p:nvSpPr>
            <p:cNvPr id="2023"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2024" name="Ch5-Transport.png" descr="Ch5-Transport.png"/>
            <p:cNvPicPr>
              <a:picLocks noChangeAspect="1"/>
            </p:cNvPicPr>
            <p:nvPr/>
          </p:nvPicPr>
          <p:blipFill>
            <a:blip r:embed="rId2"/>
            <a:stretch>
              <a:fillRect/>
            </a:stretch>
          </p:blipFill>
          <p:spPr>
            <a:xfrm>
              <a:off x="6713726" y="0"/>
              <a:ext cx="1803401" cy="1206500"/>
            </a:xfrm>
            <a:prstGeom prst="rect">
              <a:avLst/>
            </a:prstGeom>
            <a:ln w="12700" cap="flat">
              <a:noFill/>
              <a:miter lim="400000"/>
            </a:ln>
            <a:effectLst/>
          </p:spPr>
        </p:pic>
      </p:grpSp>
      <p:sp>
        <p:nvSpPr>
          <p:cNvPr id="2026" name="Rectangle"/>
          <p:cNvSpPr/>
          <p:nvPr/>
        </p:nvSpPr>
        <p:spPr>
          <a:xfrm>
            <a:off x="5398796" y="1428750"/>
            <a:ext cx="4516750" cy="3339323"/>
          </a:xfrm>
          <a:prstGeom prst="rect">
            <a:avLst/>
          </a:prstGeom>
          <a:solidFill>
            <a:srgbClr val="FFFFFF"/>
          </a:solidFill>
          <a:ln w="12700">
            <a:miter lim="400000"/>
          </a:ln>
          <a:effectLst>
            <a:outerShdw blurRad="190500" dist="8455" dir="5400000" rotWithShape="0">
              <a:srgbClr val="000000"/>
            </a:outerShdw>
          </a:effectLst>
        </p:spPr>
        <p:txBody>
          <a:bodyPr lIns="50800" tIns="50800" rIns="50800" bIns="50800" anchor="ct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grpSp>
        <p:nvGrpSpPr>
          <p:cNvPr id="2049" name="Grouper"/>
          <p:cNvGrpSpPr/>
          <p:nvPr/>
        </p:nvGrpSpPr>
        <p:grpSpPr>
          <a:xfrm>
            <a:off x="5570957" y="1544728"/>
            <a:ext cx="4172428" cy="3047988"/>
            <a:chOff x="0" y="0"/>
            <a:chExt cx="4172426" cy="3047986"/>
          </a:xfrm>
        </p:grpSpPr>
        <p:sp>
          <p:nvSpPr>
            <p:cNvPr id="2027" name="Client"/>
            <p:cNvSpPr txBox="1"/>
            <p:nvPr/>
          </p:nvSpPr>
          <p:spPr>
            <a:xfrm>
              <a:off x="624541" y="0"/>
              <a:ext cx="900852" cy="34297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400" i="0" spc="0">
                  <a:solidFill>
                    <a:srgbClr val="000000"/>
                  </a:solidFill>
                  <a:latin typeface="Helvetica"/>
                  <a:ea typeface="Helvetica"/>
                  <a:cs typeface="Helvetica"/>
                  <a:sym typeface="Helvetica"/>
                </a:defRPr>
              </a:lvl1pPr>
            </a:lstStyle>
            <a:p>
              <a:r>
                <a:t>Client</a:t>
              </a:r>
            </a:p>
          </p:txBody>
        </p:sp>
        <p:sp>
          <p:nvSpPr>
            <p:cNvPr id="2028" name="Serveur"/>
            <p:cNvSpPr txBox="1"/>
            <p:nvPr/>
          </p:nvSpPr>
          <p:spPr>
            <a:xfrm>
              <a:off x="2647033" y="0"/>
              <a:ext cx="900852" cy="34297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400" i="0" spc="0">
                  <a:solidFill>
                    <a:srgbClr val="000000"/>
                  </a:solidFill>
                  <a:latin typeface="Helvetica"/>
                  <a:ea typeface="Helvetica"/>
                  <a:cs typeface="Helvetica"/>
                  <a:sym typeface="Helvetica"/>
                </a:defRPr>
              </a:lvl1pPr>
            </a:lstStyle>
            <a:p>
              <a:r>
                <a:t>Serveur</a:t>
              </a:r>
            </a:p>
          </p:txBody>
        </p:sp>
        <p:sp>
          <p:nvSpPr>
            <p:cNvPr id="2029" name="Ligne"/>
            <p:cNvSpPr/>
            <p:nvPr/>
          </p:nvSpPr>
          <p:spPr>
            <a:xfrm flipV="1">
              <a:off x="1089272" y="342977"/>
              <a:ext cx="1" cy="2705010"/>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2030" name="Ligne"/>
            <p:cNvSpPr/>
            <p:nvPr/>
          </p:nvSpPr>
          <p:spPr>
            <a:xfrm>
              <a:off x="768110" y="342977"/>
              <a:ext cx="613714"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2031" name="Ligne"/>
            <p:cNvSpPr/>
            <p:nvPr/>
          </p:nvSpPr>
          <p:spPr>
            <a:xfrm flipV="1">
              <a:off x="3111764" y="357282"/>
              <a:ext cx="1" cy="2690705"/>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2032" name="Ligne"/>
            <p:cNvSpPr/>
            <p:nvPr/>
          </p:nvSpPr>
          <p:spPr>
            <a:xfrm>
              <a:off x="2790602" y="357282"/>
              <a:ext cx="613714"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2033" name="Listen"/>
            <p:cNvSpPr/>
            <p:nvPr/>
          </p:nvSpPr>
          <p:spPr>
            <a:xfrm>
              <a:off x="3361399" y="632171"/>
              <a:ext cx="811028" cy="324412"/>
            </a:xfrm>
            <a:prstGeom prst="ellipse">
              <a:avLst/>
            </a:prstGeom>
            <a:solidFill>
              <a:srgbClr val="C0DAB8"/>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Listen</a:t>
              </a:r>
            </a:p>
          </p:txBody>
        </p:sp>
        <p:sp>
          <p:nvSpPr>
            <p:cNvPr id="2034" name="Accept"/>
            <p:cNvSpPr/>
            <p:nvPr/>
          </p:nvSpPr>
          <p:spPr>
            <a:xfrm>
              <a:off x="3361399" y="992136"/>
              <a:ext cx="811028" cy="324412"/>
            </a:xfrm>
            <a:prstGeom prst="ellipse">
              <a:avLst/>
            </a:prstGeom>
            <a:solidFill>
              <a:srgbClr val="C0DAB8"/>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Accept</a:t>
              </a:r>
            </a:p>
          </p:txBody>
        </p:sp>
        <p:pic>
          <p:nvPicPr>
            <p:cNvPr id="2035" name="Ligne Ligne" descr="Ligne Ligne"/>
            <p:cNvPicPr>
              <a:picLocks/>
            </p:cNvPicPr>
            <p:nvPr/>
          </p:nvPicPr>
          <p:blipFill>
            <a:blip r:embed="rId3"/>
            <a:stretch>
              <a:fillRect/>
            </a:stretch>
          </p:blipFill>
          <p:spPr>
            <a:xfrm rot="490377">
              <a:off x="1074799" y="886321"/>
              <a:ext cx="2053151" cy="219869"/>
            </a:xfrm>
            <a:prstGeom prst="rect">
              <a:avLst/>
            </a:prstGeom>
            <a:effectLst/>
          </p:spPr>
        </p:pic>
        <p:sp>
          <p:nvSpPr>
            <p:cNvPr id="2037" name="SYN ; Seq=x"/>
            <p:cNvSpPr txBox="1"/>
            <p:nvPr/>
          </p:nvSpPr>
          <p:spPr>
            <a:xfrm rot="480000">
              <a:off x="1402115" y="623121"/>
              <a:ext cx="1375545" cy="41714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Arial Narrow"/>
                  <a:ea typeface="Arial Narrow"/>
                  <a:cs typeface="Arial Narrow"/>
                  <a:sym typeface="Arial Narrow"/>
                </a:defRPr>
              </a:pPr>
              <a:r>
                <a:rPr b="1"/>
                <a:t>SYN</a:t>
              </a:r>
              <a:r>
                <a:t> ; Seq=x</a:t>
              </a:r>
            </a:p>
          </p:txBody>
        </p:sp>
        <p:pic>
          <p:nvPicPr>
            <p:cNvPr id="2038" name="Ligne Ligne" descr="Ligne Ligne"/>
            <p:cNvPicPr>
              <a:picLocks/>
            </p:cNvPicPr>
            <p:nvPr/>
          </p:nvPicPr>
          <p:blipFill>
            <a:blip r:embed="rId3"/>
            <a:stretch>
              <a:fillRect/>
            </a:stretch>
          </p:blipFill>
          <p:spPr>
            <a:xfrm rot="10309623">
              <a:off x="1060981" y="1723959"/>
              <a:ext cx="2053150" cy="219869"/>
            </a:xfrm>
            <a:prstGeom prst="rect">
              <a:avLst/>
            </a:prstGeom>
            <a:effectLst/>
          </p:spPr>
        </p:pic>
        <p:sp>
          <p:nvSpPr>
            <p:cNvPr id="2040" name="SYN/ACK ; Ack=x+1, Seq=y"/>
            <p:cNvSpPr txBox="1"/>
            <p:nvPr/>
          </p:nvSpPr>
          <p:spPr>
            <a:xfrm rot="21120000">
              <a:off x="922678" y="1421377"/>
              <a:ext cx="2450228" cy="41714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Arial Narrow"/>
                  <a:ea typeface="Arial Narrow"/>
                  <a:cs typeface="Arial Narrow"/>
                  <a:sym typeface="Arial Narrow"/>
                </a:defRPr>
              </a:pPr>
              <a:r>
                <a:rPr b="1"/>
                <a:t>SYN/ACK</a:t>
              </a:r>
              <a:r>
                <a:t> ; Ack=x+1, Seq=y</a:t>
              </a:r>
            </a:p>
          </p:txBody>
        </p:sp>
        <p:pic>
          <p:nvPicPr>
            <p:cNvPr id="2041" name="Ligne Ligne" descr="Ligne Ligne"/>
            <p:cNvPicPr>
              <a:picLocks/>
            </p:cNvPicPr>
            <p:nvPr/>
          </p:nvPicPr>
          <p:blipFill>
            <a:blip r:embed="rId3"/>
            <a:stretch>
              <a:fillRect/>
            </a:stretch>
          </p:blipFill>
          <p:spPr>
            <a:xfrm rot="490377">
              <a:off x="1067646" y="2427148"/>
              <a:ext cx="2053150" cy="219868"/>
            </a:xfrm>
            <a:prstGeom prst="rect">
              <a:avLst/>
            </a:prstGeom>
            <a:effectLst/>
          </p:spPr>
        </p:pic>
        <p:sp>
          <p:nvSpPr>
            <p:cNvPr id="2043" name="ACK ; Ack=y+1, Seq=x+1"/>
            <p:cNvSpPr txBox="1"/>
            <p:nvPr/>
          </p:nvSpPr>
          <p:spPr>
            <a:xfrm rot="480000">
              <a:off x="1109234" y="2195671"/>
              <a:ext cx="1863162" cy="41714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Arial Narrow"/>
                  <a:ea typeface="Arial Narrow"/>
                  <a:cs typeface="Arial Narrow"/>
                  <a:sym typeface="Arial Narrow"/>
                </a:defRPr>
              </a:pPr>
              <a:r>
                <a:rPr b="1"/>
                <a:t>ACK</a:t>
              </a:r>
              <a:r>
                <a:t> ; Ack=y+1, Seq=x+1</a:t>
              </a:r>
            </a:p>
          </p:txBody>
        </p:sp>
        <p:sp>
          <p:nvSpPr>
            <p:cNvPr id="2044" name="Socket"/>
            <p:cNvSpPr/>
            <p:nvPr/>
          </p:nvSpPr>
          <p:spPr>
            <a:xfrm>
              <a:off x="3361399" y="267711"/>
              <a:ext cx="811028" cy="324412"/>
            </a:xfrm>
            <a:prstGeom prst="ellipse">
              <a:avLst/>
            </a:prstGeom>
            <a:solidFill>
              <a:srgbClr val="C0DAB8"/>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Socket</a:t>
              </a:r>
            </a:p>
          </p:txBody>
        </p:sp>
        <p:sp>
          <p:nvSpPr>
            <p:cNvPr id="2045" name="Connect"/>
            <p:cNvSpPr/>
            <p:nvPr/>
          </p:nvSpPr>
          <p:spPr>
            <a:xfrm>
              <a:off x="0" y="639114"/>
              <a:ext cx="811028" cy="324412"/>
            </a:xfrm>
            <a:prstGeom prst="ellipse">
              <a:avLst/>
            </a:prstGeom>
            <a:solidFill>
              <a:srgbClr val="C0DAB8"/>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Connect</a:t>
              </a:r>
            </a:p>
          </p:txBody>
        </p:sp>
        <p:sp>
          <p:nvSpPr>
            <p:cNvPr id="2046" name="Socket"/>
            <p:cNvSpPr/>
            <p:nvPr/>
          </p:nvSpPr>
          <p:spPr>
            <a:xfrm>
              <a:off x="0" y="260348"/>
              <a:ext cx="811028" cy="324412"/>
            </a:xfrm>
            <a:prstGeom prst="ellipse">
              <a:avLst/>
            </a:prstGeom>
            <a:solidFill>
              <a:srgbClr val="C0DAB8"/>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Socket</a:t>
              </a:r>
            </a:p>
          </p:txBody>
        </p:sp>
        <p:sp>
          <p:nvSpPr>
            <p:cNvPr id="2047" name="Connexion établie"/>
            <p:cNvSpPr/>
            <p:nvPr/>
          </p:nvSpPr>
          <p:spPr>
            <a:xfrm>
              <a:off x="3207873" y="2468648"/>
              <a:ext cx="948969" cy="572186"/>
            </a:xfrm>
            <a:prstGeom prst="ellipse">
              <a:avLst/>
            </a:prstGeom>
            <a:noFill/>
            <a:ln w="12700" cap="flat">
              <a:solidFill>
                <a:srgbClr val="9CE159"/>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Connexion établie</a:t>
              </a:r>
            </a:p>
          </p:txBody>
        </p:sp>
        <p:sp>
          <p:nvSpPr>
            <p:cNvPr id="2048" name="Connexion établie"/>
            <p:cNvSpPr/>
            <p:nvPr/>
          </p:nvSpPr>
          <p:spPr>
            <a:xfrm>
              <a:off x="108139" y="1846064"/>
              <a:ext cx="948969" cy="572186"/>
            </a:xfrm>
            <a:prstGeom prst="ellipse">
              <a:avLst/>
            </a:prstGeom>
            <a:noFill/>
            <a:ln w="12700" cap="flat">
              <a:solidFill>
                <a:srgbClr val="9CE159"/>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Connexion établie</a:t>
              </a:r>
            </a:p>
          </p:txBody>
        </p:sp>
      </p:grpSp>
      <p:sp>
        <p:nvSpPr>
          <p:cNvPr id="2050" name="❸  Le client qui reçoit SYN/ACK du serveur a sa connexion établie et il retourne un AR :…"/>
          <p:cNvSpPr txBox="1"/>
          <p:nvPr/>
        </p:nvSpPr>
        <p:spPr>
          <a:xfrm>
            <a:off x="304800" y="5028422"/>
            <a:ext cx="9110385" cy="23069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lstStyle/>
          <a:p>
            <a:pPr defTabSz="457200">
              <a:lnSpc>
                <a:spcPct val="100000"/>
              </a:lnSpc>
              <a:spcBef>
                <a:spcPts val="400"/>
              </a:spcBef>
              <a:defRPr sz="2000" b="0" i="0" spc="0">
                <a:solidFill>
                  <a:srgbClr val="000000"/>
                </a:solidFill>
                <a:latin typeface="+mn-lt"/>
                <a:ea typeface="+mn-ea"/>
                <a:cs typeface="+mn-cs"/>
                <a:sym typeface="Book Antiqua"/>
              </a:defRPr>
            </a:pPr>
            <a:endParaRPr/>
          </a:p>
          <a:p>
            <a:pPr marL="571500" lvl="1" indent="-254000" defTabSz="457200">
              <a:lnSpc>
                <a:spcPct val="100000"/>
              </a:lnSpc>
              <a:spcBef>
                <a:spcPts val="400"/>
              </a:spcBef>
              <a:buClr>
                <a:srgbClr val="040F6A"/>
              </a:buClr>
              <a:buSzPct val="75000"/>
              <a:buFont typeface="Lucida Grande"/>
              <a:buChar char="‣"/>
              <a:defRPr sz="2000" b="0" i="0" spc="0">
                <a:solidFill>
                  <a:srgbClr val="000000"/>
                </a:solidFill>
                <a:latin typeface="+mn-lt"/>
                <a:ea typeface="+mn-ea"/>
                <a:cs typeface="+mn-cs"/>
                <a:sym typeface="Book Antiqua"/>
              </a:defRPr>
            </a:pPr>
            <a:r>
              <a:t>❸  Le client qui reçoit SYN/ACK du serveur a sa connexion établie et il retourne un AR :</a:t>
            </a:r>
          </a:p>
          <a:p>
            <a:pPr marL="889000" lvl="2" indent="-254000" defTabSz="457200">
              <a:lnSpc>
                <a:spcPct val="100000"/>
              </a:lnSpc>
              <a:spcBef>
                <a:spcPts val="400"/>
              </a:spcBef>
              <a:buClr>
                <a:srgbClr val="040F6A"/>
              </a:buClr>
              <a:buSzPct val="50000"/>
              <a:buFont typeface="Lucida Grande"/>
              <a:buChar char="✤"/>
              <a:defRPr sz="2000" b="0" i="0" spc="0">
                <a:solidFill>
                  <a:srgbClr val="000000"/>
                </a:solidFill>
                <a:latin typeface="+mn-lt"/>
                <a:ea typeface="+mn-ea"/>
                <a:cs typeface="+mn-cs"/>
                <a:sym typeface="Book Antiqua"/>
              </a:defRPr>
            </a:pPr>
            <a:r>
              <a:t>=&gt; retour d’un AR avec </a:t>
            </a:r>
            <a:r>
              <a:rPr b="1"/>
              <a:t>ACK=1</a:t>
            </a:r>
            <a:r>
              <a:t> ; ack=y+1</a:t>
            </a:r>
          </a:p>
          <a:p>
            <a:pPr marL="571500" lvl="1" indent="-254000" defTabSz="457200">
              <a:lnSpc>
                <a:spcPct val="100000"/>
              </a:lnSpc>
              <a:spcBef>
                <a:spcPts val="400"/>
              </a:spcBef>
              <a:buClr>
                <a:srgbClr val="040F6A"/>
              </a:buClr>
              <a:buSzPct val="75000"/>
              <a:buFont typeface="Lucida Grande"/>
              <a:buChar char="‣"/>
              <a:defRPr sz="2000" b="0" i="0" spc="0">
                <a:solidFill>
                  <a:srgbClr val="000000"/>
                </a:solidFill>
                <a:latin typeface="+mn-lt"/>
                <a:ea typeface="+mn-ea"/>
                <a:cs typeface="+mn-cs"/>
                <a:sym typeface="Book Antiqua"/>
              </a:defRPr>
            </a:pPr>
            <a:r>
              <a:t>Le serveur reçoit le ACK et la connexion est établie sur le serveur.</a:t>
            </a:r>
          </a:p>
        </p:txBody>
      </p:sp>
      <p:sp>
        <p:nvSpPr>
          <p:cNvPr id="2051" name="Fig 3.8 - Connexion TCP en 3 étapes"/>
          <p:cNvSpPr txBox="1"/>
          <p:nvPr/>
        </p:nvSpPr>
        <p:spPr>
          <a:xfrm>
            <a:off x="6126858" y="4849622"/>
            <a:ext cx="4056155"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3.8 - Connexion TCP en 3 étapes </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2053" name="Texte"/>
          <p:cNvSpPr txBox="1"/>
          <p:nvPr/>
        </p:nvSpPr>
        <p:spPr>
          <a:xfrm>
            <a:off x="9506751" y="7200900"/>
            <a:ext cx="430198"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defRPr sz="1200" spc="-24"/>
            </a:lvl1pPr>
          </a:lstStyle>
          <a:p>
            <a:fld id="{86CB4B4D-7CA3-9044-876B-883B54F8677D}" type="slidenum">
              <a:t>113</a:t>
            </a:fld>
            <a:endParaRPr/>
          </a:p>
        </p:txBody>
      </p:sp>
      <p:grpSp>
        <p:nvGrpSpPr>
          <p:cNvPr id="2056" name="Grouper"/>
          <p:cNvGrpSpPr/>
          <p:nvPr/>
        </p:nvGrpSpPr>
        <p:grpSpPr>
          <a:xfrm>
            <a:off x="317500" y="1270000"/>
            <a:ext cx="9525000" cy="38100"/>
            <a:chOff x="0" y="0"/>
            <a:chExt cx="9525000" cy="38100"/>
          </a:xfrm>
        </p:grpSpPr>
        <p:sp>
          <p:nvSpPr>
            <p:cNvPr id="2054"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055"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057" name="3 - La couche Transport dans Interne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La couche Transport dans Internet</a:t>
            </a:r>
          </a:p>
        </p:txBody>
      </p:sp>
      <p:sp>
        <p:nvSpPr>
          <p:cNvPr id="2058" name="Gestion de la connexion TCP"/>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Gestion de la connexion TCP</a:t>
            </a:r>
          </a:p>
        </p:txBody>
      </p:sp>
      <p:sp>
        <p:nvSpPr>
          <p:cNvPr id="2059" name="Si on résume, cette connexion TCP en trois étapes est donc réalisée avec :…"/>
          <p:cNvSpPr txBox="1">
            <a:spLocks noGrp="1"/>
          </p:cNvSpPr>
          <p:nvPr>
            <p:ph type="body" sz="half" idx="1"/>
          </p:nvPr>
        </p:nvSpPr>
        <p:spPr>
          <a:xfrm>
            <a:off x="304800" y="2032000"/>
            <a:ext cx="4988495" cy="3150139"/>
          </a:xfrm>
          <a:prstGeom prst="rect">
            <a:avLst/>
          </a:prstGeom>
        </p:spPr>
        <p:txBody>
          <a:bodyPr lIns="25400" tIns="25400" rIns="25400" bIns="25400" anchor="t"/>
          <a:lstStyle/>
          <a:p>
            <a:pPr lvl="1">
              <a:lnSpc>
                <a:spcPct val="100000"/>
              </a:lnSpc>
              <a:spcBef>
                <a:spcPts val="400"/>
              </a:spcBef>
              <a:buClr>
                <a:srgbClr val="040F6A"/>
              </a:buClr>
              <a:buSzPct val="75000"/>
              <a:buFont typeface="Lucida Grande"/>
              <a:buChar char="‣"/>
              <a:defRPr sz="2000"/>
            </a:pPr>
            <a:r>
              <a:t>Si on résume, cette connexion TCP en trois étapes est donc réalisée avec :</a:t>
            </a:r>
          </a:p>
          <a:p>
            <a:pPr lvl="2">
              <a:lnSpc>
                <a:spcPct val="100000"/>
              </a:lnSpc>
              <a:spcBef>
                <a:spcPts val="400"/>
              </a:spcBef>
              <a:buClr>
                <a:srgbClr val="040F6A"/>
              </a:buClr>
              <a:buFont typeface="Lucida Grande"/>
              <a:defRPr sz="2000"/>
            </a:pPr>
            <a:r>
              <a:t>❶  </a:t>
            </a:r>
            <a:r>
              <a:rPr b="1"/>
              <a:t>SYN=1</a:t>
            </a:r>
          </a:p>
          <a:p>
            <a:pPr lvl="2">
              <a:lnSpc>
                <a:spcPct val="100000"/>
              </a:lnSpc>
              <a:spcBef>
                <a:spcPts val="400"/>
              </a:spcBef>
              <a:buClr>
                <a:srgbClr val="040F6A"/>
              </a:buClr>
              <a:buFont typeface="Lucida Grande"/>
              <a:defRPr sz="2000"/>
            </a:pPr>
            <a:r>
              <a:t>❷  </a:t>
            </a:r>
            <a:r>
              <a:rPr b="1"/>
              <a:t>SYN=1 ; ACK=1</a:t>
            </a:r>
          </a:p>
          <a:p>
            <a:pPr lvl="2">
              <a:lnSpc>
                <a:spcPct val="100000"/>
              </a:lnSpc>
              <a:spcBef>
                <a:spcPts val="400"/>
              </a:spcBef>
              <a:buClr>
                <a:srgbClr val="040F6A"/>
              </a:buClr>
              <a:buFont typeface="Lucida Grande"/>
              <a:defRPr sz="2000"/>
            </a:pPr>
            <a:r>
              <a:rPr b="1"/>
              <a:t>❸ ACK=1</a:t>
            </a:r>
          </a:p>
        </p:txBody>
      </p:sp>
      <p:grpSp>
        <p:nvGrpSpPr>
          <p:cNvPr id="2062" name="Grouper"/>
          <p:cNvGrpSpPr/>
          <p:nvPr/>
        </p:nvGrpSpPr>
        <p:grpSpPr>
          <a:xfrm>
            <a:off x="279400" y="-44450"/>
            <a:ext cx="9601200" cy="1206500"/>
            <a:chOff x="0" y="0"/>
            <a:chExt cx="9601200" cy="1206500"/>
          </a:xfrm>
        </p:grpSpPr>
        <p:sp>
          <p:nvSpPr>
            <p:cNvPr id="2060"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2061" name="Ch5-Transport.png" descr="Ch5-Transport.png"/>
            <p:cNvPicPr>
              <a:picLocks noChangeAspect="1"/>
            </p:cNvPicPr>
            <p:nvPr/>
          </p:nvPicPr>
          <p:blipFill>
            <a:blip r:embed="rId2"/>
            <a:stretch>
              <a:fillRect/>
            </a:stretch>
          </p:blipFill>
          <p:spPr>
            <a:xfrm>
              <a:off x="6713726" y="0"/>
              <a:ext cx="1803401" cy="1206500"/>
            </a:xfrm>
            <a:prstGeom prst="rect">
              <a:avLst/>
            </a:prstGeom>
            <a:ln w="12700" cap="flat">
              <a:noFill/>
              <a:miter lim="400000"/>
            </a:ln>
            <a:effectLst/>
          </p:spPr>
        </p:pic>
      </p:grpSp>
      <p:sp>
        <p:nvSpPr>
          <p:cNvPr id="2063" name="Rectangle"/>
          <p:cNvSpPr/>
          <p:nvPr/>
        </p:nvSpPr>
        <p:spPr>
          <a:xfrm>
            <a:off x="5398796" y="1428750"/>
            <a:ext cx="4516750" cy="3339323"/>
          </a:xfrm>
          <a:prstGeom prst="rect">
            <a:avLst/>
          </a:prstGeom>
          <a:solidFill>
            <a:srgbClr val="FFFFFF"/>
          </a:solidFill>
          <a:ln w="12700">
            <a:miter lim="400000"/>
          </a:ln>
          <a:effectLst>
            <a:outerShdw blurRad="190500" dist="8455" dir="5400000" rotWithShape="0">
              <a:srgbClr val="000000"/>
            </a:outerShdw>
          </a:effectLst>
        </p:spPr>
        <p:txBody>
          <a:bodyPr lIns="50800" tIns="50800" rIns="50800" bIns="50800" anchor="ct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grpSp>
        <p:nvGrpSpPr>
          <p:cNvPr id="2086" name="Grouper"/>
          <p:cNvGrpSpPr/>
          <p:nvPr/>
        </p:nvGrpSpPr>
        <p:grpSpPr>
          <a:xfrm>
            <a:off x="5570957" y="1544728"/>
            <a:ext cx="4172428" cy="3047988"/>
            <a:chOff x="0" y="0"/>
            <a:chExt cx="4172426" cy="3047986"/>
          </a:xfrm>
        </p:grpSpPr>
        <p:sp>
          <p:nvSpPr>
            <p:cNvPr id="2064" name="Client"/>
            <p:cNvSpPr txBox="1"/>
            <p:nvPr/>
          </p:nvSpPr>
          <p:spPr>
            <a:xfrm>
              <a:off x="624541" y="0"/>
              <a:ext cx="900852" cy="34297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400" i="0" spc="0">
                  <a:solidFill>
                    <a:srgbClr val="000000"/>
                  </a:solidFill>
                  <a:latin typeface="Helvetica"/>
                  <a:ea typeface="Helvetica"/>
                  <a:cs typeface="Helvetica"/>
                  <a:sym typeface="Helvetica"/>
                </a:defRPr>
              </a:lvl1pPr>
            </a:lstStyle>
            <a:p>
              <a:r>
                <a:t>Client</a:t>
              </a:r>
            </a:p>
          </p:txBody>
        </p:sp>
        <p:sp>
          <p:nvSpPr>
            <p:cNvPr id="2065" name="Serveur"/>
            <p:cNvSpPr txBox="1"/>
            <p:nvPr/>
          </p:nvSpPr>
          <p:spPr>
            <a:xfrm>
              <a:off x="2647033" y="0"/>
              <a:ext cx="900852" cy="34297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400" i="0" spc="0">
                  <a:solidFill>
                    <a:srgbClr val="000000"/>
                  </a:solidFill>
                  <a:latin typeface="Helvetica"/>
                  <a:ea typeface="Helvetica"/>
                  <a:cs typeface="Helvetica"/>
                  <a:sym typeface="Helvetica"/>
                </a:defRPr>
              </a:lvl1pPr>
            </a:lstStyle>
            <a:p>
              <a:r>
                <a:t>Serveur</a:t>
              </a:r>
            </a:p>
          </p:txBody>
        </p:sp>
        <p:sp>
          <p:nvSpPr>
            <p:cNvPr id="2066" name="Ligne"/>
            <p:cNvSpPr/>
            <p:nvPr/>
          </p:nvSpPr>
          <p:spPr>
            <a:xfrm flipV="1">
              <a:off x="1089272" y="342977"/>
              <a:ext cx="1" cy="2705010"/>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2067" name="Ligne"/>
            <p:cNvSpPr/>
            <p:nvPr/>
          </p:nvSpPr>
          <p:spPr>
            <a:xfrm>
              <a:off x="768110" y="342977"/>
              <a:ext cx="613714"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2068" name="Ligne"/>
            <p:cNvSpPr/>
            <p:nvPr/>
          </p:nvSpPr>
          <p:spPr>
            <a:xfrm flipV="1">
              <a:off x="3111764" y="357282"/>
              <a:ext cx="1" cy="2690705"/>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2069" name="Ligne"/>
            <p:cNvSpPr/>
            <p:nvPr/>
          </p:nvSpPr>
          <p:spPr>
            <a:xfrm>
              <a:off x="2790602" y="357282"/>
              <a:ext cx="613714"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2070" name="Listen"/>
            <p:cNvSpPr/>
            <p:nvPr/>
          </p:nvSpPr>
          <p:spPr>
            <a:xfrm>
              <a:off x="3361399" y="632171"/>
              <a:ext cx="811028" cy="324412"/>
            </a:xfrm>
            <a:prstGeom prst="ellipse">
              <a:avLst/>
            </a:prstGeom>
            <a:solidFill>
              <a:srgbClr val="C0DAB8"/>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Listen</a:t>
              </a:r>
            </a:p>
          </p:txBody>
        </p:sp>
        <p:sp>
          <p:nvSpPr>
            <p:cNvPr id="2071" name="Accept"/>
            <p:cNvSpPr/>
            <p:nvPr/>
          </p:nvSpPr>
          <p:spPr>
            <a:xfrm>
              <a:off x="3361399" y="992136"/>
              <a:ext cx="811028" cy="324412"/>
            </a:xfrm>
            <a:prstGeom prst="ellipse">
              <a:avLst/>
            </a:prstGeom>
            <a:solidFill>
              <a:srgbClr val="C0DAB8"/>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Accept</a:t>
              </a:r>
            </a:p>
          </p:txBody>
        </p:sp>
        <p:pic>
          <p:nvPicPr>
            <p:cNvPr id="2072" name="Ligne Ligne" descr="Ligne Ligne"/>
            <p:cNvPicPr>
              <a:picLocks/>
            </p:cNvPicPr>
            <p:nvPr/>
          </p:nvPicPr>
          <p:blipFill>
            <a:blip r:embed="rId3"/>
            <a:stretch>
              <a:fillRect/>
            </a:stretch>
          </p:blipFill>
          <p:spPr>
            <a:xfrm rot="490377">
              <a:off x="1074799" y="886321"/>
              <a:ext cx="2053151" cy="219869"/>
            </a:xfrm>
            <a:prstGeom prst="rect">
              <a:avLst/>
            </a:prstGeom>
            <a:effectLst/>
          </p:spPr>
        </p:pic>
        <p:sp>
          <p:nvSpPr>
            <p:cNvPr id="2074" name="SYN ; Seq=x"/>
            <p:cNvSpPr txBox="1"/>
            <p:nvPr/>
          </p:nvSpPr>
          <p:spPr>
            <a:xfrm rot="480000">
              <a:off x="1402115" y="623121"/>
              <a:ext cx="1375545" cy="41714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Arial Narrow"/>
                  <a:ea typeface="Arial Narrow"/>
                  <a:cs typeface="Arial Narrow"/>
                  <a:sym typeface="Arial Narrow"/>
                </a:defRPr>
              </a:pPr>
              <a:r>
                <a:rPr b="1"/>
                <a:t>SYN</a:t>
              </a:r>
              <a:r>
                <a:t> ; Seq=x</a:t>
              </a:r>
            </a:p>
          </p:txBody>
        </p:sp>
        <p:pic>
          <p:nvPicPr>
            <p:cNvPr id="2075" name="Ligne Ligne" descr="Ligne Ligne"/>
            <p:cNvPicPr>
              <a:picLocks/>
            </p:cNvPicPr>
            <p:nvPr/>
          </p:nvPicPr>
          <p:blipFill>
            <a:blip r:embed="rId3"/>
            <a:stretch>
              <a:fillRect/>
            </a:stretch>
          </p:blipFill>
          <p:spPr>
            <a:xfrm rot="10309623">
              <a:off x="1060981" y="1723959"/>
              <a:ext cx="2053150" cy="219869"/>
            </a:xfrm>
            <a:prstGeom prst="rect">
              <a:avLst/>
            </a:prstGeom>
            <a:effectLst/>
          </p:spPr>
        </p:pic>
        <p:sp>
          <p:nvSpPr>
            <p:cNvPr id="2077" name="SYN/ACK ; Ack=x+1, Seq=y"/>
            <p:cNvSpPr txBox="1"/>
            <p:nvPr/>
          </p:nvSpPr>
          <p:spPr>
            <a:xfrm rot="21120000">
              <a:off x="922678" y="1421377"/>
              <a:ext cx="2450228" cy="41714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Arial Narrow"/>
                  <a:ea typeface="Arial Narrow"/>
                  <a:cs typeface="Arial Narrow"/>
                  <a:sym typeface="Arial Narrow"/>
                </a:defRPr>
              </a:pPr>
              <a:r>
                <a:rPr b="1"/>
                <a:t>SYN/ACK</a:t>
              </a:r>
              <a:r>
                <a:t> ; Ack=x+1, Seq=y</a:t>
              </a:r>
            </a:p>
          </p:txBody>
        </p:sp>
        <p:pic>
          <p:nvPicPr>
            <p:cNvPr id="2078" name="Ligne Ligne" descr="Ligne Ligne"/>
            <p:cNvPicPr>
              <a:picLocks/>
            </p:cNvPicPr>
            <p:nvPr/>
          </p:nvPicPr>
          <p:blipFill>
            <a:blip r:embed="rId3"/>
            <a:stretch>
              <a:fillRect/>
            </a:stretch>
          </p:blipFill>
          <p:spPr>
            <a:xfrm rot="490377">
              <a:off x="1067646" y="2427148"/>
              <a:ext cx="2053150" cy="219868"/>
            </a:xfrm>
            <a:prstGeom prst="rect">
              <a:avLst/>
            </a:prstGeom>
            <a:effectLst/>
          </p:spPr>
        </p:pic>
        <p:sp>
          <p:nvSpPr>
            <p:cNvPr id="2080" name="ACK ; Ack=y+1, Seq=x+1"/>
            <p:cNvSpPr txBox="1"/>
            <p:nvPr/>
          </p:nvSpPr>
          <p:spPr>
            <a:xfrm rot="480000">
              <a:off x="1109234" y="2195671"/>
              <a:ext cx="1863162" cy="41714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Arial Narrow"/>
                  <a:ea typeface="Arial Narrow"/>
                  <a:cs typeface="Arial Narrow"/>
                  <a:sym typeface="Arial Narrow"/>
                </a:defRPr>
              </a:pPr>
              <a:r>
                <a:rPr b="1"/>
                <a:t>ACK</a:t>
              </a:r>
              <a:r>
                <a:t> ; Ack=y+1, Seq=x+1</a:t>
              </a:r>
            </a:p>
          </p:txBody>
        </p:sp>
        <p:sp>
          <p:nvSpPr>
            <p:cNvPr id="2081" name="Socket"/>
            <p:cNvSpPr/>
            <p:nvPr/>
          </p:nvSpPr>
          <p:spPr>
            <a:xfrm>
              <a:off x="3361399" y="267711"/>
              <a:ext cx="811028" cy="324412"/>
            </a:xfrm>
            <a:prstGeom prst="ellipse">
              <a:avLst/>
            </a:prstGeom>
            <a:solidFill>
              <a:srgbClr val="C0DAB8"/>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Socket</a:t>
              </a:r>
            </a:p>
          </p:txBody>
        </p:sp>
        <p:sp>
          <p:nvSpPr>
            <p:cNvPr id="2082" name="Connect"/>
            <p:cNvSpPr/>
            <p:nvPr/>
          </p:nvSpPr>
          <p:spPr>
            <a:xfrm>
              <a:off x="0" y="639114"/>
              <a:ext cx="811028" cy="324412"/>
            </a:xfrm>
            <a:prstGeom prst="ellipse">
              <a:avLst/>
            </a:prstGeom>
            <a:solidFill>
              <a:srgbClr val="C0DAB8"/>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Connect</a:t>
              </a:r>
            </a:p>
          </p:txBody>
        </p:sp>
        <p:sp>
          <p:nvSpPr>
            <p:cNvPr id="2083" name="Socket"/>
            <p:cNvSpPr/>
            <p:nvPr/>
          </p:nvSpPr>
          <p:spPr>
            <a:xfrm>
              <a:off x="0" y="260348"/>
              <a:ext cx="811028" cy="324412"/>
            </a:xfrm>
            <a:prstGeom prst="ellipse">
              <a:avLst/>
            </a:prstGeom>
            <a:solidFill>
              <a:srgbClr val="C0DAB8"/>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Socket</a:t>
              </a:r>
            </a:p>
          </p:txBody>
        </p:sp>
        <p:sp>
          <p:nvSpPr>
            <p:cNvPr id="2084" name="Connexion établie"/>
            <p:cNvSpPr/>
            <p:nvPr/>
          </p:nvSpPr>
          <p:spPr>
            <a:xfrm>
              <a:off x="3207873" y="2468648"/>
              <a:ext cx="948969" cy="572186"/>
            </a:xfrm>
            <a:prstGeom prst="ellipse">
              <a:avLst/>
            </a:prstGeom>
            <a:noFill/>
            <a:ln w="12700" cap="flat">
              <a:solidFill>
                <a:srgbClr val="9CE159"/>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Connexion établie</a:t>
              </a:r>
            </a:p>
          </p:txBody>
        </p:sp>
        <p:sp>
          <p:nvSpPr>
            <p:cNvPr id="2085" name="Connexion établie"/>
            <p:cNvSpPr/>
            <p:nvPr/>
          </p:nvSpPr>
          <p:spPr>
            <a:xfrm>
              <a:off x="108139" y="1846064"/>
              <a:ext cx="948969" cy="572186"/>
            </a:xfrm>
            <a:prstGeom prst="ellipse">
              <a:avLst/>
            </a:prstGeom>
            <a:noFill/>
            <a:ln w="12700" cap="flat">
              <a:solidFill>
                <a:srgbClr val="9CE159"/>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Connexion établie</a:t>
              </a:r>
            </a:p>
          </p:txBody>
        </p:sp>
      </p:grpSp>
      <p:sp>
        <p:nvSpPr>
          <p:cNvPr id="2087" name="Voir ‘Comprendre les caractéristiques du TCP sous CCNA 200-301 - Vidéo Tuto  d’Alphorm’ :  https://www.youtube.com/watch?v=lV2B50mTGtM"/>
          <p:cNvSpPr txBox="1"/>
          <p:nvPr/>
        </p:nvSpPr>
        <p:spPr>
          <a:xfrm>
            <a:off x="304800" y="5028422"/>
            <a:ext cx="9110385" cy="23069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lstStyle/>
          <a:p>
            <a:pPr defTabSz="457200">
              <a:lnSpc>
                <a:spcPct val="100000"/>
              </a:lnSpc>
              <a:spcBef>
                <a:spcPts val="100"/>
              </a:spcBef>
              <a:defRPr sz="2000" b="0" i="0" spc="0">
                <a:solidFill>
                  <a:srgbClr val="000000"/>
                </a:solidFill>
                <a:latin typeface="+mn-lt"/>
                <a:ea typeface="+mn-ea"/>
                <a:cs typeface="+mn-cs"/>
                <a:sym typeface="Book Antiqua"/>
              </a:defRPr>
            </a:pPr>
            <a:endParaRPr/>
          </a:p>
          <a:p>
            <a:pPr marL="571500" lvl="1" indent="-254000" defTabSz="457200">
              <a:lnSpc>
                <a:spcPct val="100000"/>
              </a:lnSpc>
              <a:spcBef>
                <a:spcPts val="400"/>
              </a:spcBef>
              <a:buClr>
                <a:srgbClr val="040F6A"/>
              </a:buClr>
              <a:buSzPct val="75000"/>
              <a:buFont typeface="Lucida Grande"/>
              <a:buChar char="‣"/>
              <a:defRPr sz="2000" b="0" i="0" spc="0">
                <a:solidFill>
                  <a:srgbClr val="000000"/>
                </a:solidFill>
                <a:latin typeface="+mn-lt"/>
                <a:ea typeface="+mn-ea"/>
                <a:cs typeface="+mn-cs"/>
                <a:sym typeface="Book Antiqua"/>
              </a:defRPr>
            </a:pPr>
            <a:r>
              <a:t>Voir ‘</a:t>
            </a:r>
            <a:r>
              <a:rPr i="1"/>
              <a:t>Comprendre les caractéristiques du TCP sous CCNA 200-301 - Vidéo Tuto  d’Alphorm</a:t>
            </a:r>
            <a:r>
              <a:t>’ :  </a:t>
            </a:r>
            <a:r>
              <a:rPr u="sng">
                <a:solidFill>
                  <a:srgbClr val="1A4291"/>
                </a:solidFill>
                <a:hlinkClick r:id="rId4"/>
              </a:rPr>
              <a:t>https://www.youtube.com/watch?v=lV2B50mTGtM</a:t>
            </a:r>
          </a:p>
        </p:txBody>
      </p:sp>
      <p:sp>
        <p:nvSpPr>
          <p:cNvPr id="2088" name="Fig 3.8 - Connexion TCP en 3 étapes"/>
          <p:cNvSpPr txBox="1"/>
          <p:nvPr/>
        </p:nvSpPr>
        <p:spPr>
          <a:xfrm>
            <a:off x="6126858" y="4849622"/>
            <a:ext cx="4056155"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3.8 - Connexion TCP en 3 étapes </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2090" name="Texte"/>
          <p:cNvSpPr txBox="1"/>
          <p:nvPr/>
        </p:nvSpPr>
        <p:spPr>
          <a:xfrm>
            <a:off x="9506751" y="7200900"/>
            <a:ext cx="430198"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defRPr sz="1200" spc="-24"/>
            </a:lvl1pPr>
          </a:lstStyle>
          <a:p>
            <a:fld id="{86CB4B4D-7CA3-9044-876B-883B54F8677D}" type="slidenum">
              <a:t>114</a:t>
            </a:fld>
            <a:endParaRPr/>
          </a:p>
        </p:txBody>
      </p:sp>
      <p:sp>
        <p:nvSpPr>
          <p:cNvPr id="2091" name="Rectangle"/>
          <p:cNvSpPr/>
          <p:nvPr/>
        </p:nvSpPr>
        <p:spPr>
          <a:xfrm>
            <a:off x="5398796" y="1428750"/>
            <a:ext cx="4516750" cy="3770459"/>
          </a:xfrm>
          <a:prstGeom prst="rect">
            <a:avLst/>
          </a:prstGeom>
          <a:solidFill>
            <a:srgbClr val="FFFFFF"/>
          </a:solidFill>
          <a:ln w="12700">
            <a:miter lim="400000"/>
          </a:ln>
          <a:effectLst>
            <a:outerShdw blurRad="190500" dist="8455" dir="5400000" rotWithShape="0">
              <a:srgbClr val="000000"/>
            </a:outerShdw>
          </a:effectLst>
        </p:spPr>
        <p:txBody>
          <a:bodyPr lIns="50800" tIns="50800" rIns="50800" bIns="50800" anchor="ct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grpSp>
        <p:nvGrpSpPr>
          <p:cNvPr id="2094" name="Grouper"/>
          <p:cNvGrpSpPr/>
          <p:nvPr/>
        </p:nvGrpSpPr>
        <p:grpSpPr>
          <a:xfrm>
            <a:off x="317500" y="1270000"/>
            <a:ext cx="9525000" cy="38100"/>
            <a:chOff x="0" y="0"/>
            <a:chExt cx="9525000" cy="38100"/>
          </a:xfrm>
        </p:grpSpPr>
        <p:sp>
          <p:nvSpPr>
            <p:cNvPr id="2092"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093"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095" name="3 - La couche Transport dans Interne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La couche Transport dans Internet</a:t>
            </a:r>
          </a:p>
        </p:txBody>
      </p:sp>
      <p:sp>
        <p:nvSpPr>
          <p:cNvPr id="2096" name="Gestion de la connexion TCP"/>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Gestion de la connexion TCP</a:t>
            </a:r>
          </a:p>
        </p:txBody>
      </p:sp>
      <p:sp>
        <p:nvSpPr>
          <p:cNvPr id="2097" name="La libération de la connexion nécessite 2 FIN et 2 ACK…"/>
          <p:cNvSpPr txBox="1">
            <a:spLocks noGrp="1"/>
          </p:cNvSpPr>
          <p:nvPr>
            <p:ph type="body" sz="half" idx="1"/>
          </p:nvPr>
        </p:nvSpPr>
        <p:spPr>
          <a:xfrm>
            <a:off x="304800" y="2032000"/>
            <a:ext cx="4546600" cy="5537201"/>
          </a:xfrm>
          <a:prstGeom prst="rect">
            <a:avLst/>
          </a:prstGeom>
        </p:spPr>
        <p:txBody>
          <a:bodyPr lIns="25400" tIns="25400" rIns="25400" bIns="25400" anchor="t"/>
          <a:lstStyle/>
          <a:p>
            <a:pPr>
              <a:lnSpc>
                <a:spcPct val="100000"/>
              </a:lnSpc>
              <a:spcBef>
                <a:spcPts val="400"/>
              </a:spcBef>
              <a:buClr>
                <a:srgbClr val="040F6A"/>
              </a:buClr>
              <a:buFont typeface="Lucida Grande"/>
              <a:defRPr sz="2000"/>
            </a:pPr>
            <a:r>
              <a:t>La </a:t>
            </a:r>
            <a:r>
              <a:rPr b="1"/>
              <a:t>libération</a:t>
            </a:r>
            <a:r>
              <a:t> de la connexion nécessite </a:t>
            </a:r>
            <a:r>
              <a:rPr b="1"/>
              <a:t>2 FIN </a:t>
            </a:r>
            <a:r>
              <a:t>et </a:t>
            </a:r>
            <a:r>
              <a:rPr b="1"/>
              <a:t>2 ACK</a:t>
            </a:r>
          </a:p>
          <a:p>
            <a:pPr lvl="1">
              <a:lnSpc>
                <a:spcPct val="100000"/>
              </a:lnSpc>
              <a:spcBef>
                <a:spcPts val="400"/>
              </a:spcBef>
              <a:buClr>
                <a:srgbClr val="040F6A"/>
              </a:buClr>
              <a:buSzPct val="75000"/>
              <a:buFont typeface="Lucida Grande"/>
              <a:buChar char="‣"/>
              <a:defRPr sz="2000"/>
            </a:pPr>
            <a:r>
              <a:t>Une partie, A, exécute une primitive CLOSE</a:t>
            </a:r>
          </a:p>
          <a:p>
            <a:pPr lvl="2">
              <a:lnSpc>
                <a:spcPct val="100000"/>
              </a:lnSpc>
              <a:spcBef>
                <a:spcPts val="400"/>
              </a:spcBef>
              <a:buClr>
                <a:srgbClr val="040F6A"/>
              </a:buClr>
              <a:buSzPct val="75000"/>
              <a:buFont typeface="Lucida Grande"/>
              <a:buChar char="‣"/>
              <a:defRPr sz="2000"/>
            </a:pPr>
            <a:r>
              <a:t>Il envoie FIN à B et arme un temporisateur </a:t>
            </a:r>
          </a:p>
          <a:p>
            <a:pPr lvl="1">
              <a:lnSpc>
                <a:spcPct val="100000"/>
              </a:lnSpc>
              <a:spcBef>
                <a:spcPts val="400"/>
              </a:spcBef>
              <a:buClr>
                <a:srgbClr val="040F6A"/>
              </a:buClr>
              <a:buSzPct val="75000"/>
              <a:buFont typeface="Lucida Grande"/>
              <a:buChar char="‣"/>
              <a:defRPr sz="2000"/>
            </a:pPr>
            <a:r>
              <a:t>B reçoit FIN ; il acquitte  (ACK=1) et arme un temporisateur</a:t>
            </a:r>
          </a:p>
          <a:p>
            <a:pPr lvl="1">
              <a:lnSpc>
                <a:spcPct val="100000"/>
              </a:lnSpc>
              <a:spcBef>
                <a:spcPts val="400"/>
              </a:spcBef>
              <a:buClr>
                <a:srgbClr val="040F6A"/>
              </a:buClr>
              <a:buSzPct val="75000"/>
              <a:buFont typeface="Lucida Grande"/>
              <a:buChar char="‣"/>
              <a:defRPr sz="2000"/>
            </a:pPr>
            <a:r>
              <a:t>B envoie FIN à son tour</a:t>
            </a:r>
          </a:p>
          <a:p>
            <a:pPr lvl="1">
              <a:lnSpc>
                <a:spcPct val="100000"/>
              </a:lnSpc>
              <a:spcBef>
                <a:spcPts val="400"/>
              </a:spcBef>
              <a:buClr>
                <a:srgbClr val="040F6A"/>
              </a:buClr>
              <a:buSzPct val="75000"/>
              <a:buFont typeface="Lucida Grande"/>
              <a:buChar char="‣"/>
              <a:defRPr sz="2000"/>
            </a:pPr>
            <a:r>
              <a:t>A acquitte le FIN de B et ferme la connexion</a:t>
            </a:r>
          </a:p>
          <a:p>
            <a:pPr lvl="1">
              <a:lnSpc>
                <a:spcPct val="100000"/>
              </a:lnSpc>
              <a:spcBef>
                <a:spcPts val="400"/>
              </a:spcBef>
              <a:buClr>
                <a:srgbClr val="040F6A"/>
              </a:buClr>
              <a:buSzPct val="75000"/>
              <a:buFont typeface="Lucida Grande"/>
              <a:buChar char="‣"/>
              <a:defRPr sz="2000"/>
            </a:pPr>
            <a:r>
              <a:t>B reçoit le ACK de A et ferme la connexion</a:t>
            </a:r>
          </a:p>
        </p:txBody>
      </p:sp>
      <p:sp>
        <p:nvSpPr>
          <p:cNvPr id="2098" name="Une des parties qui trouve un temporisateur expiré ferme sa connexion"/>
          <p:cNvSpPr txBox="1"/>
          <p:nvPr/>
        </p:nvSpPr>
        <p:spPr>
          <a:xfrm>
            <a:off x="313178" y="6587583"/>
            <a:ext cx="8940686" cy="660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lstStyle>
            <a:lvl1pPr marL="254000" indent="-254000" defTabSz="457200">
              <a:lnSpc>
                <a:spcPct val="100000"/>
              </a:lnSpc>
              <a:spcBef>
                <a:spcPts val="100"/>
              </a:spcBef>
              <a:buClr>
                <a:srgbClr val="040F6A"/>
              </a:buClr>
              <a:buSzPct val="50000"/>
              <a:buFont typeface="Lucida Grande"/>
              <a:buChar char="✤"/>
              <a:defRPr sz="2000" b="0" i="0" spc="0">
                <a:solidFill>
                  <a:srgbClr val="000000"/>
                </a:solidFill>
                <a:latin typeface="+mn-lt"/>
                <a:ea typeface="+mn-ea"/>
                <a:cs typeface="+mn-cs"/>
                <a:sym typeface="Book Antiqua"/>
              </a:defRPr>
            </a:lvl1pPr>
          </a:lstStyle>
          <a:p>
            <a:r>
              <a:t>Une des parties qui trouve un temporisateur expiré ferme sa connexion</a:t>
            </a:r>
          </a:p>
        </p:txBody>
      </p:sp>
      <p:sp>
        <p:nvSpPr>
          <p:cNvPr id="2099" name="Fig 3.9 - Libération de connexion TCP"/>
          <p:cNvSpPr txBox="1"/>
          <p:nvPr/>
        </p:nvSpPr>
        <p:spPr>
          <a:xfrm>
            <a:off x="5666385" y="5319858"/>
            <a:ext cx="4324701"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3.9 - Libération de connexion TCP</a:t>
            </a:r>
          </a:p>
        </p:txBody>
      </p:sp>
      <p:grpSp>
        <p:nvGrpSpPr>
          <p:cNvPr id="2102" name="Grouper"/>
          <p:cNvGrpSpPr/>
          <p:nvPr/>
        </p:nvGrpSpPr>
        <p:grpSpPr>
          <a:xfrm>
            <a:off x="279400" y="-44450"/>
            <a:ext cx="9601200" cy="1206500"/>
            <a:chOff x="0" y="0"/>
            <a:chExt cx="9601200" cy="1206500"/>
          </a:xfrm>
        </p:grpSpPr>
        <p:sp>
          <p:nvSpPr>
            <p:cNvPr id="2100"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2101" name="Ch5-Transport.png" descr="Ch5-Transport.png"/>
            <p:cNvPicPr>
              <a:picLocks noChangeAspect="1"/>
            </p:cNvPicPr>
            <p:nvPr/>
          </p:nvPicPr>
          <p:blipFill>
            <a:blip r:embed="rId2"/>
            <a:stretch>
              <a:fillRect/>
            </a:stretch>
          </p:blipFill>
          <p:spPr>
            <a:xfrm>
              <a:off x="6713726" y="0"/>
              <a:ext cx="1803401" cy="1206500"/>
            </a:xfrm>
            <a:prstGeom prst="rect">
              <a:avLst/>
            </a:prstGeom>
            <a:ln w="12700" cap="flat">
              <a:noFill/>
              <a:miter lim="400000"/>
            </a:ln>
            <a:effectLst/>
          </p:spPr>
        </p:pic>
      </p:grpSp>
      <p:grpSp>
        <p:nvGrpSpPr>
          <p:cNvPr id="2128" name="Grouper"/>
          <p:cNvGrpSpPr/>
          <p:nvPr/>
        </p:nvGrpSpPr>
        <p:grpSpPr>
          <a:xfrm>
            <a:off x="5530116" y="1570277"/>
            <a:ext cx="4205168" cy="3462928"/>
            <a:chOff x="0" y="0"/>
            <a:chExt cx="4205166" cy="3462926"/>
          </a:xfrm>
        </p:grpSpPr>
        <p:sp>
          <p:nvSpPr>
            <p:cNvPr id="2103" name="Client"/>
            <p:cNvSpPr txBox="1"/>
            <p:nvPr/>
          </p:nvSpPr>
          <p:spPr>
            <a:xfrm>
              <a:off x="536357" y="0"/>
              <a:ext cx="935667" cy="3562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400" i="0" spc="0">
                  <a:solidFill>
                    <a:srgbClr val="000000"/>
                  </a:solidFill>
                  <a:latin typeface="Helvetica"/>
                  <a:ea typeface="Helvetica"/>
                  <a:cs typeface="Helvetica"/>
                  <a:sym typeface="Helvetica"/>
                </a:defRPr>
              </a:lvl1pPr>
            </a:lstStyle>
            <a:p>
              <a:r>
                <a:t>Client</a:t>
              </a:r>
            </a:p>
          </p:txBody>
        </p:sp>
        <p:sp>
          <p:nvSpPr>
            <p:cNvPr id="2104" name="Serveur"/>
            <p:cNvSpPr txBox="1"/>
            <p:nvPr/>
          </p:nvSpPr>
          <p:spPr>
            <a:xfrm>
              <a:off x="2637010" y="0"/>
              <a:ext cx="935667" cy="3562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400" i="0" spc="0">
                  <a:solidFill>
                    <a:srgbClr val="000000"/>
                  </a:solidFill>
                  <a:latin typeface="Helvetica"/>
                  <a:ea typeface="Helvetica"/>
                  <a:cs typeface="Helvetica"/>
                  <a:sym typeface="Helvetica"/>
                </a:defRPr>
              </a:lvl1pPr>
            </a:lstStyle>
            <a:p>
              <a:r>
                <a:t>Serveur</a:t>
              </a:r>
            </a:p>
          </p:txBody>
        </p:sp>
        <p:sp>
          <p:nvSpPr>
            <p:cNvPr id="2105" name="Ligne"/>
            <p:cNvSpPr/>
            <p:nvPr/>
          </p:nvSpPr>
          <p:spPr>
            <a:xfrm flipV="1">
              <a:off x="1019049" y="356231"/>
              <a:ext cx="1" cy="2809548"/>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2106" name="Ligne"/>
            <p:cNvSpPr/>
            <p:nvPr/>
          </p:nvSpPr>
          <p:spPr>
            <a:xfrm>
              <a:off x="685475" y="356231"/>
              <a:ext cx="637432"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2107" name="Ligne"/>
            <p:cNvSpPr/>
            <p:nvPr/>
          </p:nvSpPr>
          <p:spPr>
            <a:xfrm flipV="1">
              <a:off x="3119702" y="371090"/>
              <a:ext cx="1" cy="2794689"/>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sp>
          <p:nvSpPr>
            <p:cNvPr id="2108" name="Ligne"/>
            <p:cNvSpPr/>
            <p:nvPr/>
          </p:nvSpPr>
          <p:spPr>
            <a:xfrm>
              <a:off x="2786128" y="371090"/>
              <a:ext cx="637432" cy="1"/>
            </a:xfrm>
            <a:prstGeom prst="line">
              <a:avLst/>
            </a:prstGeom>
            <a:noFill/>
            <a:ln w="25400" cap="flat">
              <a:solidFill>
                <a:srgbClr val="000000"/>
              </a:solidFill>
              <a:prstDash val="solid"/>
              <a:miter lim="400000"/>
            </a:ln>
            <a:effec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Helvetica Light"/>
                  <a:ea typeface="Helvetica Light"/>
                  <a:cs typeface="Helvetica Light"/>
                  <a:sym typeface="Helvetica Light"/>
                </a:defRPr>
              </a:pPr>
              <a:endParaRPr/>
            </a:p>
          </p:txBody>
        </p:sp>
        <p:pic>
          <p:nvPicPr>
            <p:cNvPr id="2109" name="Ligne Ligne" descr="Ligne Ligne"/>
            <p:cNvPicPr>
              <a:picLocks/>
            </p:cNvPicPr>
            <p:nvPr/>
          </p:nvPicPr>
          <p:blipFill>
            <a:blip r:embed="rId3"/>
            <a:stretch>
              <a:fillRect/>
            </a:stretch>
          </p:blipFill>
          <p:spPr>
            <a:xfrm rot="490377">
              <a:off x="1004734" y="1039257"/>
              <a:ext cx="2131022" cy="219868"/>
            </a:xfrm>
            <a:prstGeom prst="rect">
              <a:avLst/>
            </a:prstGeom>
            <a:effectLst/>
          </p:spPr>
        </p:pic>
        <p:sp>
          <p:nvSpPr>
            <p:cNvPr id="2111" name="FIN ; Seq=x"/>
            <p:cNvSpPr txBox="1"/>
            <p:nvPr/>
          </p:nvSpPr>
          <p:spPr>
            <a:xfrm rot="480000">
              <a:off x="1343982" y="761502"/>
              <a:ext cx="1428703" cy="43326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Arial Narrow"/>
                  <a:ea typeface="Arial Narrow"/>
                  <a:cs typeface="Arial Narrow"/>
                  <a:sym typeface="Arial Narrow"/>
                </a:defRPr>
              </a:pPr>
              <a:r>
                <a:rPr b="1"/>
                <a:t>FIN</a:t>
              </a:r>
              <a:r>
                <a:t> ; Seq=x</a:t>
              </a:r>
            </a:p>
          </p:txBody>
        </p:sp>
        <p:pic>
          <p:nvPicPr>
            <p:cNvPr id="2112" name="Ligne Ligne" descr="Ligne Ligne"/>
            <p:cNvPicPr>
              <a:picLocks/>
            </p:cNvPicPr>
            <p:nvPr/>
          </p:nvPicPr>
          <p:blipFill>
            <a:blip r:embed="rId3"/>
            <a:stretch>
              <a:fillRect/>
            </a:stretch>
          </p:blipFill>
          <p:spPr>
            <a:xfrm rot="10309623">
              <a:off x="990381" y="1705797"/>
              <a:ext cx="2131023" cy="219868"/>
            </a:xfrm>
            <a:prstGeom prst="rect">
              <a:avLst/>
            </a:prstGeom>
            <a:effectLst/>
          </p:spPr>
        </p:pic>
        <p:sp>
          <p:nvSpPr>
            <p:cNvPr id="2114" name="ACK ; Ack=x+1"/>
            <p:cNvSpPr txBox="1"/>
            <p:nvPr/>
          </p:nvSpPr>
          <p:spPr>
            <a:xfrm rot="21120000">
              <a:off x="846017" y="1400107"/>
              <a:ext cx="2544918" cy="43326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Arial Narrow"/>
                  <a:ea typeface="Arial Narrow"/>
                  <a:cs typeface="Arial Narrow"/>
                  <a:sym typeface="Arial Narrow"/>
                </a:defRPr>
              </a:pPr>
              <a:r>
                <a:rPr b="1"/>
                <a:t>ACK</a:t>
              </a:r>
              <a:r>
                <a:t> ; Ack=x+1</a:t>
              </a:r>
            </a:p>
          </p:txBody>
        </p:sp>
        <p:pic>
          <p:nvPicPr>
            <p:cNvPr id="2115" name="Ligne Ligne" descr="Ligne Ligne"/>
            <p:cNvPicPr>
              <a:picLocks/>
            </p:cNvPicPr>
            <p:nvPr/>
          </p:nvPicPr>
          <p:blipFill>
            <a:blip r:embed="rId3"/>
            <a:stretch>
              <a:fillRect/>
            </a:stretch>
          </p:blipFill>
          <p:spPr>
            <a:xfrm rot="490377">
              <a:off x="1004734" y="2841861"/>
              <a:ext cx="2131022" cy="219868"/>
            </a:xfrm>
            <a:prstGeom prst="rect">
              <a:avLst/>
            </a:prstGeom>
            <a:effectLst/>
          </p:spPr>
        </p:pic>
        <p:sp>
          <p:nvSpPr>
            <p:cNvPr id="2117" name="ACK ; Ack=y+1"/>
            <p:cNvSpPr txBox="1"/>
            <p:nvPr/>
          </p:nvSpPr>
          <p:spPr>
            <a:xfrm rot="480000">
              <a:off x="1047212" y="2597055"/>
              <a:ext cx="1935165" cy="433265"/>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Arial Narrow"/>
                  <a:ea typeface="Arial Narrow"/>
                  <a:cs typeface="Arial Narrow"/>
                  <a:sym typeface="Arial Narrow"/>
                </a:defRPr>
              </a:pPr>
              <a:r>
                <a:rPr b="1"/>
                <a:t>ACK</a:t>
              </a:r>
              <a:r>
                <a:t> ; Ack=y+1</a:t>
              </a:r>
            </a:p>
          </p:txBody>
        </p:sp>
        <p:sp>
          <p:nvSpPr>
            <p:cNvPr id="2118" name="Close"/>
            <p:cNvSpPr/>
            <p:nvPr/>
          </p:nvSpPr>
          <p:spPr>
            <a:xfrm>
              <a:off x="71635" y="828128"/>
              <a:ext cx="842371" cy="336949"/>
            </a:xfrm>
            <a:prstGeom prst="ellipse">
              <a:avLst/>
            </a:prstGeom>
            <a:solidFill>
              <a:srgbClr val="C0DAB8"/>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Close</a:t>
              </a:r>
            </a:p>
          </p:txBody>
        </p:sp>
        <p:sp>
          <p:nvSpPr>
            <p:cNvPr id="2119" name="Connexion établie"/>
            <p:cNvSpPr/>
            <p:nvPr/>
          </p:nvSpPr>
          <p:spPr>
            <a:xfrm>
              <a:off x="3219525" y="249583"/>
              <a:ext cx="985642" cy="594298"/>
            </a:xfrm>
            <a:prstGeom prst="ellipse">
              <a:avLst/>
            </a:prstGeom>
            <a:noFill/>
            <a:ln w="12700" cap="flat">
              <a:solidFill>
                <a:srgbClr val="9CE159"/>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Connexion établie</a:t>
              </a:r>
            </a:p>
          </p:txBody>
        </p:sp>
        <p:sp>
          <p:nvSpPr>
            <p:cNvPr id="2120" name="Connexion fermée"/>
            <p:cNvSpPr/>
            <p:nvPr/>
          </p:nvSpPr>
          <p:spPr>
            <a:xfrm>
              <a:off x="77985" y="2267595"/>
              <a:ext cx="985642" cy="594299"/>
            </a:xfrm>
            <a:prstGeom prst="ellipse">
              <a:avLst/>
            </a:prstGeom>
            <a:noFill/>
            <a:ln w="12700" cap="flat">
              <a:solidFill>
                <a:srgbClr val="9CE159"/>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Connexion fermée</a:t>
              </a:r>
            </a:p>
          </p:txBody>
        </p:sp>
        <p:sp>
          <p:nvSpPr>
            <p:cNvPr id="2121" name="Connexion établie"/>
            <p:cNvSpPr/>
            <p:nvPr/>
          </p:nvSpPr>
          <p:spPr>
            <a:xfrm>
              <a:off x="0" y="309287"/>
              <a:ext cx="985642" cy="474889"/>
            </a:xfrm>
            <a:prstGeom prst="ellipse">
              <a:avLst/>
            </a:prstGeom>
            <a:noFill/>
            <a:ln w="12700" cap="flat">
              <a:solidFill>
                <a:srgbClr val="9CE159"/>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Connexion établie</a:t>
              </a:r>
            </a:p>
          </p:txBody>
        </p:sp>
        <p:sp>
          <p:nvSpPr>
            <p:cNvPr id="2122" name="Informer l'application"/>
            <p:cNvSpPr/>
            <p:nvPr/>
          </p:nvSpPr>
          <p:spPr>
            <a:xfrm>
              <a:off x="3219525" y="1088592"/>
              <a:ext cx="985642" cy="594298"/>
            </a:xfrm>
            <a:prstGeom prst="ellipse">
              <a:avLst/>
            </a:prstGeom>
            <a:noFill/>
            <a:ln w="12700" cap="flat">
              <a:solidFill>
                <a:srgbClr val="9CE159"/>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Informer l'application</a:t>
              </a:r>
            </a:p>
          </p:txBody>
        </p:sp>
        <p:sp>
          <p:nvSpPr>
            <p:cNvPr id="2123" name="Close"/>
            <p:cNvSpPr/>
            <p:nvPr/>
          </p:nvSpPr>
          <p:spPr>
            <a:xfrm>
              <a:off x="3291161" y="1713989"/>
              <a:ext cx="842371" cy="336949"/>
            </a:xfrm>
            <a:prstGeom prst="ellipse">
              <a:avLst/>
            </a:prstGeom>
            <a:solidFill>
              <a:srgbClr val="C0DAB8"/>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Close</a:t>
              </a:r>
            </a:p>
          </p:txBody>
        </p:sp>
        <p:pic>
          <p:nvPicPr>
            <p:cNvPr id="2124" name="Ligne Ligne" descr="Ligne Ligne"/>
            <p:cNvPicPr>
              <a:picLocks/>
            </p:cNvPicPr>
            <p:nvPr/>
          </p:nvPicPr>
          <p:blipFill>
            <a:blip r:embed="rId3"/>
            <a:stretch>
              <a:fillRect/>
            </a:stretch>
          </p:blipFill>
          <p:spPr>
            <a:xfrm rot="10309623">
              <a:off x="979868" y="2119362"/>
              <a:ext cx="2131023" cy="219868"/>
            </a:xfrm>
            <a:prstGeom prst="rect">
              <a:avLst/>
            </a:prstGeom>
            <a:effectLst/>
          </p:spPr>
        </p:pic>
        <p:sp>
          <p:nvSpPr>
            <p:cNvPr id="2126" name="FIN ; Seq=y, Ack=x+1"/>
            <p:cNvSpPr txBox="1"/>
            <p:nvPr/>
          </p:nvSpPr>
          <p:spPr>
            <a:xfrm rot="21120000">
              <a:off x="846017" y="1819408"/>
              <a:ext cx="2544918" cy="43326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p>
              <a:pPr algn="ctr" defTabSz="457200">
                <a:lnSpc>
                  <a:spcPct val="100000"/>
                </a:lnSpc>
                <a:spcBef>
                  <a:spcPts val="0"/>
                </a:spcBef>
                <a:defRPr sz="1200" b="0" i="0" spc="0">
                  <a:solidFill>
                    <a:srgbClr val="000000"/>
                  </a:solidFill>
                  <a:latin typeface="Arial Narrow"/>
                  <a:ea typeface="Arial Narrow"/>
                  <a:cs typeface="Arial Narrow"/>
                  <a:sym typeface="Arial Narrow"/>
                </a:defRPr>
              </a:pPr>
              <a:r>
                <a:rPr b="1"/>
                <a:t>FIN</a:t>
              </a:r>
              <a:r>
                <a:t> ; Seq=y, Ack=x+1</a:t>
              </a:r>
            </a:p>
          </p:txBody>
        </p:sp>
        <p:sp>
          <p:nvSpPr>
            <p:cNvPr id="2127" name="Connexion fermée"/>
            <p:cNvSpPr/>
            <p:nvPr/>
          </p:nvSpPr>
          <p:spPr>
            <a:xfrm>
              <a:off x="3219525" y="2868629"/>
              <a:ext cx="985642" cy="594298"/>
            </a:xfrm>
            <a:prstGeom prst="ellipse">
              <a:avLst/>
            </a:prstGeom>
            <a:noFill/>
            <a:ln w="12700" cap="flat">
              <a:solidFill>
                <a:srgbClr val="9CE159"/>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defTabSz="457200">
                <a:lnSpc>
                  <a:spcPct val="100000"/>
                </a:lnSpc>
                <a:spcBef>
                  <a:spcPts val="0"/>
                </a:spcBef>
                <a:defRPr sz="1000" i="0" spc="0">
                  <a:solidFill>
                    <a:srgbClr val="000000"/>
                  </a:solidFill>
                  <a:latin typeface="Helvetica"/>
                  <a:ea typeface="Helvetica"/>
                  <a:cs typeface="Helvetica"/>
                  <a:sym typeface="Helvetica"/>
                </a:defRPr>
              </a:lvl1pPr>
            </a:lstStyle>
            <a:p>
              <a:r>
                <a:t>Connexion fermée</a:t>
              </a:r>
            </a:p>
          </p:txBody>
        </p:sp>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2130" name="Texte"/>
          <p:cNvSpPr txBox="1"/>
          <p:nvPr/>
        </p:nvSpPr>
        <p:spPr>
          <a:xfrm>
            <a:off x="9506751" y="7200900"/>
            <a:ext cx="430198"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defRPr sz="1200" spc="-24"/>
            </a:lvl1pPr>
          </a:lstStyle>
          <a:p>
            <a:fld id="{86CB4B4D-7CA3-9044-876B-883B54F8677D}" type="slidenum">
              <a:t>115</a:t>
            </a:fld>
            <a:endParaRPr/>
          </a:p>
        </p:txBody>
      </p:sp>
      <p:grpSp>
        <p:nvGrpSpPr>
          <p:cNvPr id="2133" name="Grouper"/>
          <p:cNvGrpSpPr/>
          <p:nvPr/>
        </p:nvGrpSpPr>
        <p:grpSpPr>
          <a:xfrm>
            <a:off x="317500" y="1270000"/>
            <a:ext cx="9525000" cy="38100"/>
            <a:chOff x="0" y="0"/>
            <a:chExt cx="9525000" cy="38100"/>
          </a:xfrm>
        </p:grpSpPr>
        <p:sp>
          <p:nvSpPr>
            <p:cNvPr id="2131"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132"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134" name="3 - La couche Transport dans Interne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La couche Transport dans Internet</a:t>
            </a:r>
          </a:p>
        </p:txBody>
      </p:sp>
      <p:sp>
        <p:nvSpPr>
          <p:cNvPr id="2135" name="Fenêtre d’anticipation TCP"/>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Fenêtre d’anticipation TCP</a:t>
            </a:r>
          </a:p>
        </p:txBody>
      </p:sp>
      <p:sp>
        <p:nvSpPr>
          <p:cNvPr id="2136" name="Lié aux contrôle de flux et de congestion.…"/>
          <p:cNvSpPr txBox="1">
            <a:spLocks noGrp="1"/>
          </p:cNvSpPr>
          <p:nvPr>
            <p:ph type="body" idx="1"/>
          </p:nvPr>
        </p:nvSpPr>
        <p:spPr>
          <a:xfrm>
            <a:off x="304800" y="2032000"/>
            <a:ext cx="9601200" cy="4864100"/>
          </a:xfrm>
          <a:prstGeom prst="rect">
            <a:avLst/>
          </a:prstGeom>
        </p:spPr>
        <p:txBody>
          <a:bodyPr lIns="25400" tIns="25400" rIns="25400" bIns="25400" anchor="t"/>
          <a:lstStyle/>
          <a:p>
            <a:pPr>
              <a:lnSpc>
                <a:spcPct val="100000"/>
              </a:lnSpc>
              <a:spcBef>
                <a:spcPts val="400"/>
              </a:spcBef>
              <a:buClr>
                <a:srgbClr val="040F6A"/>
              </a:buClr>
              <a:buFont typeface="Lucida Grande"/>
              <a:defRPr sz="2000"/>
            </a:pPr>
            <a:r>
              <a:t>Lié aux </a:t>
            </a:r>
            <a:r>
              <a:rPr b="1"/>
              <a:t>contrôle de flux</a:t>
            </a:r>
            <a:r>
              <a:t> et de congestion.</a:t>
            </a:r>
          </a:p>
          <a:p>
            <a:pPr>
              <a:lnSpc>
                <a:spcPct val="100000"/>
              </a:lnSpc>
              <a:spcBef>
                <a:spcPts val="400"/>
              </a:spcBef>
              <a:buClr>
                <a:srgbClr val="040F6A"/>
              </a:buClr>
              <a:buFont typeface="Lucida Grande"/>
              <a:defRPr sz="2000"/>
            </a:pPr>
            <a:r>
              <a:t>TCP utilise un mécanisme de fenêtre d’anticipation (ou fenêtre glissante) pour optimiser la communication. </a:t>
            </a:r>
          </a:p>
          <a:p>
            <a:pPr>
              <a:lnSpc>
                <a:spcPct val="100000"/>
              </a:lnSpc>
              <a:spcBef>
                <a:spcPts val="400"/>
              </a:spcBef>
              <a:buClr>
                <a:srgbClr val="040F6A"/>
              </a:buClr>
              <a:buFont typeface="Lucida Grande"/>
              <a:defRPr sz="2000"/>
            </a:pPr>
            <a:r>
              <a:t>Cela va résoudre par ex. le problème où le récepteur est plus lent que l’émetteur.</a:t>
            </a:r>
          </a:p>
          <a:p>
            <a:pPr>
              <a:lnSpc>
                <a:spcPct val="100000"/>
              </a:lnSpc>
              <a:spcBef>
                <a:spcPts val="400"/>
              </a:spcBef>
              <a:buClr>
                <a:srgbClr val="040F6A"/>
              </a:buClr>
              <a:buFont typeface="Lucida Grande"/>
              <a:defRPr sz="2000"/>
            </a:pPr>
            <a:r>
              <a:t>TCP gère un mécanisme de </a:t>
            </a:r>
            <a:r>
              <a:rPr b="1"/>
              <a:t>fenêtre d’anticipation</a:t>
            </a:r>
            <a:r>
              <a:t> de taille variable avec le champ </a:t>
            </a:r>
            <a:r>
              <a:rPr i="1"/>
              <a:t>window</a:t>
            </a:r>
            <a:r>
              <a:t>.</a:t>
            </a:r>
          </a:p>
          <a:p>
            <a:pPr>
              <a:lnSpc>
                <a:spcPct val="100000"/>
              </a:lnSpc>
              <a:spcBef>
                <a:spcPts val="400"/>
              </a:spcBef>
              <a:buClr>
                <a:srgbClr val="040F6A"/>
              </a:buClr>
              <a:buFont typeface="Lucida Grande"/>
              <a:defRPr sz="2000"/>
            </a:pPr>
            <a:r>
              <a:t>Tant que le champ taille de fenêtre </a:t>
            </a:r>
            <a:r>
              <a:rPr i="1"/>
              <a:t>window</a:t>
            </a:r>
            <a:r>
              <a:t> = 0</a:t>
            </a:r>
          </a:p>
          <a:p>
            <a:pPr lvl="1">
              <a:lnSpc>
                <a:spcPct val="100000"/>
              </a:lnSpc>
              <a:spcBef>
                <a:spcPts val="400"/>
              </a:spcBef>
              <a:buClr>
                <a:srgbClr val="040F6A"/>
              </a:buClr>
              <a:buSzPct val="75000"/>
              <a:buFont typeface="Lucida Grande"/>
              <a:buChar char="‣"/>
              <a:defRPr sz="2000"/>
            </a:pPr>
            <a:r>
              <a:t>Le </a:t>
            </a:r>
            <a:r>
              <a:rPr b="1"/>
              <a:t>récepteur</a:t>
            </a:r>
            <a:r>
              <a:t> indique que son tampon de réception est plein</a:t>
            </a:r>
          </a:p>
          <a:p>
            <a:pPr lvl="1">
              <a:lnSpc>
                <a:spcPct val="100000"/>
              </a:lnSpc>
              <a:spcBef>
                <a:spcPts val="400"/>
              </a:spcBef>
              <a:buClr>
                <a:srgbClr val="040F6A"/>
              </a:buClr>
              <a:buSzPct val="75000"/>
              <a:buFont typeface="Lucida Grande"/>
              <a:buChar char="‣"/>
              <a:defRPr sz="2000"/>
            </a:pPr>
            <a:r>
              <a:t>Cela bloque l’émetteur </a:t>
            </a:r>
          </a:p>
          <a:p>
            <a:pPr>
              <a:lnSpc>
                <a:spcPct val="100000"/>
              </a:lnSpc>
              <a:spcBef>
                <a:spcPts val="400"/>
              </a:spcBef>
              <a:buClr>
                <a:srgbClr val="040F6A"/>
              </a:buClr>
              <a:buFont typeface="Lucida Grande"/>
              <a:defRPr sz="2000"/>
            </a:pPr>
            <a:r>
              <a:t>Le récepteur indique avec ce champ combien d’octets, </a:t>
            </a:r>
            <a:r>
              <a:rPr i="1"/>
              <a:t>window</a:t>
            </a:r>
            <a:r>
              <a:t>, il peut accepter</a:t>
            </a:r>
          </a:p>
          <a:p>
            <a:pPr lvl="1">
              <a:lnSpc>
                <a:spcPct val="100000"/>
              </a:lnSpc>
              <a:spcBef>
                <a:spcPts val="400"/>
              </a:spcBef>
              <a:buClr>
                <a:srgbClr val="040F6A"/>
              </a:buClr>
              <a:buSzPct val="75000"/>
              <a:buFont typeface="Lucida Grande"/>
              <a:buChar char="‣"/>
              <a:defRPr sz="2000"/>
            </a:pPr>
            <a:r>
              <a:t>La taille augmente de N</a:t>
            </a:r>
            <a:r>
              <a:rPr sz="2200" baseline="-5999"/>
              <a:t>lu</a:t>
            </a:r>
            <a:r>
              <a:t> lorsque l’application a lu N</a:t>
            </a:r>
            <a:r>
              <a:rPr sz="2200" baseline="-5999"/>
              <a:t>lu</a:t>
            </a:r>
            <a:r>
              <a:t> octets</a:t>
            </a:r>
          </a:p>
          <a:p>
            <a:pPr lvl="1">
              <a:lnSpc>
                <a:spcPct val="100000"/>
              </a:lnSpc>
              <a:spcBef>
                <a:spcPts val="400"/>
              </a:spcBef>
              <a:buClr>
                <a:srgbClr val="040F6A"/>
              </a:buClr>
              <a:buSzPct val="75000"/>
              <a:buFont typeface="Lucida Grande"/>
              <a:buChar char="‣"/>
              <a:defRPr sz="2000"/>
            </a:pPr>
            <a:r>
              <a:t>La taille diminue de N</a:t>
            </a:r>
            <a:r>
              <a:rPr sz="2200" baseline="-5999"/>
              <a:t>émis</a:t>
            </a:r>
            <a:r>
              <a:t> , nombre d’octet émis par l’émetteur, avec </a:t>
            </a:r>
            <a:br/>
            <a:r>
              <a:t>N</a:t>
            </a:r>
            <a:r>
              <a:rPr sz="2200" baseline="-5999"/>
              <a:t>émis</a:t>
            </a:r>
            <a:r>
              <a:t> &lt;= </a:t>
            </a:r>
            <a:r>
              <a:rPr i="1"/>
              <a:t>window</a:t>
            </a:r>
            <a:r>
              <a:t>.</a:t>
            </a:r>
          </a:p>
        </p:txBody>
      </p:sp>
      <p:grpSp>
        <p:nvGrpSpPr>
          <p:cNvPr id="2139" name="Grouper"/>
          <p:cNvGrpSpPr/>
          <p:nvPr/>
        </p:nvGrpSpPr>
        <p:grpSpPr>
          <a:xfrm>
            <a:off x="279400" y="-44450"/>
            <a:ext cx="9601200" cy="1206500"/>
            <a:chOff x="0" y="0"/>
            <a:chExt cx="9601200" cy="1206500"/>
          </a:xfrm>
        </p:grpSpPr>
        <p:sp>
          <p:nvSpPr>
            <p:cNvPr id="2137"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2138" name="Ch5-Transport.png" descr="Ch5-Transport.png"/>
            <p:cNvPicPr>
              <a:picLocks noChangeAspect="1"/>
            </p:cNvPicPr>
            <p:nvPr/>
          </p:nvPicPr>
          <p:blipFill>
            <a:blip r:embed="rId2"/>
            <a:stretch>
              <a:fillRect/>
            </a:stretch>
          </p:blipFill>
          <p:spPr>
            <a:xfrm>
              <a:off x="6713726" y="0"/>
              <a:ext cx="1803401" cy="1206500"/>
            </a:xfrm>
            <a:prstGeom prst="rect">
              <a:avLst/>
            </a:prstGeom>
            <a:ln w="12700" cap="flat">
              <a:noFill/>
              <a:miter lim="400000"/>
            </a:ln>
            <a:effectLst/>
          </p:spPr>
        </p:pic>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2141" name="Texte"/>
          <p:cNvSpPr txBox="1"/>
          <p:nvPr/>
        </p:nvSpPr>
        <p:spPr>
          <a:xfrm>
            <a:off x="9506751" y="7156450"/>
            <a:ext cx="430198"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defRPr sz="1200" spc="-24"/>
            </a:lvl1pPr>
          </a:lstStyle>
          <a:p>
            <a:fld id="{86CB4B4D-7CA3-9044-876B-883B54F8677D}" type="slidenum">
              <a:t>116</a:t>
            </a:fld>
            <a:endParaRPr/>
          </a:p>
        </p:txBody>
      </p:sp>
      <p:grpSp>
        <p:nvGrpSpPr>
          <p:cNvPr id="2144" name="Grouper"/>
          <p:cNvGrpSpPr/>
          <p:nvPr/>
        </p:nvGrpSpPr>
        <p:grpSpPr>
          <a:xfrm>
            <a:off x="317500" y="1270000"/>
            <a:ext cx="9525000" cy="38100"/>
            <a:chOff x="0" y="0"/>
            <a:chExt cx="9525000" cy="38100"/>
          </a:xfrm>
        </p:grpSpPr>
        <p:sp>
          <p:nvSpPr>
            <p:cNvPr id="2142"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143"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145" name="3 - La couche Transport dans Interne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La couche Transport dans Internet</a:t>
            </a:r>
          </a:p>
        </p:txBody>
      </p:sp>
      <p:sp>
        <p:nvSpPr>
          <p:cNvPr id="2146" name="À voir :"/>
          <p:cNvSpPr txBox="1"/>
          <p:nvPr/>
        </p:nvSpPr>
        <p:spPr>
          <a:xfrm>
            <a:off x="304865" y="1416050"/>
            <a:ext cx="7084646"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À voir :</a:t>
            </a:r>
          </a:p>
        </p:txBody>
      </p:sp>
      <p:sp>
        <p:nvSpPr>
          <p:cNvPr id="2147" name="Comprendre les caractéristiques du TCP sous CCNA 200-301 - Vidéo Tuto"/>
          <p:cNvSpPr txBox="1">
            <a:spLocks noGrp="1"/>
          </p:cNvSpPr>
          <p:nvPr>
            <p:ph type="body" idx="1"/>
          </p:nvPr>
        </p:nvSpPr>
        <p:spPr>
          <a:xfrm>
            <a:off x="304800" y="2032000"/>
            <a:ext cx="9601200" cy="4864100"/>
          </a:xfrm>
          <a:prstGeom prst="rect">
            <a:avLst/>
          </a:prstGeom>
        </p:spPr>
        <p:txBody>
          <a:bodyPr lIns="25400" tIns="25400" rIns="25400" bIns="25400" anchor="t"/>
          <a:lstStyle>
            <a:lvl1pPr>
              <a:lnSpc>
                <a:spcPct val="100000"/>
              </a:lnSpc>
              <a:spcBef>
                <a:spcPts val="100"/>
              </a:spcBef>
              <a:buClr>
                <a:srgbClr val="040F6A"/>
              </a:buClr>
              <a:buFont typeface="Lucida Grande"/>
              <a:defRPr sz="2000" u="sng" spc="0">
                <a:solidFill>
                  <a:srgbClr val="1A4291"/>
                </a:solidFill>
                <a:hlinkClick r:id="rId2"/>
              </a:defRPr>
            </a:lvl1pPr>
          </a:lstStyle>
          <a:p>
            <a:pPr>
              <a:defRPr u="none">
                <a:solidFill>
                  <a:srgbClr val="000000"/>
                </a:solidFill>
              </a:defRPr>
            </a:pPr>
            <a:r>
              <a:rPr u="sng">
                <a:solidFill>
                  <a:srgbClr val="1A4291"/>
                </a:solidFill>
                <a:hlinkClick r:id="rId2"/>
              </a:rPr>
              <a:t>Comprendre les caractéristiques du TCP sous CCNA 200-301 - Vidéo Tuto</a:t>
            </a:r>
          </a:p>
        </p:txBody>
      </p:sp>
      <p:grpSp>
        <p:nvGrpSpPr>
          <p:cNvPr id="2150" name="Grouper"/>
          <p:cNvGrpSpPr/>
          <p:nvPr/>
        </p:nvGrpSpPr>
        <p:grpSpPr>
          <a:xfrm>
            <a:off x="279400" y="-44450"/>
            <a:ext cx="9601200" cy="1206500"/>
            <a:chOff x="0" y="0"/>
            <a:chExt cx="9601200" cy="1206500"/>
          </a:xfrm>
        </p:grpSpPr>
        <p:sp>
          <p:nvSpPr>
            <p:cNvPr id="2148"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2149" name="Ch5-Transport.png" descr="Ch5-Transport.png"/>
            <p:cNvPicPr>
              <a:picLocks noChangeAspect="1"/>
            </p:cNvPicPr>
            <p:nvPr/>
          </p:nvPicPr>
          <p:blipFill>
            <a:blip r:embed="rId3"/>
            <a:stretch>
              <a:fillRect/>
            </a:stretch>
          </p:blipFill>
          <p:spPr>
            <a:xfrm>
              <a:off x="6713726" y="0"/>
              <a:ext cx="1803401" cy="1206500"/>
            </a:xfrm>
            <a:prstGeom prst="rect">
              <a:avLst/>
            </a:prstGeom>
            <a:ln w="12700" cap="flat">
              <a:noFill/>
              <a:miter lim="400000"/>
            </a:ln>
            <a:effectLst/>
          </p:spPr>
        </p:pic>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2152" name="Texte"/>
          <p:cNvSpPr txBox="1"/>
          <p:nvPr/>
        </p:nvSpPr>
        <p:spPr>
          <a:xfrm>
            <a:off x="9506751" y="7200900"/>
            <a:ext cx="430198"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defRPr sz="1200" spc="-24"/>
            </a:lvl1pPr>
          </a:lstStyle>
          <a:p>
            <a:fld id="{86CB4B4D-7CA3-9044-876B-883B54F8677D}" type="slidenum">
              <a:t>117</a:t>
            </a:fld>
            <a:endParaRPr/>
          </a:p>
        </p:txBody>
      </p:sp>
      <p:grpSp>
        <p:nvGrpSpPr>
          <p:cNvPr id="2155" name="Grouper"/>
          <p:cNvGrpSpPr/>
          <p:nvPr/>
        </p:nvGrpSpPr>
        <p:grpSpPr>
          <a:xfrm>
            <a:off x="317500" y="1270000"/>
            <a:ext cx="9525000" cy="38100"/>
            <a:chOff x="0" y="0"/>
            <a:chExt cx="9525000" cy="38100"/>
          </a:xfrm>
        </p:grpSpPr>
        <p:sp>
          <p:nvSpPr>
            <p:cNvPr id="2153"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154"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156" name="3 - La couche Transport dans Interne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La couche Transport dans Internet</a:t>
            </a:r>
          </a:p>
        </p:txBody>
      </p:sp>
      <p:sp>
        <p:nvSpPr>
          <p:cNvPr id="2157" name="Service en mode non connecté…"/>
          <p:cNvSpPr txBox="1">
            <a:spLocks noGrp="1"/>
          </p:cNvSpPr>
          <p:nvPr>
            <p:ph type="body" idx="1"/>
          </p:nvPr>
        </p:nvSpPr>
        <p:spPr>
          <a:xfrm>
            <a:off x="304800" y="2032000"/>
            <a:ext cx="9601200" cy="4864100"/>
          </a:xfrm>
          <a:prstGeom prst="rect">
            <a:avLst/>
          </a:prstGeom>
        </p:spPr>
        <p:txBody>
          <a:bodyPr lIns="25400" tIns="25400" rIns="25400" bIns="25400" anchor="t"/>
          <a:lstStyle/>
          <a:p>
            <a:pPr>
              <a:lnSpc>
                <a:spcPct val="100000"/>
              </a:lnSpc>
              <a:spcBef>
                <a:spcPts val="400"/>
              </a:spcBef>
              <a:buClr>
                <a:srgbClr val="040F6A"/>
              </a:buClr>
              <a:buFont typeface="Lucida Grande"/>
              <a:defRPr sz="2000"/>
            </a:pPr>
            <a:r>
              <a:t>Service en mode non connecté</a:t>
            </a:r>
          </a:p>
          <a:p>
            <a:pPr>
              <a:lnSpc>
                <a:spcPct val="100000"/>
              </a:lnSpc>
              <a:spcBef>
                <a:spcPts val="400"/>
              </a:spcBef>
              <a:buClr>
                <a:srgbClr val="040F6A"/>
              </a:buClr>
              <a:buFont typeface="Lucida Grande"/>
              <a:defRPr sz="2000"/>
            </a:pPr>
            <a:r>
              <a:t>Les applications utilisent UDP pour encapsuler des données et pour les envoyer sans établir de connexion</a:t>
            </a:r>
          </a:p>
          <a:p>
            <a:pPr>
              <a:lnSpc>
                <a:spcPct val="100000"/>
              </a:lnSpc>
              <a:spcBef>
                <a:spcPts val="400"/>
              </a:spcBef>
              <a:buClr>
                <a:srgbClr val="040F6A"/>
              </a:buClr>
              <a:buFont typeface="Lucida Grande"/>
              <a:defRPr sz="2000"/>
            </a:pPr>
            <a:r>
              <a:t>UDP est dédié à des applications :</a:t>
            </a:r>
          </a:p>
          <a:p>
            <a:pPr lvl="1">
              <a:lnSpc>
                <a:spcPct val="100000"/>
              </a:lnSpc>
              <a:spcBef>
                <a:spcPts val="400"/>
              </a:spcBef>
              <a:buClr>
                <a:srgbClr val="040F6A"/>
              </a:buClr>
              <a:buSzPct val="75000"/>
              <a:buFont typeface="Lucida Grande"/>
              <a:buChar char="‣"/>
              <a:defRPr sz="2000"/>
            </a:pPr>
            <a:r>
              <a:t>client-serveur ; ex. DNS (</a:t>
            </a:r>
            <a:r>
              <a:rPr i="1"/>
              <a:t>Domain Name System</a:t>
            </a:r>
            <a:r>
              <a:t>)</a:t>
            </a:r>
          </a:p>
          <a:p>
            <a:pPr lvl="1">
              <a:lnSpc>
                <a:spcPct val="100000"/>
              </a:lnSpc>
              <a:spcBef>
                <a:spcPts val="400"/>
              </a:spcBef>
              <a:buClr>
                <a:srgbClr val="040F6A"/>
              </a:buClr>
              <a:buSzPct val="75000"/>
              <a:buFont typeface="Lucida Grande"/>
              <a:buChar char="‣"/>
              <a:defRPr sz="2000"/>
            </a:pPr>
            <a:r>
              <a:t>en mode dialogue, avec des couples de demande / réponse</a:t>
            </a:r>
          </a:p>
          <a:p>
            <a:pPr lvl="1">
              <a:lnSpc>
                <a:spcPct val="100000"/>
              </a:lnSpc>
              <a:spcBef>
                <a:spcPts val="400"/>
              </a:spcBef>
              <a:buClr>
                <a:srgbClr val="040F6A"/>
              </a:buClr>
              <a:buSzPct val="75000"/>
              <a:buFont typeface="Lucida Grande"/>
              <a:buChar char="‣"/>
              <a:defRPr sz="2000"/>
            </a:pPr>
            <a:r>
              <a:t>de streaming (lecture en continu)</a:t>
            </a:r>
          </a:p>
          <a:p>
            <a:pPr lvl="1">
              <a:lnSpc>
                <a:spcPct val="100000"/>
              </a:lnSpc>
              <a:spcBef>
                <a:spcPts val="400"/>
              </a:spcBef>
              <a:buClr>
                <a:srgbClr val="040F6A"/>
              </a:buClr>
              <a:buSzPct val="75000"/>
              <a:buFont typeface="Lucida Grande"/>
              <a:buChar char="‣"/>
              <a:defRPr sz="2000"/>
            </a:pPr>
            <a:r>
              <a:t>jeux en réseau…</a:t>
            </a:r>
          </a:p>
          <a:p>
            <a:pPr lvl="1">
              <a:lnSpc>
                <a:spcPct val="100000"/>
              </a:lnSpc>
              <a:spcBef>
                <a:spcPts val="400"/>
              </a:spcBef>
              <a:buClr>
                <a:srgbClr val="040F6A"/>
              </a:buClr>
              <a:buSzPct val="75000"/>
              <a:buFont typeface="Lucida Grande"/>
              <a:buChar char="‣"/>
              <a:defRPr sz="2000"/>
            </a:pPr>
            <a:endParaRPr/>
          </a:p>
          <a:p>
            <a:pPr>
              <a:lnSpc>
                <a:spcPct val="100000"/>
              </a:lnSpc>
              <a:spcBef>
                <a:spcPts val="400"/>
              </a:spcBef>
              <a:buClr>
                <a:srgbClr val="040F6A"/>
              </a:buClr>
              <a:buFont typeface="Lucida Grande"/>
              <a:defRPr sz="2000"/>
            </a:pPr>
            <a:r>
              <a:t>QUIC est un protocole de transport </a:t>
            </a:r>
            <a:br/>
            <a:r>
              <a:t>qui utilise UDP.</a:t>
            </a:r>
          </a:p>
          <a:p>
            <a:pPr lvl="1">
              <a:lnSpc>
                <a:spcPct val="100000"/>
              </a:lnSpc>
              <a:spcBef>
                <a:spcPts val="400"/>
              </a:spcBef>
              <a:buClr>
                <a:srgbClr val="040F6A"/>
              </a:buClr>
              <a:buSzPct val="75000"/>
              <a:buFont typeface="Lucida Grande"/>
              <a:buChar char="‣"/>
              <a:defRPr sz="2000"/>
            </a:pPr>
            <a:r>
              <a:t>QUIC intègre TLS 1.3, </a:t>
            </a:r>
            <a:r>
              <a:rPr i="1"/>
              <a:t>Transport </a:t>
            </a:r>
            <a:br>
              <a:rPr i="1"/>
            </a:br>
            <a:r>
              <a:rPr i="1"/>
              <a:t>Layer Security</a:t>
            </a:r>
            <a:r>
              <a:t> 1.3 </a:t>
            </a:r>
          </a:p>
          <a:p>
            <a:pPr lvl="1">
              <a:lnSpc>
                <a:spcPct val="100000"/>
              </a:lnSpc>
              <a:spcBef>
                <a:spcPts val="400"/>
              </a:spcBef>
              <a:buClr>
                <a:srgbClr val="040F6A"/>
              </a:buClr>
              <a:buSzPct val="75000"/>
              <a:buFont typeface="Lucida Grande"/>
              <a:buChar char="‣"/>
              <a:defRPr sz="2000"/>
            </a:pPr>
            <a:r>
              <a:t>HTTP/3 s’appuie sur QUIC</a:t>
            </a:r>
          </a:p>
        </p:txBody>
      </p:sp>
      <p:sp>
        <p:nvSpPr>
          <p:cNvPr id="2158" name="UDP : User Datagram Protocol"/>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UDP : User Datagram Protocol</a:t>
            </a:r>
          </a:p>
        </p:txBody>
      </p:sp>
      <p:grpSp>
        <p:nvGrpSpPr>
          <p:cNvPr id="2161" name="Grouper"/>
          <p:cNvGrpSpPr/>
          <p:nvPr/>
        </p:nvGrpSpPr>
        <p:grpSpPr>
          <a:xfrm>
            <a:off x="279400" y="-44450"/>
            <a:ext cx="9601200" cy="1206500"/>
            <a:chOff x="0" y="0"/>
            <a:chExt cx="9601200" cy="1206500"/>
          </a:xfrm>
        </p:grpSpPr>
        <p:sp>
          <p:nvSpPr>
            <p:cNvPr id="2159"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2160" name="Ch5-Transport.png" descr="Ch5-Transport.png"/>
            <p:cNvPicPr>
              <a:picLocks noChangeAspect="1"/>
            </p:cNvPicPr>
            <p:nvPr/>
          </p:nvPicPr>
          <p:blipFill>
            <a:blip r:embed="rId3"/>
            <a:stretch>
              <a:fillRect/>
            </a:stretch>
          </p:blipFill>
          <p:spPr>
            <a:xfrm>
              <a:off x="6713726" y="0"/>
              <a:ext cx="1803401" cy="1206500"/>
            </a:xfrm>
            <a:prstGeom prst="rect">
              <a:avLst/>
            </a:prstGeom>
            <a:ln w="12700" cap="flat">
              <a:noFill/>
              <a:miter lim="400000"/>
            </a:ln>
            <a:effectLst/>
          </p:spPr>
        </p:pic>
      </p:grpSp>
      <p:grpSp>
        <p:nvGrpSpPr>
          <p:cNvPr id="2164" name="http2-quic-udp.png"/>
          <p:cNvGrpSpPr/>
          <p:nvPr/>
        </p:nvGrpSpPr>
        <p:grpSpPr>
          <a:xfrm>
            <a:off x="4884484" y="4696181"/>
            <a:ext cx="5140832" cy="2511823"/>
            <a:chOff x="0" y="0"/>
            <a:chExt cx="5140830" cy="2511821"/>
          </a:xfrm>
        </p:grpSpPr>
        <p:pic>
          <p:nvPicPr>
            <p:cNvPr id="2163" name="http2-quic-udp.png" descr="http2-quic-udp.png"/>
            <p:cNvPicPr>
              <a:picLocks noChangeAspect="1"/>
            </p:cNvPicPr>
            <p:nvPr/>
          </p:nvPicPr>
          <p:blipFill>
            <a:blip r:embed="rId4"/>
            <a:srcRect/>
            <a:stretch>
              <a:fillRect/>
            </a:stretch>
          </p:blipFill>
          <p:spPr>
            <a:xfrm>
              <a:off x="127000" y="88900"/>
              <a:ext cx="4886831" cy="2181622"/>
            </a:xfrm>
            <a:prstGeom prst="rect">
              <a:avLst/>
            </a:prstGeom>
            <a:ln>
              <a:noFill/>
            </a:ln>
            <a:effectLst/>
          </p:spPr>
        </p:pic>
        <p:pic>
          <p:nvPicPr>
            <p:cNvPr id="2162" name="http2-quic-udp.png" descr="http2-quic-udp.png"/>
            <p:cNvPicPr>
              <a:picLocks/>
            </p:cNvPicPr>
            <p:nvPr/>
          </p:nvPicPr>
          <p:blipFill>
            <a:blip r:embed="rId5"/>
            <a:stretch>
              <a:fillRect/>
            </a:stretch>
          </p:blipFill>
          <p:spPr>
            <a:xfrm>
              <a:off x="-1" y="0"/>
              <a:ext cx="5140832" cy="2511822"/>
            </a:xfrm>
            <a:prstGeom prst="rect">
              <a:avLst/>
            </a:prstGeom>
            <a:effectLst/>
          </p:spPr>
        </p:pic>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sp>
        <p:nvSpPr>
          <p:cNvPr id="2168" name="Texte"/>
          <p:cNvSpPr txBox="1"/>
          <p:nvPr/>
        </p:nvSpPr>
        <p:spPr>
          <a:xfrm>
            <a:off x="9506751" y="7200900"/>
            <a:ext cx="430198" cy="304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spAutoFit/>
          </a:bodyPr>
          <a:lstStyle>
            <a:lvl1pPr>
              <a:defRPr sz="1200" spc="-24"/>
            </a:lvl1pPr>
          </a:lstStyle>
          <a:p>
            <a:fld id="{86CB4B4D-7CA3-9044-876B-883B54F8677D}" type="slidenum">
              <a:t>118</a:t>
            </a:fld>
            <a:endParaRPr/>
          </a:p>
        </p:txBody>
      </p:sp>
      <p:sp>
        <p:nvSpPr>
          <p:cNvPr id="2169" name="Rectangle"/>
          <p:cNvSpPr/>
          <p:nvPr/>
        </p:nvSpPr>
        <p:spPr>
          <a:xfrm>
            <a:off x="3733786" y="1847850"/>
            <a:ext cx="6246530" cy="2224440"/>
          </a:xfrm>
          <a:prstGeom prst="rect">
            <a:avLst/>
          </a:prstGeom>
          <a:solidFill>
            <a:srgbClr val="FFFFFF"/>
          </a:solidFill>
          <a:ln w="12700">
            <a:miter lim="400000"/>
          </a:ln>
          <a:effectLst>
            <a:outerShdw blurRad="63500" dist="25400" dir="5400000" rotWithShape="0">
              <a:srgbClr val="000000">
                <a:alpha val="50000"/>
              </a:srgbClr>
            </a:outerShdw>
          </a:effectLst>
        </p:spPr>
        <p:txBody>
          <a:bodyPr lIns="50800" tIns="50800" rIns="50800" bIns="50800" anchor="ct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grpSp>
        <p:nvGrpSpPr>
          <p:cNvPr id="2172" name="Grouper"/>
          <p:cNvGrpSpPr/>
          <p:nvPr/>
        </p:nvGrpSpPr>
        <p:grpSpPr>
          <a:xfrm>
            <a:off x="317500" y="1270000"/>
            <a:ext cx="9525000" cy="38100"/>
            <a:chOff x="0" y="0"/>
            <a:chExt cx="9525000" cy="38100"/>
          </a:xfrm>
        </p:grpSpPr>
        <p:sp>
          <p:nvSpPr>
            <p:cNvPr id="2170"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171"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173" name="3 - La couche Transport dans Internet"/>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La couche Transport dans Internet</a:t>
            </a:r>
          </a:p>
        </p:txBody>
      </p:sp>
      <p:sp>
        <p:nvSpPr>
          <p:cNvPr id="2174" name="UDP : User Datagram Protocol"/>
          <p:cNvSpPr txBox="1"/>
          <p:nvPr/>
        </p:nvSpPr>
        <p:spPr>
          <a:xfrm>
            <a:off x="304865" y="1416050"/>
            <a:ext cx="6045201"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lvl1pPr defTabSz="457200">
              <a:spcBef>
                <a:spcPts val="0"/>
              </a:spcBef>
              <a:defRPr i="0">
                <a:solidFill>
                  <a:schemeClr val="accent1">
                    <a:hueOff val="54751"/>
                    <a:satOff val="-1697"/>
                    <a:lumOff val="-18038"/>
                  </a:schemeClr>
                </a:solidFill>
              </a:defRPr>
            </a:lvl1pPr>
          </a:lstStyle>
          <a:p>
            <a:r>
              <a:t>UDP : User Datagram Protocol</a:t>
            </a:r>
          </a:p>
        </p:txBody>
      </p:sp>
      <p:sp>
        <p:nvSpPr>
          <p:cNvPr id="2175" name="En-tête de 8 octets…"/>
          <p:cNvSpPr txBox="1">
            <a:spLocks noGrp="1"/>
          </p:cNvSpPr>
          <p:nvPr>
            <p:ph type="body" idx="1"/>
          </p:nvPr>
        </p:nvSpPr>
        <p:spPr>
          <a:xfrm>
            <a:off x="304800" y="2387600"/>
            <a:ext cx="9601200" cy="4508500"/>
          </a:xfrm>
          <a:prstGeom prst="rect">
            <a:avLst/>
          </a:prstGeom>
        </p:spPr>
        <p:txBody>
          <a:bodyPr lIns="25400" tIns="25400" rIns="25400" bIns="25400" anchor="t"/>
          <a:lstStyle/>
          <a:p>
            <a:pPr>
              <a:lnSpc>
                <a:spcPct val="100000"/>
              </a:lnSpc>
              <a:spcBef>
                <a:spcPts val="400"/>
              </a:spcBef>
              <a:buClr>
                <a:srgbClr val="040F6A"/>
              </a:buClr>
              <a:buFont typeface="Lucida Grande"/>
              <a:defRPr sz="2000"/>
            </a:pPr>
            <a:r>
              <a:t>En-tête de </a:t>
            </a:r>
            <a:r>
              <a:rPr b="1"/>
              <a:t>8 octets</a:t>
            </a:r>
          </a:p>
          <a:p>
            <a:pPr>
              <a:lnSpc>
                <a:spcPct val="100000"/>
              </a:lnSpc>
              <a:spcBef>
                <a:spcPts val="400"/>
              </a:spcBef>
              <a:buClr>
                <a:srgbClr val="040F6A"/>
              </a:buClr>
              <a:buFont typeface="Lucida Grande"/>
              <a:defRPr sz="2000"/>
            </a:pPr>
            <a:r>
              <a:t>4 champs de 16 bits</a:t>
            </a:r>
          </a:p>
          <a:p>
            <a:pPr>
              <a:lnSpc>
                <a:spcPct val="100000"/>
              </a:lnSpc>
              <a:spcBef>
                <a:spcPts val="400"/>
              </a:spcBef>
              <a:buClr>
                <a:srgbClr val="040F6A"/>
              </a:buClr>
              <a:buFont typeface="Lucida Grande"/>
              <a:defRPr sz="2000"/>
            </a:pPr>
            <a:r>
              <a:t>Port source et destination</a:t>
            </a:r>
          </a:p>
          <a:p>
            <a:pPr lvl="1">
              <a:lnSpc>
                <a:spcPct val="100000"/>
              </a:lnSpc>
              <a:spcBef>
                <a:spcPts val="400"/>
              </a:spcBef>
              <a:buClr>
                <a:srgbClr val="040F6A"/>
              </a:buClr>
              <a:buSzPct val="75000"/>
              <a:buFont typeface="Lucida Grande"/>
              <a:buChar char="‣"/>
              <a:defRPr sz="2000"/>
            </a:pPr>
            <a:r>
              <a:t>idem TCP</a:t>
            </a:r>
          </a:p>
          <a:p>
            <a:pPr>
              <a:lnSpc>
                <a:spcPct val="100000"/>
              </a:lnSpc>
              <a:spcBef>
                <a:spcPts val="400"/>
              </a:spcBef>
              <a:buClr>
                <a:srgbClr val="040F6A"/>
              </a:buClr>
              <a:buFont typeface="Lucida Grande"/>
              <a:defRPr sz="2000"/>
            </a:pPr>
            <a:r>
              <a:t>Longueur du segment </a:t>
            </a:r>
            <a:br/>
            <a:r>
              <a:t>en octets, en-tête inclus. </a:t>
            </a:r>
          </a:p>
          <a:p>
            <a:pPr>
              <a:lnSpc>
                <a:spcPct val="100000"/>
              </a:lnSpc>
              <a:spcBef>
                <a:spcPts val="400"/>
              </a:spcBef>
              <a:buClr>
                <a:srgbClr val="040F6A"/>
              </a:buClr>
              <a:buFont typeface="Lucida Grande"/>
              <a:defRPr sz="2000"/>
            </a:pPr>
            <a:r>
              <a:t>Total de contrôle (ou 0 s’il n’est pas calculé)</a:t>
            </a:r>
            <a:br/>
            <a:r>
              <a:t>comme TCP, sur :</a:t>
            </a:r>
          </a:p>
          <a:p>
            <a:pPr lvl="1">
              <a:lnSpc>
                <a:spcPct val="100000"/>
              </a:lnSpc>
              <a:spcBef>
                <a:spcPts val="400"/>
              </a:spcBef>
              <a:buClr>
                <a:srgbClr val="040F6A"/>
              </a:buClr>
              <a:buSzPct val="75000"/>
              <a:buFont typeface="Lucida Grande"/>
              <a:buChar char="‣"/>
              <a:defRPr sz="2000"/>
            </a:pPr>
            <a:r>
              <a:t>Pseudo en-tête IP (adresse source, adresse destination, protocole, taille UDP)</a:t>
            </a:r>
          </a:p>
          <a:p>
            <a:pPr lvl="1">
              <a:lnSpc>
                <a:spcPct val="100000"/>
              </a:lnSpc>
              <a:spcBef>
                <a:spcPts val="400"/>
              </a:spcBef>
              <a:buClr>
                <a:srgbClr val="040F6A"/>
              </a:buClr>
              <a:buSzPct val="75000"/>
              <a:buFont typeface="Lucida Grande"/>
              <a:buChar char="‣"/>
              <a:defRPr sz="2000"/>
            </a:pPr>
            <a:r>
              <a:t>En-tête UDP</a:t>
            </a:r>
          </a:p>
          <a:p>
            <a:pPr lvl="1">
              <a:lnSpc>
                <a:spcPct val="100000"/>
              </a:lnSpc>
              <a:spcBef>
                <a:spcPts val="400"/>
              </a:spcBef>
              <a:buClr>
                <a:srgbClr val="040F6A"/>
              </a:buClr>
              <a:buSzPct val="75000"/>
              <a:buFont typeface="Lucida Grande"/>
              <a:buChar char="‣"/>
              <a:defRPr sz="2000"/>
            </a:pPr>
            <a:r>
              <a:t>Données</a:t>
            </a:r>
          </a:p>
        </p:txBody>
      </p:sp>
      <p:sp>
        <p:nvSpPr>
          <p:cNvPr id="2176" name="Fig 3.10 - L’en-tête UDP"/>
          <p:cNvSpPr txBox="1"/>
          <p:nvPr/>
        </p:nvSpPr>
        <p:spPr>
          <a:xfrm>
            <a:off x="6040110" y="4146406"/>
            <a:ext cx="3989484"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3.10 - L’en-tête UDP</a:t>
            </a:r>
          </a:p>
        </p:txBody>
      </p:sp>
      <p:grpSp>
        <p:nvGrpSpPr>
          <p:cNvPr id="2179" name="Grouper"/>
          <p:cNvGrpSpPr/>
          <p:nvPr/>
        </p:nvGrpSpPr>
        <p:grpSpPr>
          <a:xfrm>
            <a:off x="279400" y="-44450"/>
            <a:ext cx="9601200" cy="1206500"/>
            <a:chOff x="0" y="0"/>
            <a:chExt cx="9601200" cy="1206500"/>
          </a:xfrm>
        </p:grpSpPr>
        <p:sp>
          <p:nvSpPr>
            <p:cNvPr id="2177" name="La couche transport                   Ch.3"/>
            <p:cNvSpPr txBox="1"/>
            <p:nvPr/>
          </p:nvSpPr>
          <p:spPr>
            <a:xfrm>
              <a:off x="0" y="184150"/>
              <a:ext cx="9601200" cy="6604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8100" tIns="38100" rIns="38100" bIns="38100" numCol="1" anchor="ctr">
              <a:noAutofit/>
            </a:bodyPr>
            <a:lstStyle/>
            <a:p>
              <a:pPr>
                <a:defRPr sz="3600" b="0" i="0" spc="-72">
                  <a:latin typeface="+mj-lt"/>
                  <a:ea typeface="+mj-ea"/>
                  <a:cs typeface="+mj-cs"/>
                  <a:sym typeface="Garamond"/>
                </a:defRPr>
              </a:pPr>
              <a:r>
                <a:t>La couche transport 													</a:t>
              </a:r>
              <a:r>
                <a:rPr sz="2200" spc="-44">
                  <a:latin typeface="Consolas"/>
                  <a:ea typeface="Consolas"/>
                  <a:cs typeface="Consolas"/>
                  <a:sym typeface="Consolas"/>
                </a:rPr>
                <a:t>     Ch.3</a:t>
              </a:r>
            </a:p>
          </p:txBody>
        </p:sp>
        <p:pic>
          <p:nvPicPr>
            <p:cNvPr id="2178" name="Ch5-Transport.png" descr="Ch5-Transport.png"/>
            <p:cNvPicPr>
              <a:picLocks noChangeAspect="1"/>
            </p:cNvPicPr>
            <p:nvPr/>
          </p:nvPicPr>
          <p:blipFill>
            <a:blip r:embed="rId3"/>
            <a:stretch>
              <a:fillRect/>
            </a:stretch>
          </p:blipFill>
          <p:spPr>
            <a:xfrm>
              <a:off x="6713726" y="0"/>
              <a:ext cx="1803401" cy="1206500"/>
            </a:xfrm>
            <a:prstGeom prst="rect">
              <a:avLst/>
            </a:prstGeom>
            <a:ln w="12700" cap="flat">
              <a:noFill/>
              <a:miter lim="400000"/>
            </a:ln>
            <a:effectLst/>
          </p:spPr>
        </p:pic>
      </p:grpSp>
      <p:grpSp>
        <p:nvGrpSpPr>
          <p:cNvPr id="2185" name="Grouper"/>
          <p:cNvGrpSpPr/>
          <p:nvPr/>
        </p:nvGrpSpPr>
        <p:grpSpPr>
          <a:xfrm>
            <a:off x="3885422" y="2065319"/>
            <a:ext cx="5930558" cy="1770399"/>
            <a:chOff x="0" y="0"/>
            <a:chExt cx="5930556" cy="1770398"/>
          </a:xfrm>
        </p:grpSpPr>
        <p:sp>
          <p:nvSpPr>
            <p:cNvPr id="2180" name="Port source"/>
            <p:cNvSpPr/>
            <p:nvPr/>
          </p:nvSpPr>
          <p:spPr>
            <a:xfrm>
              <a:off x="63328" y="696930"/>
              <a:ext cx="2901951" cy="536735"/>
            </a:xfrm>
            <a:prstGeom prst="rect">
              <a:avLst/>
            </a:prstGeom>
            <a:solidFill>
              <a:srgbClr val="ADDEDE">
                <a:alpha val="71000"/>
              </a:srgbClr>
            </a:solidFill>
            <a:ln w="12700" cap="flat">
              <a:solidFill>
                <a:srgbClr val="53585F">
                  <a:alpha val="71000"/>
                </a:srgbClr>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500" i="0" spc="0">
                  <a:solidFill>
                    <a:srgbClr val="000000"/>
                  </a:solidFill>
                  <a:latin typeface="Consolas"/>
                  <a:ea typeface="Consolas"/>
                  <a:cs typeface="Consolas"/>
                  <a:sym typeface="Consolas"/>
                </a:defRPr>
              </a:lvl1pPr>
            </a:lstStyle>
            <a:p>
              <a:r>
                <a:t>Port source</a:t>
              </a:r>
            </a:p>
          </p:txBody>
        </p:sp>
        <p:sp>
          <p:nvSpPr>
            <p:cNvPr id="2181" name="Port destination"/>
            <p:cNvSpPr/>
            <p:nvPr/>
          </p:nvSpPr>
          <p:spPr>
            <a:xfrm>
              <a:off x="2977978" y="696930"/>
              <a:ext cx="2901951" cy="536735"/>
            </a:xfrm>
            <a:prstGeom prst="rect">
              <a:avLst/>
            </a:prstGeom>
            <a:solidFill>
              <a:srgbClr val="C5ADDE">
                <a:alpha val="71000"/>
              </a:srgbClr>
            </a:solidFill>
            <a:ln w="12700" cap="flat">
              <a:solidFill>
                <a:srgbClr val="53585F">
                  <a:alpha val="71000"/>
                </a:srgbClr>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500" i="0" spc="0">
                  <a:solidFill>
                    <a:srgbClr val="000000"/>
                  </a:solidFill>
                  <a:latin typeface="Consolas"/>
                  <a:ea typeface="Consolas"/>
                  <a:cs typeface="Consolas"/>
                  <a:sym typeface="Consolas"/>
                </a:defRPr>
              </a:lvl1pPr>
            </a:lstStyle>
            <a:p>
              <a:r>
                <a:t>Port destination</a:t>
              </a:r>
            </a:p>
          </p:txBody>
        </p:sp>
        <p:sp>
          <p:nvSpPr>
            <p:cNvPr id="2182" name="Longueur segment"/>
            <p:cNvSpPr/>
            <p:nvPr/>
          </p:nvSpPr>
          <p:spPr>
            <a:xfrm>
              <a:off x="63328" y="1233664"/>
              <a:ext cx="2901951" cy="536735"/>
            </a:xfrm>
            <a:prstGeom prst="rect">
              <a:avLst/>
            </a:prstGeom>
            <a:solidFill>
              <a:srgbClr val="DFAEAE">
                <a:alpha val="71000"/>
              </a:srgbClr>
            </a:solidFill>
            <a:ln w="12700" cap="flat">
              <a:solidFill>
                <a:srgbClr val="53585F">
                  <a:alpha val="71000"/>
                </a:srgbClr>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500" i="0" spc="0">
                  <a:solidFill>
                    <a:srgbClr val="000000"/>
                  </a:solidFill>
                  <a:latin typeface="Consolas"/>
                  <a:ea typeface="Consolas"/>
                  <a:cs typeface="Consolas"/>
                  <a:sym typeface="Consolas"/>
                </a:defRPr>
              </a:lvl1pPr>
            </a:lstStyle>
            <a:p>
              <a:r>
                <a:t>Longueur segment</a:t>
              </a:r>
            </a:p>
          </p:txBody>
        </p:sp>
        <p:sp>
          <p:nvSpPr>
            <p:cNvPr id="2183" name="Total de contrôle"/>
            <p:cNvSpPr/>
            <p:nvPr/>
          </p:nvSpPr>
          <p:spPr>
            <a:xfrm>
              <a:off x="2977978" y="1233664"/>
              <a:ext cx="2901951" cy="536735"/>
            </a:xfrm>
            <a:prstGeom prst="rect">
              <a:avLst/>
            </a:prstGeom>
            <a:solidFill>
              <a:srgbClr val="C5DEAD">
                <a:alpha val="71000"/>
              </a:srgbClr>
            </a:solidFill>
            <a:ln w="12700" cap="flat">
              <a:solidFill>
                <a:srgbClr val="53585F">
                  <a:alpha val="71000"/>
                </a:srgbClr>
              </a:solidFill>
              <a:prstDash val="solid"/>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algn="ctr" defTabSz="457200">
                <a:lnSpc>
                  <a:spcPct val="100000"/>
                </a:lnSpc>
                <a:spcBef>
                  <a:spcPts val="0"/>
                </a:spcBef>
                <a:defRPr sz="1500" i="0" spc="0">
                  <a:solidFill>
                    <a:srgbClr val="000000"/>
                  </a:solidFill>
                  <a:latin typeface="Consolas"/>
                  <a:ea typeface="Consolas"/>
                  <a:cs typeface="Consolas"/>
                  <a:sym typeface="Consolas"/>
                </a:defRPr>
              </a:lvl1pPr>
            </a:lstStyle>
            <a:p>
              <a:r>
                <a:t>Total de contrôle</a:t>
              </a:r>
            </a:p>
          </p:txBody>
        </p:sp>
        <p:pic>
          <p:nvPicPr>
            <p:cNvPr id="2184" name="Peigne3.png" descr="Peigne3.png"/>
            <p:cNvPicPr>
              <a:picLocks noChangeAspect="1"/>
            </p:cNvPicPr>
            <p:nvPr/>
          </p:nvPicPr>
          <p:blipFill>
            <a:blip r:embed="rId4"/>
            <a:stretch>
              <a:fillRect/>
            </a:stretch>
          </p:blipFill>
          <p:spPr>
            <a:xfrm>
              <a:off x="0" y="0"/>
              <a:ext cx="5930557" cy="617152"/>
            </a:xfrm>
            <a:prstGeom prst="rect">
              <a:avLst/>
            </a:prstGeom>
            <a:ln w="12700" cap="flat">
              <a:noFill/>
              <a:miter lim="400000"/>
            </a:ln>
            <a:effectLst/>
          </p:spPr>
        </p:pic>
      </p:gr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2191" name="Rectangle"/>
          <p:cNvGrpSpPr/>
          <p:nvPr/>
        </p:nvGrpSpPr>
        <p:grpSpPr>
          <a:xfrm>
            <a:off x="377981" y="5474229"/>
            <a:ext cx="9152724" cy="1043352"/>
            <a:chOff x="0" y="0"/>
            <a:chExt cx="9152722" cy="1043351"/>
          </a:xfrm>
        </p:grpSpPr>
        <p:sp>
          <p:nvSpPr>
            <p:cNvPr id="2190" name="Rectangle"/>
            <p:cNvSpPr/>
            <p:nvPr/>
          </p:nvSpPr>
          <p:spPr>
            <a:xfrm>
              <a:off x="101599" y="101599"/>
              <a:ext cx="8949524" cy="840153"/>
            </a:xfrm>
            <a:prstGeom prst="rect">
              <a:avLst/>
            </a:prstGeom>
            <a:blipFill rotWithShape="1">
              <a:blip r:embed="rId3"/>
              <a:srcRect/>
              <a:tile tx="0" ty="0" sx="100000" sy="100000" flip="none" algn="tl"/>
            </a:blipFill>
            <a:ln>
              <a:noFill/>
            </a:ln>
            <a:effectLst/>
          </p:spPr>
          <p:txBody>
            <a:bodyPr wrap="square" lIns="50800" tIns="50800" rIns="50800" bIns="50800" numCol="1" anchor="ctr">
              <a:noAutofit/>
            </a:bodyP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pic>
          <p:nvPicPr>
            <p:cNvPr id="2189" name="Rectangle Rectangle" descr="Rectangle Rectangle"/>
            <p:cNvPicPr>
              <a:picLocks/>
            </p:cNvPicPr>
            <p:nvPr/>
          </p:nvPicPr>
          <p:blipFill>
            <a:blip r:embed="rId4"/>
            <a:stretch>
              <a:fillRect/>
            </a:stretch>
          </p:blipFill>
          <p:spPr>
            <a:xfrm>
              <a:off x="0" y="-1"/>
              <a:ext cx="9152723" cy="1043353"/>
            </a:xfrm>
            <a:prstGeom prst="rect">
              <a:avLst/>
            </a:prstGeom>
            <a:effectLst/>
          </p:spPr>
        </p:pic>
      </p:grpSp>
      <p:sp>
        <p:nvSpPr>
          <p:cNvPr id="2192" name="Couche application…"/>
          <p:cNvSpPr txBox="1">
            <a:spLocks noGrp="1"/>
          </p:cNvSpPr>
          <p:nvPr>
            <p:ph type="body" idx="1"/>
          </p:nvPr>
        </p:nvSpPr>
        <p:spPr>
          <a:xfrm>
            <a:off x="273885" y="1574800"/>
            <a:ext cx="9152724" cy="5926422"/>
          </a:xfrm>
          <a:prstGeom prst="rect">
            <a:avLst/>
          </a:prstGeom>
        </p:spPr>
        <p:txBody>
          <a:bodyPr lIns="25400" tIns="25400" rIns="25400" bIns="25400" anchor="t"/>
          <a:lstStyle/>
          <a:p>
            <a:pPr>
              <a:spcBef>
                <a:spcPts val="0"/>
              </a:spcBef>
              <a:defRPr sz="1800" b="1" spc="-36">
                <a:solidFill>
                  <a:schemeClr val="accent1">
                    <a:hueOff val="54751"/>
                    <a:satOff val="-1697"/>
                    <a:lumOff val="-18038"/>
                  </a:schemeClr>
                </a:solidFill>
                <a:latin typeface="Verdana"/>
                <a:ea typeface="Verdana"/>
                <a:cs typeface="Verdana"/>
                <a:sym typeface="Verdana"/>
              </a:defRPr>
            </a:pPr>
            <a:r>
              <a:t>Couche application</a:t>
            </a:r>
          </a:p>
          <a:p>
            <a:pPr>
              <a:spcBef>
                <a:spcPts val="0"/>
              </a:spcBef>
              <a:defRPr sz="1000" b="1" spc="-19">
                <a:solidFill>
                  <a:schemeClr val="accent1">
                    <a:hueOff val="54751"/>
                    <a:satOff val="-1697"/>
                    <a:lumOff val="-18038"/>
                  </a:schemeClr>
                </a:solidFill>
                <a:latin typeface="Verdana"/>
                <a:ea typeface="Verdana"/>
                <a:cs typeface="Verdana"/>
                <a:sym typeface="Verdana"/>
              </a:defRPr>
            </a:pPr>
            <a:endParaRPr/>
          </a:p>
          <a:p>
            <a:pPr marL="254000" lvl="1" indent="-254000">
              <a:lnSpc>
                <a:spcPct val="100000"/>
              </a:lnSpc>
              <a:spcBef>
                <a:spcPts val="400"/>
              </a:spcBef>
              <a:buSzPct val="75000"/>
            </a:pPr>
            <a:r>
              <a:t>Cette couche regroupe les niveaux session, présentation et application du modèle OSI. Elle contient les protocoles de haut-niveau utilisés par les logiciels pour leur besoin de communication.</a:t>
            </a:r>
          </a:p>
          <a:p>
            <a:pPr marL="254000" indent="-254000">
              <a:lnSpc>
                <a:spcPct val="100000"/>
              </a:lnSpc>
              <a:spcBef>
                <a:spcPts val="400"/>
              </a:spcBef>
              <a:buSzPct val="75000"/>
              <a:buChar char="✤"/>
            </a:pPr>
            <a:r>
              <a:t>Exemples de protocoles :</a:t>
            </a:r>
          </a:p>
          <a:p>
            <a:pPr marL="508000" lvl="1" indent="-254000">
              <a:lnSpc>
                <a:spcPct val="100000"/>
              </a:lnSpc>
              <a:spcBef>
                <a:spcPts val="400"/>
              </a:spcBef>
              <a:buSzPct val="75000"/>
              <a:buChar char="‣"/>
              <a:defRPr sz="1800"/>
            </a:pPr>
            <a:r>
              <a:rPr b="1"/>
              <a:t>Transfert de fichiers</a:t>
            </a:r>
            <a:r>
              <a:t> : </a:t>
            </a:r>
            <a:r>
              <a:rPr spc="-36"/>
              <a:t>FTP, </a:t>
            </a:r>
            <a:r>
              <a:rPr i="1" spc="-36"/>
              <a:t>File Transfer Protocol ; </a:t>
            </a:r>
            <a:r>
              <a:rPr spc="-36"/>
              <a:t>SFTP, </a:t>
            </a:r>
            <a:r>
              <a:rPr i="1" spc="-36"/>
              <a:t>Secure File Transfer Protocol… </a:t>
            </a:r>
            <a:endParaRPr i="1"/>
          </a:p>
          <a:p>
            <a:pPr marL="508000" lvl="1" indent="-254000">
              <a:lnSpc>
                <a:spcPct val="100000"/>
              </a:lnSpc>
              <a:spcBef>
                <a:spcPts val="400"/>
              </a:spcBef>
              <a:buSzPct val="75000"/>
              <a:buChar char="‣"/>
              <a:defRPr sz="1800"/>
            </a:pPr>
            <a:r>
              <a:rPr b="1"/>
              <a:t>Messagerie électronique</a:t>
            </a:r>
            <a:r>
              <a:t> : </a:t>
            </a:r>
            <a:r>
              <a:rPr spc="-53"/>
              <a:t>SMTP, </a:t>
            </a:r>
            <a:r>
              <a:rPr i="1" spc="-53"/>
              <a:t>Simple Mail Transfer Protocol </a:t>
            </a:r>
            <a:r>
              <a:rPr spc="-53"/>
              <a:t>; POP3, </a:t>
            </a:r>
            <a:r>
              <a:rPr i="1" spc="-53"/>
              <a:t>Post Office Prot.</a:t>
            </a:r>
            <a:r>
              <a:rPr spc="-53"/>
              <a:t>; IMAP, </a:t>
            </a:r>
            <a:r>
              <a:rPr i="1" spc="-53"/>
              <a:t>Internet Message Access Prot. </a:t>
            </a:r>
            <a:r>
              <a:rPr spc="-53"/>
              <a:t>; MIME, </a:t>
            </a:r>
            <a:r>
              <a:rPr i="1" spc="-53"/>
              <a:t>Multipurpose Internet Mail Extensions…</a:t>
            </a:r>
            <a:endParaRPr i="1"/>
          </a:p>
          <a:p>
            <a:pPr marL="508000" lvl="1" indent="-254000">
              <a:lnSpc>
                <a:spcPct val="100000"/>
              </a:lnSpc>
              <a:spcBef>
                <a:spcPts val="400"/>
              </a:spcBef>
              <a:buSzPct val="75000"/>
              <a:buChar char="‣"/>
              <a:defRPr sz="1800"/>
            </a:pPr>
            <a:r>
              <a:rPr b="1"/>
              <a:t>Messagerie instantanée</a:t>
            </a:r>
            <a:r>
              <a:t> : XMPP, </a:t>
            </a:r>
            <a:r>
              <a:rPr i="1"/>
              <a:t>Extensible Messaging and Presence Protocol, </a:t>
            </a:r>
            <a:r>
              <a:t>alias</a:t>
            </a:r>
            <a:r>
              <a:rPr i="1"/>
              <a:t> Jabber </a:t>
            </a:r>
            <a:r>
              <a:t>; </a:t>
            </a:r>
            <a:r>
              <a:rPr>
                <a:solidFill>
                  <a:srgbClr val="202123"/>
                </a:solidFill>
              </a:rPr>
              <a:t>IRC, </a:t>
            </a:r>
            <a:r>
              <a:rPr i="1"/>
              <a:t>Internet Relay Chat</a:t>
            </a:r>
            <a:r>
              <a:rPr>
                <a:solidFill>
                  <a:srgbClr val="202123"/>
                </a:solidFill>
              </a:rPr>
              <a:t>…</a:t>
            </a:r>
          </a:p>
          <a:p>
            <a:pPr marL="508000" lvl="1" indent="-254000">
              <a:lnSpc>
                <a:spcPct val="100000"/>
              </a:lnSpc>
              <a:spcBef>
                <a:spcPts val="400"/>
              </a:spcBef>
              <a:buSzPct val="75000"/>
              <a:buChar char="‣"/>
              <a:defRPr sz="1800"/>
            </a:pPr>
            <a:r>
              <a:rPr b="1"/>
              <a:t>Travaux à distance</a:t>
            </a:r>
            <a:r>
              <a:t> : Telnet ; ssh, </a:t>
            </a:r>
            <a:r>
              <a:rPr i="1"/>
              <a:t>Secure shell</a:t>
            </a:r>
          </a:p>
          <a:p>
            <a:pPr marL="508000" lvl="1" indent="-254000">
              <a:lnSpc>
                <a:spcPct val="100000"/>
              </a:lnSpc>
              <a:spcBef>
                <a:spcPts val="400"/>
              </a:spcBef>
              <a:buSzPct val="75000"/>
              <a:buChar char="‣"/>
              <a:defRPr sz="1800" b="1"/>
            </a:pPr>
            <a:r>
              <a:t>Consultation et gestion d’annuaires : </a:t>
            </a:r>
            <a:r>
              <a:rPr b="0"/>
              <a:t>LDAP</a:t>
            </a:r>
            <a:r>
              <a:t>, </a:t>
            </a:r>
            <a:r>
              <a:rPr b="0" i="1"/>
              <a:t>Lightweight Directory Access Protocol</a:t>
            </a:r>
          </a:p>
          <a:p>
            <a:pPr marL="508000" lvl="1" indent="-254000">
              <a:lnSpc>
                <a:spcPct val="100000"/>
              </a:lnSpc>
              <a:spcBef>
                <a:spcPts val="400"/>
              </a:spcBef>
              <a:buSzPct val="75000"/>
              <a:buChar char="‣"/>
              <a:defRPr sz="1800" b="1"/>
            </a:pPr>
            <a:r>
              <a:t>Standards et outils du web : </a:t>
            </a:r>
            <a:r>
              <a:rPr spc="-36"/>
              <a:t>HTTP</a:t>
            </a:r>
            <a:r>
              <a:rPr b="0" spc="-36"/>
              <a:t>, </a:t>
            </a:r>
            <a:r>
              <a:rPr b="0" i="1" spc="-36"/>
              <a:t>HyperText Transfer Prot.</a:t>
            </a:r>
            <a:r>
              <a:rPr b="0" spc="-36"/>
              <a:t> ; </a:t>
            </a:r>
            <a:r>
              <a:rPr spc="-36"/>
              <a:t>URI</a:t>
            </a:r>
            <a:r>
              <a:rPr b="0" spc="-36"/>
              <a:t>, </a:t>
            </a:r>
            <a:r>
              <a:rPr b="0" i="1" spc="-36"/>
              <a:t>Uniform Resource Identifier</a:t>
            </a:r>
            <a:r>
              <a:rPr b="0" spc="-36"/>
              <a:t> ; </a:t>
            </a:r>
            <a:r>
              <a:rPr spc="-36"/>
              <a:t>HTML</a:t>
            </a:r>
            <a:r>
              <a:rPr b="0" spc="-36"/>
              <a:t>, </a:t>
            </a:r>
            <a:r>
              <a:rPr b="0" i="1" spc="-36"/>
              <a:t>HyperText Markup Language</a:t>
            </a:r>
            <a:r>
              <a:rPr b="0" spc="-36"/>
              <a:t> ; </a:t>
            </a:r>
            <a:r>
              <a:rPr spc="-36"/>
              <a:t>CGI</a:t>
            </a:r>
            <a:r>
              <a:rPr b="0" spc="-36"/>
              <a:t>, </a:t>
            </a:r>
            <a:r>
              <a:rPr b="0" i="1" spc="-36"/>
              <a:t>Common Gateway Interface…</a:t>
            </a:r>
          </a:p>
          <a:p>
            <a:pPr marL="508000" lvl="1" indent="-254000">
              <a:lnSpc>
                <a:spcPct val="100000"/>
              </a:lnSpc>
              <a:spcBef>
                <a:spcPts val="400"/>
              </a:spcBef>
              <a:buSzPct val="75000"/>
              <a:buChar char="‣"/>
              <a:defRPr sz="1800"/>
            </a:pPr>
            <a:r>
              <a:rPr b="1"/>
              <a:t>Traduction de nom de domaine en adresse IP</a:t>
            </a:r>
            <a:r>
              <a:rPr i="1"/>
              <a:t> : </a:t>
            </a:r>
            <a:r>
              <a:rPr b="1"/>
              <a:t>DNS</a:t>
            </a:r>
            <a:r>
              <a:rPr i="1"/>
              <a:t>, Domain Name System </a:t>
            </a:r>
          </a:p>
          <a:p>
            <a:pPr marL="508000" lvl="1" indent="-254000">
              <a:lnSpc>
                <a:spcPct val="100000"/>
              </a:lnSpc>
              <a:spcBef>
                <a:spcPts val="400"/>
              </a:spcBef>
              <a:buSzPct val="75000"/>
              <a:buChar char="‣"/>
              <a:defRPr sz="1800"/>
            </a:pPr>
            <a:r>
              <a:rPr b="1"/>
              <a:t>Autres</a:t>
            </a:r>
            <a:r>
              <a:t> : NFS, </a:t>
            </a:r>
            <a:r>
              <a:rPr i="1"/>
              <a:t>Network File System ; </a:t>
            </a:r>
            <a:r>
              <a:t>SNMP, </a:t>
            </a:r>
            <a:r>
              <a:rPr i="1"/>
              <a:t>Simple Network Management Protocol ; </a:t>
            </a:r>
            <a:r>
              <a:t>DHCP</a:t>
            </a:r>
            <a:r>
              <a:rPr i="1"/>
              <a:t>, Dynamic Host Configuration Protocol ; etc.</a:t>
            </a:r>
          </a:p>
        </p:txBody>
      </p:sp>
      <p:grpSp>
        <p:nvGrpSpPr>
          <p:cNvPr id="2195" name="Grouper"/>
          <p:cNvGrpSpPr/>
          <p:nvPr/>
        </p:nvGrpSpPr>
        <p:grpSpPr>
          <a:xfrm>
            <a:off x="317500" y="1270000"/>
            <a:ext cx="9525000" cy="38100"/>
            <a:chOff x="0" y="0"/>
            <a:chExt cx="9525000" cy="38100"/>
          </a:xfrm>
        </p:grpSpPr>
        <p:sp>
          <p:nvSpPr>
            <p:cNvPr id="2193"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194"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196" name="Numéro de diapositive"/>
          <p:cNvSpPr txBox="1">
            <a:spLocks noGrp="1"/>
          </p:cNvSpPr>
          <p:nvPr>
            <p:ph type="sldNum" sz="quarter" idx="4294967295"/>
          </p:nvPr>
        </p:nvSpPr>
        <p:spPr>
          <a:xfrm>
            <a:off x="9463103" y="7200900"/>
            <a:ext cx="430198"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119</a:t>
            </a:fld>
            <a:endParaRPr/>
          </a:p>
        </p:txBody>
      </p:sp>
      <p:sp>
        <p:nvSpPr>
          <p:cNvPr id="2197" name="1 - Rappel"/>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1 - Rappel</a:t>
            </a:r>
          </a:p>
        </p:txBody>
      </p:sp>
      <p:sp>
        <p:nvSpPr>
          <p:cNvPr id="2198" name="La couche application de TCP/IP             Ch.4"/>
          <p:cNvSpPr txBox="1"/>
          <p:nvPr/>
        </p:nvSpPr>
        <p:spPr>
          <a:xfrm>
            <a:off x="279400" y="139700"/>
            <a:ext cx="9525000" cy="660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defRPr sz="3600" b="0" i="0" spc="-72">
                <a:latin typeface="+mj-lt"/>
                <a:ea typeface="+mj-ea"/>
                <a:cs typeface="+mj-cs"/>
                <a:sym typeface="Garamond"/>
              </a:defRPr>
            </a:pPr>
            <a:r>
              <a:t>La couche application de TCP/IP 					</a:t>
            </a:r>
            <a:r>
              <a:rPr sz="2200" spc="-44">
                <a:latin typeface="Consolas"/>
                <a:ea typeface="Consolas"/>
                <a:cs typeface="Consolas"/>
                <a:sym typeface="Consolas"/>
              </a:rPr>
              <a:t>       Ch.4</a:t>
            </a:r>
          </a:p>
        </p:txBody>
      </p:sp>
      <p:pic>
        <p:nvPicPr>
          <p:cNvPr id="2199" name="Ch6-Applic-nuage-de-mots-2.png" descr="Ch6-Applic-nuage-de-mots-2.png"/>
          <p:cNvPicPr>
            <a:picLocks/>
          </p:cNvPicPr>
          <p:nvPr/>
        </p:nvPicPr>
        <p:blipFill>
          <a:blip r:embed="rId5"/>
          <a:stretch>
            <a:fillRect/>
          </a:stretch>
        </p:blipFill>
        <p:spPr>
          <a:xfrm>
            <a:off x="7148437" y="82748"/>
            <a:ext cx="1135787" cy="920552"/>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2191"/>
                                        </p:tgtEl>
                                        <p:attrNameLst>
                                          <p:attrName>style.visibility</p:attrName>
                                        </p:attrNameLst>
                                      </p:cBhvr>
                                      <p:to>
                                        <p:strVal val="visible"/>
                                      </p:to>
                                    </p:set>
                                    <p:animEffect transition="in" filter="wipe(left)">
                                      <p:cBhvr>
                                        <p:cTn id="7" dur="2000"/>
                                        <p:tgtEl>
                                          <p:spTgt spid="2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 grpId="1" animBg="1" advAuto="0"/>
    </p:bldLst>
  </p:timing>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2205" name="Grouper"/>
          <p:cNvGrpSpPr/>
          <p:nvPr/>
        </p:nvGrpSpPr>
        <p:grpSpPr>
          <a:xfrm>
            <a:off x="317500" y="1270000"/>
            <a:ext cx="9525000" cy="38100"/>
            <a:chOff x="0" y="0"/>
            <a:chExt cx="9525000" cy="38100"/>
          </a:xfrm>
        </p:grpSpPr>
        <p:sp>
          <p:nvSpPr>
            <p:cNvPr id="2203"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204"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206" name="Numéro de diapositive"/>
          <p:cNvSpPr txBox="1">
            <a:spLocks noGrp="1"/>
          </p:cNvSpPr>
          <p:nvPr>
            <p:ph type="sldNum" sz="quarter" idx="4294967295"/>
          </p:nvPr>
        </p:nvSpPr>
        <p:spPr>
          <a:xfrm>
            <a:off x="9463103" y="7200900"/>
            <a:ext cx="430198"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120</a:t>
            </a:fld>
            <a:endParaRPr/>
          </a:p>
        </p:txBody>
      </p:sp>
      <p:sp>
        <p:nvSpPr>
          <p:cNvPr id="2207" name="2 - Introduction à DNS"/>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Introduction à DNS</a:t>
            </a:r>
          </a:p>
        </p:txBody>
      </p:sp>
      <p:sp>
        <p:nvSpPr>
          <p:cNvPr id="2208" name="La couche application de TCP/IP             Ch.4"/>
          <p:cNvSpPr txBox="1"/>
          <p:nvPr/>
        </p:nvSpPr>
        <p:spPr>
          <a:xfrm>
            <a:off x="279400" y="139700"/>
            <a:ext cx="9525000" cy="660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defRPr sz="3600" b="0" i="0" spc="-72">
                <a:latin typeface="+mj-lt"/>
                <a:ea typeface="+mj-ea"/>
                <a:cs typeface="+mj-cs"/>
                <a:sym typeface="Garamond"/>
              </a:defRPr>
            </a:pPr>
            <a:r>
              <a:t>La couche application de TCP/IP 					</a:t>
            </a:r>
            <a:r>
              <a:rPr sz="2200" spc="-44">
                <a:latin typeface="Consolas"/>
                <a:ea typeface="Consolas"/>
                <a:cs typeface="Consolas"/>
                <a:sym typeface="Consolas"/>
              </a:rPr>
              <a:t>       Ch.4</a:t>
            </a:r>
          </a:p>
        </p:txBody>
      </p:sp>
      <p:sp>
        <p:nvSpPr>
          <p:cNvPr id="2209" name="DNS, Domain Name System…"/>
          <p:cNvSpPr txBox="1">
            <a:spLocks noGrp="1"/>
          </p:cNvSpPr>
          <p:nvPr>
            <p:ph type="body" idx="1"/>
          </p:nvPr>
        </p:nvSpPr>
        <p:spPr>
          <a:xfrm>
            <a:off x="290202" y="1572267"/>
            <a:ext cx="9152724" cy="5782905"/>
          </a:xfrm>
          <a:prstGeom prst="rect">
            <a:avLst/>
          </a:prstGeom>
        </p:spPr>
        <p:txBody>
          <a:bodyPr lIns="25400" tIns="25400" rIns="25400" bIns="25400" anchor="t"/>
          <a:lstStyle/>
          <a:p>
            <a:pPr>
              <a:spcBef>
                <a:spcPts val="0"/>
              </a:spcBef>
              <a:defRPr sz="1800" b="1" spc="-36">
                <a:solidFill>
                  <a:schemeClr val="accent1">
                    <a:hueOff val="54751"/>
                    <a:satOff val="-1697"/>
                    <a:lumOff val="-18038"/>
                  </a:schemeClr>
                </a:solidFill>
                <a:latin typeface="Verdana"/>
                <a:ea typeface="Verdana"/>
                <a:cs typeface="Verdana"/>
                <a:sym typeface="Verdana"/>
              </a:defRPr>
            </a:pPr>
            <a:r>
              <a:t>DNS, </a:t>
            </a:r>
            <a:r>
              <a:rPr i="1"/>
              <a:t>Domain Name System</a:t>
            </a:r>
          </a:p>
          <a:p>
            <a:pPr>
              <a:spcBef>
                <a:spcPts val="0"/>
              </a:spcBef>
              <a:defRPr sz="1000" b="1" spc="-19">
                <a:solidFill>
                  <a:schemeClr val="accent1">
                    <a:hueOff val="54751"/>
                    <a:satOff val="-1697"/>
                    <a:lumOff val="-18038"/>
                  </a:schemeClr>
                </a:solidFill>
                <a:latin typeface="Verdana"/>
                <a:ea typeface="Verdana"/>
                <a:cs typeface="Verdana"/>
                <a:sym typeface="Verdana"/>
              </a:defRPr>
            </a:pPr>
            <a:endParaRPr i="1"/>
          </a:p>
          <a:p>
            <a:pPr marL="254000" lvl="1" indent="-254000">
              <a:lnSpc>
                <a:spcPct val="100000"/>
              </a:lnSpc>
              <a:spcBef>
                <a:spcPts val="400"/>
              </a:spcBef>
              <a:buSzPct val="75000"/>
            </a:pPr>
            <a:r>
              <a:t>DNS, Système de Nom de Domaine, correspond à différentes notions :</a:t>
            </a:r>
          </a:p>
          <a:p>
            <a:pPr marL="508000" lvl="1" indent="-254000">
              <a:lnSpc>
                <a:spcPct val="100000"/>
              </a:lnSpc>
              <a:spcBef>
                <a:spcPts val="400"/>
              </a:spcBef>
              <a:buSzPct val="75000"/>
              <a:buChar char="‣"/>
            </a:pPr>
            <a:r>
              <a:t>Une base de données répartie, grâce à un grand nombre de serveurs de noms qui communiquent entre eux.</a:t>
            </a:r>
          </a:p>
          <a:p>
            <a:pPr marL="508000" lvl="1" indent="-254000">
              <a:lnSpc>
                <a:spcPct val="100000"/>
              </a:lnSpc>
              <a:spcBef>
                <a:spcPts val="400"/>
              </a:spcBef>
              <a:buSzPct val="75000"/>
              <a:buChar char="‣"/>
            </a:pPr>
            <a:r>
              <a:t>Un protocole, de niveau application, qui utilise UDP pour le transport</a:t>
            </a:r>
          </a:p>
          <a:p>
            <a:pPr marL="889000" lvl="2" indent="-254000">
              <a:lnSpc>
                <a:spcPct val="100000"/>
              </a:lnSpc>
              <a:spcBef>
                <a:spcPts val="400"/>
              </a:spcBef>
              <a:buSzPct val="75000"/>
            </a:pPr>
            <a:r>
              <a:t>Le port 53 est utilisé par convention.</a:t>
            </a:r>
          </a:p>
          <a:p>
            <a:pPr marL="508000" lvl="1" indent="-254000">
              <a:lnSpc>
                <a:spcPct val="100000"/>
              </a:lnSpc>
              <a:spcBef>
                <a:spcPts val="400"/>
              </a:spcBef>
              <a:buSzPct val="75000"/>
              <a:buChar char="‣"/>
            </a:pPr>
            <a:r>
              <a:t>DNS est un service de nommage standard sur internet (RFC 1033 à 1035).</a:t>
            </a:r>
          </a:p>
          <a:p>
            <a:pPr marL="889000" lvl="2" indent="-254000">
              <a:lnSpc>
                <a:spcPct val="100000"/>
              </a:lnSpc>
              <a:spcBef>
                <a:spcPts val="400"/>
              </a:spcBef>
              <a:buSzPct val="75000"/>
            </a:pPr>
            <a:r>
              <a:rPr b="1"/>
              <a:t>Un des objectifs</a:t>
            </a:r>
            <a:r>
              <a:t> est donc de retrouver l’adresse IP d’une machine à partir de son nom de domaine.</a:t>
            </a:r>
          </a:p>
          <a:p>
            <a:pPr marL="889000" lvl="2" indent="-254000">
              <a:lnSpc>
                <a:spcPct val="70000"/>
              </a:lnSpc>
              <a:spcBef>
                <a:spcPts val="0"/>
              </a:spcBef>
              <a:buSzPct val="75000"/>
            </a:pPr>
            <a:endParaRPr/>
          </a:p>
          <a:p>
            <a:pPr>
              <a:spcBef>
                <a:spcPts val="0"/>
              </a:spcBef>
              <a:defRPr sz="1800" b="1" spc="-36">
                <a:solidFill>
                  <a:schemeClr val="accent1">
                    <a:hueOff val="54751"/>
                    <a:satOff val="-1697"/>
                    <a:lumOff val="-18038"/>
                  </a:schemeClr>
                </a:solidFill>
                <a:latin typeface="Verdana"/>
                <a:ea typeface="Verdana"/>
                <a:cs typeface="Verdana"/>
                <a:sym typeface="Verdana"/>
              </a:defRPr>
            </a:pPr>
            <a:r>
              <a:t>Nom de domaine</a:t>
            </a:r>
            <a:endParaRPr i="1"/>
          </a:p>
          <a:p>
            <a:pPr>
              <a:spcBef>
                <a:spcPts val="0"/>
              </a:spcBef>
              <a:defRPr sz="1000" b="1" spc="-19">
                <a:solidFill>
                  <a:schemeClr val="accent1">
                    <a:hueOff val="54751"/>
                    <a:satOff val="-1697"/>
                    <a:lumOff val="-18038"/>
                  </a:schemeClr>
                </a:solidFill>
                <a:latin typeface="Verdana"/>
                <a:ea typeface="Verdana"/>
                <a:cs typeface="Verdana"/>
                <a:sym typeface="Verdana"/>
              </a:defRPr>
            </a:pPr>
            <a:endParaRPr i="1"/>
          </a:p>
          <a:p>
            <a:pPr marL="254000" lvl="1" indent="-254000">
              <a:lnSpc>
                <a:spcPct val="100000"/>
              </a:lnSpc>
              <a:spcBef>
                <a:spcPts val="400"/>
              </a:spcBef>
              <a:buSzPct val="75000"/>
            </a:pPr>
            <a:r>
              <a:t>Un nom de domaine est composé d’un domaine de haut-niveau, </a:t>
            </a:r>
            <a:r>
              <a:rPr b="1"/>
              <a:t>TLD</a:t>
            </a:r>
            <a:r>
              <a:t>, </a:t>
            </a:r>
            <a:r>
              <a:rPr b="1" i="1"/>
              <a:t>Top Level Domain</a:t>
            </a:r>
            <a:r>
              <a:t>, précédé de </a:t>
            </a:r>
            <a:r>
              <a:rPr b="1"/>
              <a:t>un ou plusieurs</a:t>
            </a:r>
            <a:r>
              <a:t> sous domaines.</a:t>
            </a:r>
          </a:p>
          <a:p>
            <a:pPr marL="508000" lvl="1" indent="-254000">
              <a:lnSpc>
                <a:spcPct val="100000"/>
              </a:lnSpc>
              <a:spcBef>
                <a:spcPts val="400"/>
              </a:spcBef>
              <a:buSzPct val="75000"/>
              <a:buChar char="‣"/>
            </a:pPr>
            <a:r>
              <a:t>On distingue </a:t>
            </a:r>
          </a:p>
          <a:p>
            <a:pPr marL="889000" lvl="2" indent="-254000">
              <a:lnSpc>
                <a:spcPct val="100000"/>
              </a:lnSpc>
              <a:spcBef>
                <a:spcPts val="400"/>
              </a:spcBef>
              <a:buSzPct val="75000"/>
            </a:pPr>
            <a:r>
              <a:t>les gTLD, </a:t>
            </a:r>
            <a:r>
              <a:rPr i="1"/>
              <a:t>generic Top Level Domain</a:t>
            </a:r>
            <a:r>
              <a:t> (ex.: .com, .net, .org, .paris, .guru…)</a:t>
            </a:r>
          </a:p>
          <a:p>
            <a:pPr marL="889000" lvl="2" indent="-254000">
              <a:lnSpc>
                <a:spcPct val="100000"/>
              </a:lnSpc>
              <a:spcBef>
                <a:spcPts val="400"/>
              </a:spcBef>
              <a:buSzPct val="75000"/>
            </a:pPr>
            <a:r>
              <a:t>les ccTLD, </a:t>
            </a:r>
            <a:r>
              <a:rPr i="1"/>
              <a:t>country code Top Level Domain</a:t>
            </a:r>
            <a:r>
              <a:t> (ex.: .fr, .uk, .jp, .nl, .eu, .us…)</a:t>
            </a:r>
          </a:p>
        </p:txBody>
      </p:sp>
      <p:pic>
        <p:nvPicPr>
          <p:cNvPr id="2210" name="Ch6-Applic-nuage-de-mots-2.png" descr="Ch6-Applic-nuage-de-mots-2.png"/>
          <p:cNvPicPr>
            <a:picLocks/>
          </p:cNvPicPr>
          <p:nvPr/>
        </p:nvPicPr>
        <p:blipFill>
          <a:blip r:embed="rId3"/>
          <a:stretch>
            <a:fillRect/>
          </a:stretch>
        </p:blipFill>
        <p:spPr>
          <a:xfrm>
            <a:off x="7148437" y="82748"/>
            <a:ext cx="1135787" cy="920552"/>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2216" name="Grouper"/>
          <p:cNvGrpSpPr/>
          <p:nvPr/>
        </p:nvGrpSpPr>
        <p:grpSpPr>
          <a:xfrm>
            <a:off x="317500" y="1270000"/>
            <a:ext cx="9525000" cy="38100"/>
            <a:chOff x="0" y="0"/>
            <a:chExt cx="9525000" cy="38100"/>
          </a:xfrm>
        </p:grpSpPr>
        <p:sp>
          <p:nvSpPr>
            <p:cNvPr id="2214"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215"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217" name="Numéro de diapositive"/>
          <p:cNvSpPr txBox="1">
            <a:spLocks noGrp="1"/>
          </p:cNvSpPr>
          <p:nvPr>
            <p:ph type="sldNum" sz="quarter" idx="4294967295"/>
          </p:nvPr>
        </p:nvSpPr>
        <p:spPr>
          <a:xfrm>
            <a:off x="9463103" y="7200900"/>
            <a:ext cx="430198"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121</a:t>
            </a:fld>
            <a:endParaRPr/>
          </a:p>
        </p:txBody>
      </p:sp>
      <p:sp>
        <p:nvSpPr>
          <p:cNvPr id="2218" name="2 - Introduction à DNS"/>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Introduction à DNS</a:t>
            </a:r>
          </a:p>
        </p:txBody>
      </p:sp>
      <p:sp>
        <p:nvSpPr>
          <p:cNvPr id="2219" name="La couche application de TCP/IP             Ch.4"/>
          <p:cNvSpPr txBox="1"/>
          <p:nvPr/>
        </p:nvSpPr>
        <p:spPr>
          <a:xfrm>
            <a:off x="279400" y="139700"/>
            <a:ext cx="9525000" cy="660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defRPr sz="3600" b="0" i="0" spc="-72">
                <a:latin typeface="+mj-lt"/>
                <a:ea typeface="+mj-ea"/>
                <a:cs typeface="+mj-cs"/>
                <a:sym typeface="Garamond"/>
              </a:defRPr>
            </a:pPr>
            <a:r>
              <a:t>La couche application de TCP/IP 					</a:t>
            </a:r>
            <a:r>
              <a:rPr sz="2200" spc="-44">
                <a:latin typeface="Consolas"/>
                <a:ea typeface="Consolas"/>
                <a:cs typeface="Consolas"/>
                <a:sym typeface="Consolas"/>
              </a:rPr>
              <a:t>       Ch.4</a:t>
            </a:r>
          </a:p>
        </p:txBody>
      </p:sp>
      <p:sp>
        <p:nvSpPr>
          <p:cNvPr id="2220" name="Nom de domaine, suite……"/>
          <p:cNvSpPr txBox="1">
            <a:spLocks noGrp="1"/>
          </p:cNvSpPr>
          <p:nvPr>
            <p:ph type="body" idx="1"/>
          </p:nvPr>
        </p:nvSpPr>
        <p:spPr>
          <a:xfrm>
            <a:off x="290202" y="1572267"/>
            <a:ext cx="9152724" cy="5782905"/>
          </a:xfrm>
          <a:prstGeom prst="rect">
            <a:avLst/>
          </a:prstGeom>
        </p:spPr>
        <p:txBody>
          <a:bodyPr lIns="25400" tIns="25400" rIns="25400" bIns="25400" anchor="t"/>
          <a:lstStyle/>
          <a:p>
            <a:pPr>
              <a:spcBef>
                <a:spcPts val="0"/>
              </a:spcBef>
              <a:defRPr sz="1800" b="1" spc="-36">
                <a:solidFill>
                  <a:schemeClr val="accent1">
                    <a:hueOff val="54751"/>
                    <a:satOff val="-1697"/>
                    <a:lumOff val="-18038"/>
                  </a:schemeClr>
                </a:solidFill>
                <a:latin typeface="Verdana"/>
                <a:ea typeface="Verdana"/>
                <a:cs typeface="Verdana"/>
                <a:sym typeface="Verdana"/>
              </a:defRPr>
            </a:pPr>
            <a:r>
              <a:t>Nom de domaine, suite…</a:t>
            </a:r>
            <a:endParaRPr i="1"/>
          </a:p>
          <a:p>
            <a:pPr>
              <a:spcBef>
                <a:spcPts val="0"/>
              </a:spcBef>
              <a:defRPr sz="1000" b="1" spc="-19">
                <a:solidFill>
                  <a:schemeClr val="accent1">
                    <a:hueOff val="54751"/>
                    <a:satOff val="-1697"/>
                    <a:lumOff val="-18038"/>
                  </a:schemeClr>
                </a:solidFill>
                <a:latin typeface="Verdana"/>
                <a:ea typeface="Verdana"/>
                <a:cs typeface="Verdana"/>
                <a:sym typeface="Verdana"/>
              </a:defRPr>
            </a:pPr>
            <a:endParaRPr i="1"/>
          </a:p>
          <a:p>
            <a:pPr marL="254000" lvl="1" indent="-254000">
              <a:lnSpc>
                <a:spcPct val="100000"/>
              </a:lnSpc>
              <a:spcBef>
                <a:spcPts val="400"/>
              </a:spcBef>
              <a:buSzPct val="75000"/>
            </a:pPr>
            <a:r>
              <a:t>Chaque sous-domaine est validé et enregistré auprès du domaine supérieur.</a:t>
            </a:r>
          </a:p>
          <a:p>
            <a:pPr marL="508000" indent="-254000">
              <a:lnSpc>
                <a:spcPct val="100000"/>
              </a:lnSpc>
              <a:spcBef>
                <a:spcPts val="400"/>
              </a:spcBef>
              <a:buSzPct val="75000"/>
              <a:buChar char="‣"/>
            </a:pPr>
            <a:r>
              <a:t>Exemple : </a:t>
            </a:r>
          </a:p>
        </p:txBody>
      </p:sp>
      <p:pic>
        <p:nvPicPr>
          <p:cNvPr id="2221" name="paul.info.arcep.fr… paul.info.arcep.frfr = ccTLD pour la France ; géré par l’AFNICarcep =Domaine de second niveau, enregistré et validé par l’AFNIC (propriétaire : l’Autorité de Régulation des Communications Electroniques et des Postes)info = Service inf" descr="paul.info.arcep.fr… paul.info.arcep.frfr = ccTLD pour la France ; géré par l’AFNICarcep =Domaine de second niveau, enregistré et validé par l’AFNIC (propriétaire : l’Autorité de Régulation des Communications Electroniques et des Postes)info = Service informatique validé et enregistré pour l’ARCEP.paul = Nom d’une machine (celle de Paul) au sein du service informatique de l’ARCEP."/>
          <p:cNvPicPr>
            <a:picLocks/>
          </p:cNvPicPr>
          <p:nvPr/>
        </p:nvPicPr>
        <p:blipFill>
          <a:blip r:embed="rId3"/>
          <a:stretch>
            <a:fillRect/>
          </a:stretch>
        </p:blipFill>
        <p:spPr>
          <a:xfrm>
            <a:off x="314660" y="2774950"/>
            <a:ext cx="9454480" cy="4457701"/>
          </a:xfrm>
          <a:prstGeom prst="rect">
            <a:avLst/>
          </a:prstGeom>
          <a:effectLst>
            <a:outerShdw blurRad="190500" dist="8455" dir="5400000" rotWithShape="0">
              <a:srgbClr val="000000">
                <a:alpha val="39871"/>
              </a:srgbClr>
            </a:outerShdw>
          </a:effectLst>
        </p:spPr>
      </p:pic>
      <p:pic>
        <p:nvPicPr>
          <p:cNvPr id="2222" name="Ch6-Applic-nuage-de-mots-2.png" descr="Ch6-Applic-nuage-de-mots-2.png"/>
          <p:cNvPicPr>
            <a:picLocks/>
          </p:cNvPicPr>
          <p:nvPr/>
        </p:nvPicPr>
        <p:blipFill>
          <a:blip r:embed="rId4"/>
          <a:stretch>
            <a:fillRect/>
          </a:stretch>
        </p:blipFill>
        <p:spPr>
          <a:xfrm>
            <a:off x="7148437" y="82748"/>
            <a:ext cx="1135787" cy="920552"/>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2228" name="Grouper"/>
          <p:cNvGrpSpPr/>
          <p:nvPr/>
        </p:nvGrpSpPr>
        <p:grpSpPr>
          <a:xfrm>
            <a:off x="317500" y="1270000"/>
            <a:ext cx="9525000" cy="38100"/>
            <a:chOff x="0" y="0"/>
            <a:chExt cx="9525000" cy="38100"/>
          </a:xfrm>
        </p:grpSpPr>
        <p:sp>
          <p:nvSpPr>
            <p:cNvPr id="2226"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227"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229" name="Numéro de diapositive"/>
          <p:cNvSpPr txBox="1">
            <a:spLocks noGrp="1"/>
          </p:cNvSpPr>
          <p:nvPr>
            <p:ph type="sldNum" sz="quarter" idx="4294967295"/>
          </p:nvPr>
        </p:nvSpPr>
        <p:spPr>
          <a:xfrm>
            <a:off x="9463103" y="7200900"/>
            <a:ext cx="430198"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122</a:t>
            </a:fld>
            <a:endParaRPr/>
          </a:p>
        </p:txBody>
      </p:sp>
      <p:sp>
        <p:nvSpPr>
          <p:cNvPr id="2230" name="2 - Introduction à DNS"/>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Introduction à DNS</a:t>
            </a:r>
          </a:p>
        </p:txBody>
      </p:sp>
      <p:sp>
        <p:nvSpPr>
          <p:cNvPr id="2231" name="La couche application de TCP/IP             Ch.4"/>
          <p:cNvSpPr txBox="1"/>
          <p:nvPr/>
        </p:nvSpPr>
        <p:spPr>
          <a:xfrm>
            <a:off x="279400" y="139700"/>
            <a:ext cx="9525000" cy="660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defRPr sz="3600" b="0" i="0" spc="-72">
                <a:latin typeface="+mj-lt"/>
                <a:ea typeface="+mj-ea"/>
                <a:cs typeface="+mj-cs"/>
                <a:sym typeface="Garamond"/>
              </a:defRPr>
            </a:pPr>
            <a:r>
              <a:t>La couche application de TCP/IP 					</a:t>
            </a:r>
            <a:r>
              <a:rPr sz="2200" spc="-44">
                <a:latin typeface="Consolas"/>
                <a:ea typeface="Consolas"/>
                <a:cs typeface="Consolas"/>
                <a:sym typeface="Consolas"/>
              </a:rPr>
              <a:t>       Ch.4</a:t>
            </a:r>
          </a:p>
        </p:txBody>
      </p:sp>
      <p:sp>
        <p:nvSpPr>
          <p:cNvPr id="2232" name="Nom de domaine, suite……"/>
          <p:cNvSpPr txBox="1">
            <a:spLocks noGrp="1"/>
          </p:cNvSpPr>
          <p:nvPr>
            <p:ph type="body" idx="1"/>
          </p:nvPr>
        </p:nvSpPr>
        <p:spPr>
          <a:xfrm>
            <a:off x="290202" y="1555950"/>
            <a:ext cx="9152724" cy="5782905"/>
          </a:xfrm>
          <a:prstGeom prst="rect">
            <a:avLst/>
          </a:prstGeom>
        </p:spPr>
        <p:txBody>
          <a:bodyPr lIns="25400" tIns="25400" rIns="25400" bIns="25400" anchor="t"/>
          <a:lstStyle/>
          <a:p>
            <a:pPr>
              <a:spcBef>
                <a:spcPts val="0"/>
              </a:spcBef>
              <a:defRPr sz="1800" b="1" spc="-36">
                <a:solidFill>
                  <a:schemeClr val="accent1">
                    <a:hueOff val="54751"/>
                    <a:satOff val="-1697"/>
                    <a:lumOff val="-18038"/>
                  </a:schemeClr>
                </a:solidFill>
                <a:latin typeface="Verdana"/>
                <a:ea typeface="Verdana"/>
                <a:cs typeface="Verdana"/>
                <a:sym typeface="Verdana"/>
              </a:defRPr>
            </a:pPr>
            <a:r>
              <a:t>Nom de domaine, suite…</a:t>
            </a:r>
            <a:endParaRPr i="1"/>
          </a:p>
          <a:p>
            <a:pPr>
              <a:spcBef>
                <a:spcPts val="0"/>
              </a:spcBef>
              <a:defRPr sz="1000" b="1" spc="-19">
                <a:solidFill>
                  <a:schemeClr val="accent1">
                    <a:hueOff val="54751"/>
                    <a:satOff val="-1697"/>
                    <a:lumOff val="-18038"/>
                  </a:schemeClr>
                </a:solidFill>
                <a:latin typeface="Verdana"/>
                <a:ea typeface="Verdana"/>
                <a:cs typeface="Verdana"/>
                <a:sym typeface="Verdana"/>
              </a:defRPr>
            </a:pPr>
            <a:endParaRPr i="1"/>
          </a:p>
          <a:p>
            <a:pPr marL="254000" lvl="1" indent="-254000">
              <a:lnSpc>
                <a:spcPct val="100000"/>
              </a:lnSpc>
              <a:spcBef>
                <a:spcPts val="400"/>
              </a:spcBef>
              <a:buSzPct val="75000"/>
            </a:pPr>
            <a:r>
              <a:rPr b="1"/>
              <a:t>FQDN</a:t>
            </a:r>
            <a:r>
              <a:t>, </a:t>
            </a:r>
            <a:r>
              <a:rPr i="1"/>
              <a:t>Fully Qualified Domain Name</a:t>
            </a:r>
            <a:r>
              <a:t> est un nom de domaine écrit de façon absolue. Il se termine par </a:t>
            </a:r>
            <a:r>
              <a:rPr b="1"/>
              <a:t>un point final</a:t>
            </a:r>
            <a:r>
              <a:t> qui représente la racine.</a:t>
            </a:r>
          </a:p>
          <a:p>
            <a:pPr marL="508000" lvl="1" indent="-254000">
              <a:lnSpc>
                <a:spcPct val="100000"/>
              </a:lnSpc>
              <a:spcBef>
                <a:spcPts val="400"/>
              </a:spcBef>
              <a:buSzPct val="75000"/>
              <a:buChar char="‣"/>
            </a:pPr>
            <a:r>
              <a:t>Exemple : La hiérarchie du domaine  </a:t>
            </a:r>
            <a:r>
              <a:rPr u="sng">
                <a:hlinkClick r:id="rId3"/>
              </a:rPr>
              <a:t>de.wikipedia.org</a:t>
            </a:r>
            <a:r>
              <a:t>. </a:t>
            </a:r>
          </a:p>
        </p:txBody>
      </p:sp>
      <p:sp>
        <p:nvSpPr>
          <p:cNvPr id="2233" name="Fig 4.1 - La hiérarchie du FDQN de.wikipedia.org."/>
          <p:cNvSpPr txBox="1"/>
          <p:nvPr/>
        </p:nvSpPr>
        <p:spPr>
          <a:xfrm>
            <a:off x="1442064" y="7200900"/>
            <a:ext cx="5662459"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r>
              <a:t>Fig 4.1 - La hiérarchie du FDQN </a:t>
            </a:r>
            <a:r>
              <a:rPr u="sng">
                <a:hlinkClick r:id="rId3"/>
              </a:rPr>
              <a:t>de.wikipedia.org</a:t>
            </a:r>
            <a:r>
              <a:t>.</a:t>
            </a:r>
          </a:p>
        </p:txBody>
      </p:sp>
      <p:grpSp>
        <p:nvGrpSpPr>
          <p:cNvPr id="2236" name="6.1 Dns-hiérarchie domaines-01.png"/>
          <p:cNvGrpSpPr/>
          <p:nvPr/>
        </p:nvGrpSpPr>
        <p:grpSpPr>
          <a:xfrm>
            <a:off x="2099729" y="3093577"/>
            <a:ext cx="7240280" cy="4184289"/>
            <a:chOff x="0" y="0"/>
            <a:chExt cx="7240278" cy="4184287"/>
          </a:xfrm>
        </p:grpSpPr>
        <p:pic>
          <p:nvPicPr>
            <p:cNvPr id="2235" name="6.1 Dns-hiérarchie domaines-01.png" descr="6.1 Dns-hiérarchie domaines-01.png"/>
            <p:cNvPicPr>
              <a:picLocks noChangeAspect="1"/>
            </p:cNvPicPr>
            <p:nvPr/>
          </p:nvPicPr>
          <p:blipFill>
            <a:blip r:embed="rId4"/>
            <a:stretch>
              <a:fillRect/>
            </a:stretch>
          </p:blipFill>
          <p:spPr>
            <a:xfrm>
              <a:off x="127000" y="88900"/>
              <a:ext cx="6986279" cy="3854088"/>
            </a:xfrm>
            <a:prstGeom prst="rect">
              <a:avLst/>
            </a:prstGeom>
            <a:ln>
              <a:noFill/>
            </a:ln>
            <a:effectLst/>
          </p:spPr>
        </p:pic>
        <p:pic>
          <p:nvPicPr>
            <p:cNvPr id="2234" name="6.1 Dns-hiérarchie domaines-01.png" descr="6.1 Dns-hiérarchie domaines-01.png"/>
            <p:cNvPicPr>
              <a:picLocks/>
            </p:cNvPicPr>
            <p:nvPr/>
          </p:nvPicPr>
          <p:blipFill>
            <a:blip r:embed="rId5"/>
            <a:stretch>
              <a:fillRect/>
            </a:stretch>
          </p:blipFill>
          <p:spPr>
            <a:xfrm>
              <a:off x="0" y="0"/>
              <a:ext cx="7240279" cy="4184288"/>
            </a:xfrm>
            <a:prstGeom prst="rect">
              <a:avLst/>
            </a:prstGeom>
            <a:effectLst/>
          </p:spPr>
        </p:pic>
      </p:grpSp>
      <p:sp>
        <p:nvSpPr>
          <p:cNvPr id="2237" name="Avec un…"/>
          <p:cNvSpPr/>
          <p:nvPr/>
        </p:nvSpPr>
        <p:spPr>
          <a:xfrm>
            <a:off x="6693170" y="5516175"/>
            <a:ext cx="3272214" cy="1217868"/>
          </a:xfrm>
          <a:custGeom>
            <a:avLst/>
            <a:gdLst/>
            <a:ahLst/>
            <a:cxnLst>
              <a:cxn ang="0">
                <a:pos x="wd2" y="hd2"/>
              </a:cxn>
              <a:cxn ang="5400000">
                <a:pos x="wd2" y="hd2"/>
              </a:cxn>
              <a:cxn ang="10800000">
                <a:pos x="wd2" y="hd2"/>
              </a:cxn>
              <a:cxn ang="16200000">
                <a:pos x="wd2" y="hd2"/>
              </a:cxn>
            </a:cxnLst>
            <a:rect l="0" t="0" r="r" b="b"/>
            <a:pathLst>
              <a:path w="21600" h="21600" extrusionOk="0">
                <a:moveTo>
                  <a:pt x="21600" y="2214"/>
                </a:moveTo>
                <a:lnTo>
                  <a:pt x="21600" y="16953"/>
                </a:lnTo>
                <a:cubicBezTo>
                  <a:pt x="21600" y="18175"/>
                  <a:pt x="21231" y="19166"/>
                  <a:pt x="20776" y="19166"/>
                </a:cubicBezTo>
                <a:lnTo>
                  <a:pt x="14088" y="19166"/>
                </a:lnTo>
                <a:lnTo>
                  <a:pt x="0" y="21600"/>
                </a:lnTo>
                <a:lnTo>
                  <a:pt x="5802" y="14137"/>
                </a:lnTo>
                <a:lnTo>
                  <a:pt x="5802" y="2214"/>
                </a:lnTo>
                <a:cubicBezTo>
                  <a:pt x="5802" y="991"/>
                  <a:pt x="6171" y="0"/>
                  <a:pt x="6626" y="0"/>
                </a:cubicBezTo>
                <a:lnTo>
                  <a:pt x="20776" y="0"/>
                </a:lnTo>
                <a:cubicBezTo>
                  <a:pt x="21231" y="0"/>
                  <a:pt x="21600" y="991"/>
                  <a:pt x="21600" y="2214"/>
                </a:cubicBezTo>
                <a:close/>
              </a:path>
            </a:pathLst>
          </a:custGeom>
          <a:solidFill>
            <a:srgbClr val="C87D6E"/>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p>
            <a:pPr algn="ctr" defTabSz="584200">
              <a:lnSpc>
                <a:spcPct val="100000"/>
              </a:lnSpc>
              <a:spcBef>
                <a:spcPts val="0"/>
              </a:spcBef>
              <a:defRPr sz="2800" i="0" spc="0">
                <a:solidFill>
                  <a:srgbClr val="FFFFFF"/>
                </a:solidFill>
                <a:latin typeface="+mn-lt"/>
                <a:ea typeface="+mn-ea"/>
                <a:cs typeface="+mn-cs"/>
                <a:sym typeface="Book Antiqua"/>
              </a:defRPr>
            </a:pPr>
            <a:r>
              <a:t>Avec un</a:t>
            </a:r>
          </a:p>
          <a:p>
            <a:pPr algn="ctr" defTabSz="584200">
              <a:lnSpc>
                <a:spcPct val="100000"/>
              </a:lnSpc>
              <a:spcBef>
                <a:spcPts val="0"/>
              </a:spcBef>
              <a:defRPr sz="2800" i="0" spc="0">
                <a:solidFill>
                  <a:srgbClr val="FFFFFF"/>
                </a:solidFill>
                <a:latin typeface="+mn-lt"/>
                <a:ea typeface="+mn-ea"/>
                <a:cs typeface="+mn-cs"/>
                <a:sym typeface="Book Antiqua"/>
              </a:defRPr>
            </a:pPr>
            <a:r>
              <a:t>point final !</a:t>
            </a:r>
          </a:p>
        </p:txBody>
      </p:sp>
      <p:pic>
        <p:nvPicPr>
          <p:cNvPr id="2238" name="Ch6-Applic-nuage-de-mots-2.png" descr="Ch6-Applic-nuage-de-mots-2.png"/>
          <p:cNvPicPr>
            <a:picLocks/>
          </p:cNvPicPr>
          <p:nvPr/>
        </p:nvPicPr>
        <p:blipFill>
          <a:blip r:embed="rId6"/>
          <a:stretch>
            <a:fillRect/>
          </a:stretch>
        </p:blipFill>
        <p:spPr>
          <a:xfrm>
            <a:off x="7148437" y="82748"/>
            <a:ext cx="1135787" cy="920552"/>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1" fill="hold" grpId="1" nodeType="clickEffect">
                                  <p:stCondLst>
                                    <p:cond delay="0"/>
                                  </p:stCondLst>
                                  <p:iterate>
                                    <p:tmAbs val="0"/>
                                  </p:iterate>
                                  <p:childTnLst>
                                    <p:set>
                                      <p:cBhvr>
                                        <p:cTn id="6" fill="hold"/>
                                        <p:tgtEl>
                                          <p:spTgt spid="2237"/>
                                        </p:tgtEl>
                                        <p:attrNameLst>
                                          <p:attrName>style.visibility</p:attrName>
                                        </p:attrNameLst>
                                      </p:cBhvr>
                                      <p:to>
                                        <p:strVal val="visible"/>
                                      </p:to>
                                    </p:set>
                                    <p:anim calcmode="lin" valueType="num">
                                      <p:cBhvr>
                                        <p:cTn id="7" dur="1000" fill="hold"/>
                                        <p:tgtEl>
                                          <p:spTgt spid="2237"/>
                                        </p:tgtEl>
                                        <p:attrNameLst>
                                          <p:attrName>ppt_x</p:attrName>
                                        </p:attrNameLst>
                                      </p:cBhvr>
                                      <p:tavLst>
                                        <p:tav tm="0">
                                          <p:val>
                                            <p:strVal val="#ppt_x"/>
                                          </p:val>
                                        </p:tav>
                                        <p:tav tm="100000">
                                          <p:val>
                                            <p:strVal val="#ppt_x"/>
                                          </p:val>
                                        </p:tav>
                                      </p:tavLst>
                                    </p:anim>
                                    <p:anim calcmode="lin" valueType="num">
                                      <p:cBhvr>
                                        <p:cTn id="8" dur="1000" fill="hold"/>
                                        <p:tgtEl>
                                          <p:spTgt spid="223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7" grpId="1" animBg="1" advAuto="0"/>
    </p:bld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2244" name="Grouper"/>
          <p:cNvGrpSpPr/>
          <p:nvPr/>
        </p:nvGrpSpPr>
        <p:grpSpPr>
          <a:xfrm>
            <a:off x="317500" y="1270000"/>
            <a:ext cx="9525000" cy="38100"/>
            <a:chOff x="0" y="0"/>
            <a:chExt cx="9525000" cy="38100"/>
          </a:xfrm>
        </p:grpSpPr>
        <p:sp>
          <p:nvSpPr>
            <p:cNvPr id="2242"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243"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245" name="Numéro de diapositive"/>
          <p:cNvSpPr txBox="1">
            <a:spLocks noGrp="1"/>
          </p:cNvSpPr>
          <p:nvPr>
            <p:ph type="sldNum" sz="quarter" idx="4294967295"/>
          </p:nvPr>
        </p:nvSpPr>
        <p:spPr>
          <a:xfrm>
            <a:off x="9463103" y="7200900"/>
            <a:ext cx="430198"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123</a:t>
            </a:fld>
            <a:endParaRPr/>
          </a:p>
        </p:txBody>
      </p:sp>
      <p:sp>
        <p:nvSpPr>
          <p:cNvPr id="2246" name="2 - Introduction à DNS"/>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Introduction à DNS</a:t>
            </a:r>
          </a:p>
        </p:txBody>
      </p:sp>
      <p:sp>
        <p:nvSpPr>
          <p:cNvPr id="2247" name="La couche application de TCP/IP             Ch.4"/>
          <p:cNvSpPr txBox="1"/>
          <p:nvPr/>
        </p:nvSpPr>
        <p:spPr>
          <a:xfrm>
            <a:off x="279400" y="139700"/>
            <a:ext cx="9525000" cy="660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defRPr sz="3600" b="0" i="0" spc="-72">
                <a:latin typeface="+mj-lt"/>
                <a:ea typeface="+mj-ea"/>
                <a:cs typeface="+mj-cs"/>
                <a:sym typeface="Garamond"/>
              </a:defRPr>
            </a:pPr>
            <a:r>
              <a:t>La couche application de TCP/IP 					</a:t>
            </a:r>
            <a:r>
              <a:rPr sz="2200" spc="-44">
                <a:latin typeface="Consolas"/>
                <a:ea typeface="Consolas"/>
                <a:cs typeface="Consolas"/>
                <a:sym typeface="Consolas"/>
              </a:rPr>
              <a:t>       Ch.4</a:t>
            </a:r>
          </a:p>
        </p:txBody>
      </p:sp>
      <p:sp>
        <p:nvSpPr>
          <p:cNvPr id="2248" name="Enregistrement de ressources…"/>
          <p:cNvSpPr txBox="1">
            <a:spLocks noGrp="1"/>
          </p:cNvSpPr>
          <p:nvPr>
            <p:ph type="body" idx="1"/>
          </p:nvPr>
        </p:nvSpPr>
        <p:spPr>
          <a:xfrm>
            <a:off x="290202" y="1572267"/>
            <a:ext cx="9379376" cy="5782905"/>
          </a:xfrm>
          <a:prstGeom prst="rect">
            <a:avLst/>
          </a:prstGeom>
        </p:spPr>
        <p:txBody>
          <a:bodyPr lIns="25400" tIns="25400" rIns="25400" bIns="25400" anchor="t"/>
          <a:lstStyle/>
          <a:p>
            <a:pPr>
              <a:spcBef>
                <a:spcPts val="0"/>
              </a:spcBef>
              <a:defRPr sz="1800" b="1" spc="-36">
                <a:solidFill>
                  <a:schemeClr val="accent1">
                    <a:hueOff val="54751"/>
                    <a:satOff val="-1697"/>
                    <a:lumOff val="-18038"/>
                  </a:schemeClr>
                </a:solidFill>
                <a:latin typeface="Verdana"/>
                <a:ea typeface="Verdana"/>
                <a:cs typeface="Verdana"/>
                <a:sym typeface="Verdana"/>
              </a:defRPr>
            </a:pPr>
            <a:r>
              <a:t>Enregistrement de ressources</a:t>
            </a:r>
            <a:endParaRPr i="1"/>
          </a:p>
          <a:p>
            <a:pPr>
              <a:spcBef>
                <a:spcPts val="0"/>
              </a:spcBef>
              <a:defRPr sz="1000" b="1" spc="-19">
                <a:solidFill>
                  <a:schemeClr val="accent1">
                    <a:hueOff val="54751"/>
                    <a:satOff val="-1697"/>
                    <a:lumOff val="-18038"/>
                  </a:schemeClr>
                </a:solidFill>
                <a:latin typeface="Verdana"/>
                <a:ea typeface="Verdana"/>
                <a:cs typeface="Verdana"/>
                <a:sym typeface="Verdana"/>
              </a:defRPr>
            </a:pPr>
            <a:endParaRPr i="1"/>
          </a:p>
          <a:p>
            <a:pPr marL="254000" lvl="1" indent="-254000">
              <a:lnSpc>
                <a:spcPct val="100000"/>
              </a:lnSpc>
              <a:spcBef>
                <a:spcPts val="600"/>
              </a:spcBef>
              <a:buSzPct val="75000"/>
            </a:pPr>
            <a:r>
              <a:t>Un enregistrement de ressources, </a:t>
            </a:r>
            <a:r>
              <a:rPr b="1" i="1"/>
              <a:t>resource record</a:t>
            </a:r>
            <a:r>
              <a:t>, se compose de </a:t>
            </a:r>
            <a:r>
              <a:rPr b="1"/>
              <a:t>cinq éléments</a:t>
            </a:r>
            <a:r>
              <a:t> :</a:t>
            </a:r>
          </a:p>
          <a:p>
            <a:pPr marL="0" lvl="2" indent="457200" defTabSz="584200">
              <a:lnSpc>
                <a:spcPct val="70000"/>
              </a:lnSpc>
              <a:spcBef>
                <a:spcPts val="0"/>
              </a:spcBef>
              <a:buClrTx/>
              <a:buSzTx/>
              <a:buFontTx/>
              <a:buNone/>
              <a:tabLst>
                <a:tab pos="1460500" algn="ctr"/>
                <a:tab pos="2603500" algn="ctr"/>
                <a:tab pos="3746500" algn="ctr"/>
                <a:tab pos="4762500" algn="ctr"/>
                <a:tab pos="5321300" algn="ctr"/>
                <a:tab pos="6032500" algn="ctr"/>
                <a:tab pos="6540500" algn="ctr"/>
                <a:tab pos="6921500" algn="ctr"/>
                <a:tab pos="7937500" algn="ctr"/>
              </a:tabLst>
              <a:defRPr sz="1900" b="1">
                <a:latin typeface="Consolas"/>
                <a:ea typeface="Consolas"/>
                <a:cs typeface="Consolas"/>
                <a:sym typeface="Consolas"/>
              </a:defRPr>
            </a:pPr>
            <a:r>
              <a:rPr>
                <a:solidFill>
                  <a:schemeClr val="accent5">
                    <a:satOff val="8112"/>
                    <a:lumOff val="-14630"/>
                  </a:schemeClr>
                </a:solidFill>
              </a:rPr>
              <a:t>	Nom de domaine	;	Durée de vie	;	Classe	;	Type	;	Valeur</a:t>
            </a:r>
          </a:p>
          <a:p>
            <a:pPr marL="0" lvl="2" indent="457200" defTabSz="584200">
              <a:lnSpc>
                <a:spcPct val="70000"/>
              </a:lnSpc>
              <a:spcBef>
                <a:spcPts val="0"/>
              </a:spcBef>
              <a:buClrTx/>
              <a:buSzTx/>
              <a:buFontTx/>
              <a:buNone/>
              <a:tabLst>
                <a:tab pos="1460500" algn="ctr"/>
                <a:tab pos="2603500" algn="ctr"/>
                <a:tab pos="3746500" algn="ctr"/>
                <a:tab pos="4762500" algn="ctr"/>
                <a:tab pos="5321300" algn="ctr"/>
                <a:tab pos="6032500" algn="ctr"/>
                <a:tab pos="6540500" algn="ctr"/>
                <a:tab pos="6921500" algn="ctr"/>
                <a:tab pos="7937500" algn="ctr"/>
              </a:tabLst>
              <a:defRPr sz="1900" b="1"/>
            </a:pPr>
            <a:endParaRPr>
              <a:solidFill>
                <a:schemeClr val="accent5">
                  <a:satOff val="8112"/>
                  <a:lumOff val="-14630"/>
                </a:schemeClr>
              </a:solidFill>
              <a:latin typeface="Menlo Regular"/>
              <a:ea typeface="Menlo Regular"/>
              <a:cs typeface="Menlo Regular"/>
              <a:sym typeface="Menlo Regular"/>
            </a:endParaRPr>
          </a:p>
          <a:p>
            <a:pPr marL="0" lvl="2" indent="457200" defTabSz="584200">
              <a:lnSpc>
                <a:spcPct val="30000"/>
              </a:lnSpc>
              <a:spcBef>
                <a:spcPts val="0"/>
              </a:spcBef>
              <a:buClrTx/>
              <a:buSzTx/>
              <a:buFontTx/>
              <a:buNone/>
              <a:tabLst>
                <a:tab pos="1460500" algn="ctr"/>
                <a:tab pos="2603500" algn="ctr"/>
                <a:tab pos="3746500" algn="ctr"/>
                <a:tab pos="4762500" algn="ctr"/>
                <a:tab pos="5321300" algn="ctr"/>
                <a:tab pos="6032500" algn="ctr"/>
                <a:tab pos="6540500" algn="ctr"/>
                <a:tab pos="6921500" algn="ctr"/>
                <a:tab pos="7937500" algn="ctr"/>
              </a:tabLst>
              <a:defRPr sz="1900" b="1">
                <a:latin typeface="Consolas"/>
                <a:ea typeface="Consolas"/>
                <a:cs typeface="Consolas"/>
                <a:sym typeface="Consolas"/>
              </a:defRPr>
            </a:pPr>
            <a:r>
              <a:rPr>
                <a:solidFill>
                  <a:schemeClr val="accent5">
                    <a:satOff val="8112"/>
                    <a:lumOff val="-14630"/>
                  </a:schemeClr>
                </a:solidFill>
              </a:rPr>
              <a:t>	^		^		^		^		^</a:t>
            </a:r>
          </a:p>
          <a:p>
            <a:pPr marL="0" lvl="2" indent="457200" defTabSz="584200">
              <a:lnSpc>
                <a:spcPct val="30000"/>
              </a:lnSpc>
              <a:spcBef>
                <a:spcPts val="0"/>
              </a:spcBef>
              <a:buClrTx/>
              <a:buSzTx/>
              <a:buFontTx/>
              <a:buNone/>
              <a:tabLst>
                <a:tab pos="1460500" algn="ctr"/>
                <a:tab pos="2603500" algn="ctr"/>
                <a:tab pos="3746500" algn="ctr"/>
                <a:tab pos="4762500" algn="ctr"/>
                <a:tab pos="5321300" algn="ctr"/>
                <a:tab pos="6032500" algn="ctr"/>
                <a:tab pos="6540500" algn="ctr"/>
                <a:tab pos="6921500" algn="ctr"/>
                <a:tab pos="7937500" algn="ctr"/>
              </a:tabLst>
              <a:defRPr sz="1900" b="1">
                <a:latin typeface="Consolas"/>
                <a:ea typeface="Consolas"/>
                <a:cs typeface="Consolas"/>
                <a:sym typeface="Consolas"/>
              </a:defRPr>
            </a:pPr>
            <a:r>
              <a:rPr>
                <a:solidFill>
                  <a:schemeClr val="accent5">
                    <a:satOff val="8112"/>
                    <a:lumOff val="-14630"/>
                  </a:schemeClr>
                </a:solidFill>
              </a:rPr>
              <a:t>	|		|		|		|		|</a:t>
            </a:r>
          </a:p>
          <a:p>
            <a:pPr marL="0" lvl="2" indent="457200" defTabSz="584200">
              <a:lnSpc>
                <a:spcPct val="70000"/>
              </a:lnSpc>
              <a:spcBef>
                <a:spcPts val="0"/>
              </a:spcBef>
              <a:buClrTx/>
              <a:buSzTx/>
              <a:buFontTx/>
              <a:buNone/>
              <a:tabLst>
                <a:tab pos="1460500" algn="ctr"/>
                <a:tab pos="2603500" algn="ctr"/>
                <a:tab pos="3746500" algn="ctr"/>
                <a:tab pos="4762500" algn="ctr"/>
                <a:tab pos="5321300" algn="ctr"/>
                <a:tab pos="6032500" algn="ctr"/>
                <a:tab pos="6540500" algn="ctr"/>
                <a:tab pos="6921500" algn="ctr"/>
                <a:tab pos="7937500" algn="ctr"/>
              </a:tabLst>
              <a:defRPr sz="1100" b="1">
                <a:latin typeface="Consolas"/>
                <a:ea typeface="Consolas"/>
                <a:cs typeface="Consolas"/>
                <a:sym typeface="Consolas"/>
              </a:defRPr>
            </a:pPr>
            <a:endParaRPr>
              <a:solidFill>
                <a:schemeClr val="accent5">
                  <a:satOff val="8112"/>
                  <a:lumOff val="-14630"/>
                </a:schemeClr>
              </a:solidFill>
            </a:endParaRPr>
          </a:p>
          <a:p>
            <a:pPr marL="0" lvl="2" indent="457200" defTabSz="584200">
              <a:lnSpc>
                <a:spcPct val="70000"/>
              </a:lnSpc>
              <a:spcBef>
                <a:spcPts val="400"/>
              </a:spcBef>
              <a:buClrTx/>
              <a:buSzTx/>
              <a:buFontTx/>
              <a:buNone/>
              <a:tabLst>
                <a:tab pos="1460500" algn="ctr"/>
                <a:tab pos="2603500" algn="ctr"/>
                <a:tab pos="3746500" algn="ctr"/>
                <a:tab pos="4762500" algn="ctr"/>
                <a:tab pos="5321300" algn="ctr"/>
                <a:tab pos="6032500" algn="ctr"/>
                <a:tab pos="6540500" algn="ctr"/>
                <a:tab pos="6921500" algn="ctr"/>
                <a:tab pos="7937500" algn="ctr"/>
              </a:tabLst>
              <a:defRPr sz="1900" b="1"/>
            </a:pPr>
            <a:r>
              <a:rPr>
                <a:solidFill>
                  <a:schemeClr val="accent5">
                    <a:satOff val="8112"/>
                    <a:lumOff val="-14630"/>
                  </a:schemeClr>
                </a:solidFill>
                <a:latin typeface="Menlo Regular"/>
                <a:ea typeface="Menlo Regular"/>
                <a:cs typeface="Menlo Regular"/>
                <a:sym typeface="Menlo Regular"/>
              </a:rPr>
              <a:t>	</a:t>
            </a:r>
            <a:r>
              <a:t>FQDN		en secondes		IN				en fonction du type</a:t>
            </a:r>
            <a:endParaRPr>
              <a:solidFill>
                <a:schemeClr val="accent5">
                  <a:satOff val="8112"/>
                  <a:lumOff val="-14630"/>
                </a:schemeClr>
              </a:solidFill>
              <a:latin typeface="Menlo Regular"/>
              <a:ea typeface="Menlo Regular"/>
              <a:cs typeface="Menlo Regular"/>
              <a:sym typeface="Menlo Regular"/>
            </a:endParaRPr>
          </a:p>
          <a:p>
            <a:pPr marL="0" lvl="2" indent="457200" defTabSz="584200">
              <a:lnSpc>
                <a:spcPct val="70000"/>
              </a:lnSpc>
              <a:spcBef>
                <a:spcPts val="0"/>
              </a:spcBef>
              <a:buClrTx/>
              <a:buSzTx/>
              <a:buFontTx/>
              <a:buNone/>
              <a:tabLst>
                <a:tab pos="1587500" algn="ctr"/>
                <a:tab pos="2730500" algn="ctr"/>
                <a:tab pos="3873500" algn="ctr"/>
                <a:tab pos="4889500" algn="ctr"/>
                <a:tab pos="5524500" algn="ctr"/>
                <a:tab pos="6159500" algn="ctr"/>
                <a:tab pos="6667500" algn="ctr"/>
                <a:tab pos="7175500" algn="ctr"/>
                <a:tab pos="7810500" algn="ctr"/>
              </a:tabLst>
              <a:defRPr sz="1900" b="1"/>
            </a:pPr>
            <a:endParaRPr>
              <a:solidFill>
                <a:schemeClr val="accent5">
                  <a:satOff val="8112"/>
                  <a:lumOff val="-14630"/>
                </a:schemeClr>
              </a:solidFill>
              <a:latin typeface="Menlo Regular"/>
              <a:ea typeface="Menlo Regular"/>
              <a:cs typeface="Menlo Regular"/>
              <a:sym typeface="Menlo Regular"/>
            </a:endParaRPr>
          </a:p>
          <a:p>
            <a:pPr marL="889000" lvl="2" indent="-254000">
              <a:buSzPct val="75000"/>
            </a:pPr>
            <a:endParaRPr>
              <a:solidFill>
                <a:schemeClr val="accent5">
                  <a:satOff val="8112"/>
                  <a:lumOff val="-14630"/>
                </a:schemeClr>
              </a:solidFill>
              <a:latin typeface="Menlo Regular"/>
              <a:ea typeface="Menlo Regular"/>
              <a:cs typeface="Menlo Regular"/>
              <a:sym typeface="Menlo Regular"/>
            </a:endParaRPr>
          </a:p>
          <a:p>
            <a:pPr>
              <a:spcBef>
                <a:spcPts val="0"/>
              </a:spcBef>
              <a:defRPr sz="1000" b="1" spc="-19">
                <a:solidFill>
                  <a:schemeClr val="accent1">
                    <a:hueOff val="54751"/>
                    <a:satOff val="-1697"/>
                    <a:lumOff val="-18038"/>
                  </a:schemeClr>
                </a:solidFill>
                <a:latin typeface="Verdana"/>
                <a:ea typeface="Verdana"/>
                <a:cs typeface="Verdana"/>
                <a:sym typeface="Verdana"/>
              </a:defRPr>
            </a:pPr>
            <a:endParaRPr>
              <a:solidFill>
                <a:schemeClr val="accent5">
                  <a:satOff val="8112"/>
                  <a:lumOff val="-14630"/>
                </a:schemeClr>
              </a:solidFill>
              <a:latin typeface="Menlo Regular"/>
              <a:ea typeface="Menlo Regular"/>
              <a:cs typeface="Menlo Regular"/>
              <a:sym typeface="Menlo Regular"/>
            </a:endParaRPr>
          </a:p>
          <a:p>
            <a:pPr marL="508000" lvl="1" indent="-254000">
              <a:lnSpc>
                <a:spcPct val="100000"/>
              </a:lnSpc>
              <a:spcBef>
                <a:spcPts val="200"/>
              </a:spcBef>
              <a:buSzPct val="75000"/>
              <a:buChar char="‣"/>
            </a:pPr>
            <a:r>
              <a:t>A = </a:t>
            </a:r>
            <a:r>
              <a:rPr i="1"/>
              <a:t>Address Record</a:t>
            </a:r>
            <a:r>
              <a:t> : la valeur est l’adresse </a:t>
            </a:r>
            <a:r>
              <a:rPr b="1"/>
              <a:t>IPv4</a:t>
            </a:r>
            <a:r>
              <a:t> du nom de domaine</a:t>
            </a:r>
          </a:p>
          <a:p>
            <a:pPr marL="508000" lvl="1" indent="-254000">
              <a:lnSpc>
                <a:spcPct val="100000"/>
              </a:lnSpc>
              <a:spcBef>
                <a:spcPts val="200"/>
              </a:spcBef>
              <a:buSzPct val="75000"/>
              <a:buChar char="‣"/>
            </a:pPr>
            <a:r>
              <a:t>AAAA = </a:t>
            </a:r>
            <a:r>
              <a:rPr i="1"/>
              <a:t>Address Record</a:t>
            </a:r>
            <a:r>
              <a:t> : la valeur est l’adresse </a:t>
            </a:r>
            <a:r>
              <a:rPr b="1"/>
              <a:t>IPv6</a:t>
            </a:r>
            <a:r>
              <a:t> du nom de domaine</a:t>
            </a:r>
          </a:p>
          <a:p>
            <a:pPr marL="508000" lvl="1" indent="-254000">
              <a:lnSpc>
                <a:spcPct val="100000"/>
              </a:lnSpc>
              <a:spcBef>
                <a:spcPts val="200"/>
              </a:spcBef>
              <a:buSzPct val="75000"/>
              <a:buChar char="‣"/>
            </a:pPr>
            <a:r>
              <a:t>MX = Relai de messagerie</a:t>
            </a:r>
          </a:p>
          <a:p>
            <a:pPr marL="508000" lvl="1" indent="-254000">
              <a:lnSpc>
                <a:spcPct val="100000"/>
              </a:lnSpc>
              <a:spcBef>
                <a:spcPts val="200"/>
              </a:spcBef>
              <a:buSzPct val="75000"/>
              <a:buChar char="‣"/>
            </a:pPr>
            <a:r>
              <a:t>SOA = </a:t>
            </a:r>
            <a:r>
              <a:rPr i="1"/>
              <a:t>Start of Authority</a:t>
            </a:r>
            <a:r>
              <a:t> : serveur principal d’une zone</a:t>
            </a:r>
          </a:p>
          <a:p>
            <a:pPr marL="508000" lvl="1" indent="-254000">
              <a:lnSpc>
                <a:spcPct val="100000"/>
              </a:lnSpc>
              <a:spcBef>
                <a:spcPts val="200"/>
              </a:spcBef>
              <a:buSzPct val="75000"/>
              <a:buChar char="‣"/>
            </a:pPr>
            <a:r>
              <a:t>NS = Serveur de noms</a:t>
            </a:r>
          </a:p>
          <a:p>
            <a:pPr marL="508000" lvl="1" indent="-254000">
              <a:lnSpc>
                <a:spcPct val="100000"/>
              </a:lnSpc>
              <a:spcBef>
                <a:spcPts val="200"/>
              </a:spcBef>
              <a:buSzPct val="75000"/>
              <a:buChar char="‣"/>
            </a:pPr>
            <a:r>
              <a:t>CNAME = nom canonique : Alias de nom de domaine</a:t>
            </a:r>
          </a:p>
          <a:p>
            <a:pPr marL="508000" lvl="1" indent="-254000">
              <a:lnSpc>
                <a:spcPct val="100000"/>
              </a:lnSpc>
              <a:spcBef>
                <a:spcPts val="200"/>
              </a:spcBef>
              <a:buSzPct val="75000"/>
              <a:buChar char="‣"/>
            </a:pPr>
            <a:r>
              <a:t>PTR = Pointeur</a:t>
            </a:r>
          </a:p>
          <a:p>
            <a:pPr marL="508000" lvl="1" indent="-254000">
              <a:lnSpc>
                <a:spcPct val="100000"/>
              </a:lnSpc>
              <a:spcBef>
                <a:spcPts val="200"/>
              </a:spcBef>
              <a:buSzPct val="75000"/>
              <a:buChar char="‣"/>
            </a:pPr>
            <a:r>
              <a:t>HINFO = description de l’hôte</a:t>
            </a:r>
          </a:p>
          <a:p>
            <a:pPr marL="508000" lvl="1" indent="-254000">
              <a:lnSpc>
                <a:spcPct val="100000"/>
              </a:lnSpc>
              <a:spcBef>
                <a:spcPts val="200"/>
              </a:spcBef>
              <a:buSzPct val="75000"/>
              <a:buChar char="‣"/>
            </a:pPr>
            <a:r>
              <a:t>TXT = Texte de commentaire</a:t>
            </a:r>
          </a:p>
          <a:p>
            <a:pPr marL="508000" lvl="1" indent="-254000">
              <a:lnSpc>
                <a:spcPct val="100000"/>
              </a:lnSpc>
              <a:spcBef>
                <a:spcPts val="200"/>
              </a:spcBef>
              <a:buSzPct val="75000"/>
              <a:buChar char="‣"/>
            </a:pPr>
            <a:r>
              <a:t>…</a:t>
            </a:r>
          </a:p>
        </p:txBody>
      </p:sp>
      <p:sp>
        <p:nvSpPr>
          <p:cNvPr id="2249" name="Ligne"/>
          <p:cNvSpPr/>
          <p:nvPr/>
        </p:nvSpPr>
        <p:spPr>
          <a:xfrm flipV="1">
            <a:off x="6855135" y="2882981"/>
            <a:ext cx="1" cy="548007"/>
          </a:xfrm>
          <a:prstGeom prst="line">
            <a:avLst/>
          </a:prstGeom>
          <a:ln w="38100">
            <a:solidFill>
              <a:schemeClr val="accent5">
                <a:lumOff val="-6018"/>
              </a:schemeClr>
            </a:solidFill>
            <a:miter lim="400000"/>
          </a:ln>
        </p:spPr>
        <p:txBody>
          <a:bodyPr lIns="50800" tIns="50800" rIns="50800" bIns="50800" anchor="ct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sp>
        <p:nvSpPr>
          <p:cNvPr id="2250" name="Ligne"/>
          <p:cNvSpPr/>
          <p:nvPr/>
        </p:nvSpPr>
        <p:spPr>
          <a:xfrm flipV="1">
            <a:off x="930786" y="3415633"/>
            <a:ext cx="5930171" cy="317549"/>
          </a:xfrm>
          <a:prstGeom prst="line">
            <a:avLst/>
          </a:prstGeom>
          <a:ln w="38100">
            <a:solidFill>
              <a:schemeClr val="accent5">
                <a:lumOff val="-6018"/>
              </a:schemeClr>
            </a:solidFill>
            <a:miter lim="400000"/>
          </a:ln>
        </p:spPr>
        <p:txBody>
          <a:bodyPr lIns="50800" tIns="50800" rIns="50800" bIns="50800" anchor="ct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sp>
        <p:nvSpPr>
          <p:cNvPr id="2251" name="Ligne"/>
          <p:cNvSpPr/>
          <p:nvPr/>
        </p:nvSpPr>
        <p:spPr>
          <a:xfrm flipV="1">
            <a:off x="916210" y="3719540"/>
            <a:ext cx="1" cy="304801"/>
          </a:xfrm>
          <a:prstGeom prst="line">
            <a:avLst/>
          </a:prstGeom>
          <a:ln w="38100">
            <a:solidFill>
              <a:schemeClr val="accent5">
                <a:lumOff val="-6018"/>
              </a:schemeClr>
            </a:solidFill>
            <a:miter lim="400000"/>
            <a:headEnd type="triangle"/>
          </a:ln>
        </p:spPr>
        <p:txBody>
          <a:bodyPr lIns="50800" tIns="50800" rIns="50800" bIns="50800" anchor="ct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endParaRPr/>
          </a:p>
        </p:txBody>
      </p:sp>
      <p:pic>
        <p:nvPicPr>
          <p:cNvPr id="2252" name="Ch6-Applic-nuage-de-mots-2.png" descr="Ch6-Applic-nuage-de-mots-2.png"/>
          <p:cNvPicPr>
            <a:picLocks/>
          </p:cNvPicPr>
          <p:nvPr/>
        </p:nvPicPr>
        <p:blipFill>
          <a:blip r:embed="rId2"/>
          <a:stretch>
            <a:fillRect/>
          </a:stretch>
        </p:blipFill>
        <p:spPr>
          <a:xfrm>
            <a:off x="7148437" y="82748"/>
            <a:ext cx="1135787" cy="920552"/>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2256" name="Grouper"/>
          <p:cNvGrpSpPr/>
          <p:nvPr/>
        </p:nvGrpSpPr>
        <p:grpSpPr>
          <a:xfrm>
            <a:off x="317500" y="1270000"/>
            <a:ext cx="9525000" cy="38100"/>
            <a:chOff x="0" y="0"/>
            <a:chExt cx="9525000" cy="38100"/>
          </a:xfrm>
        </p:grpSpPr>
        <p:sp>
          <p:nvSpPr>
            <p:cNvPr id="2254"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255"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257" name="Numéro de diapositive"/>
          <p:cNvSpPr txBox="1">
            <a:spLocks noGrp="1"/>
          </p:cNvSpPr>
          <p:nvPr>
            <p:ph type="sldNum" sz="quarter" idx="4294967295"/>
          </p:nvPr>
        </p:nvSpPr>
        <p:spPr>
          <a:xfrm>
            <a:off x="9463103" y="7200900"/>
            <a:ext cx="430198"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124</a:t>
            </a:fld>
            <a:endParaRPr/>
          </a:p>
        </p:txBody>
      </p:sp>
      <p:sp>
        <p:nvSpPr>
          <p:cNvPr id="2258" name="2 - Introduction à DNS"/>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2 - Introduction à DNS</a:t>
            </a:r>
          </a:p>
        </p:txBody>
      </p:sp>
      <p:sp>
        <p:nvSpPr>
          <p:cNvPr id="2259" name="La couche application de TCP/IP             Ch.4"/>
          <p:cNvSpPr txBox="1"/>
          <p:nvPr/>
        </p:nvSpPr>
        <p:spPr>
          <a:xfrm>
            <a:off x="279400" y="139700"/>
            <a:ext cx="9525000" cy="660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defRPr sz="3600" b="0" i="0" spc="-72">
                <a:latin typeface="+mj-lt"/>
                <a:ea typeface="+mj-ea"/>
                <a:cs typeface="+mj-cs"/>
                <a:sym typeface="Garamond"/>
              </a:defRPr>
            </a:pPr>
            <a:r>
              <a:t>La couche application de TCP/IP 					</a:t>
            </a:r>
            <a:r>
              <a:rPr sz="2200" spc="-44">
                <a:latin typeface="Consolas"/>
                <a:ea typeface="Consolas"/>
                <a:cs typeface="Consolas"/>
                <a:sym typeface="Consolas"/>
              </a:rPr>
              <a:t>       Ch.4</a:t>
            </a:r>
          </a:p>
        </p:txBody>
      </p:sp>
      <p:sp>
        <p:nvSpPr>
          <p:cNvPr id="2260" name="Enregistrement de ressources, suite…"/>
          <p:cNvSpPr txBox="1">
            <a:spLocks noGrp="1"/>
          </p:cNvSpPr>
          <p:nvPr>
            <p:ph type="body" idx="1"/>
          </p:nvPr>
        </p:nvSpPr>
        <p:spPr>
          <a:xfrm>
            <a:off x="290202" y="1572267"/>
            <a:ext cx="9579597" cy="5782905"/>
          </a:xfrm>
          <a:prstGeom prst="rect">
            <a:avLst/>
          </a:prstGeom>
        </p:spPr>
        <p:txBody>
          <a:bodyPr lIns="25400" tIns="25400" rIns="25400" bIns="25400" anchor="t"/>
          <a:lstStyle/>
          <a:p>
            <a:pPr>
              <a:spcBef>
                <a:spcPts val="0"/>
              </a:spcBef>
              <a:defRPr sz="1800" b="1" spc="-36">
                <a:solidFill>
                  <a:schemeClr val="accent1">
                    <a:hueOff val="54751"/>
                    <a:satOff val="-1697"/>
                    <a:lumOff val="-18038"/>
                  </a:schemeClr>
                </a:solidFill>
                <a:latin typeface="Verdana"/>
                <a:ea typeface="Verdana"/>
                <a:cs typeface="Verdana"/>
                <a:sym typeface="Verdana"/>
              </a:defRPr>
            </a:pPr>
            <a:r>
              <a:t>Enregistrement de ressources, suite</a:t>
            </a:r>
            <a:endParaRPr i="1"/>
          </a:p>
          <a:p>
            <a:pPr>
              <a:spcBef>
                <a:spcPts val="0"/>
              </a:spcBef>
              <a:defRPr sz="1000" b="1" spc="-19">
                <a:solidFill>
                  <a:schemeClr val="accent1">
                    <a:hueOff val="54751"/>
                    <a:satOff val="-1697"/>
                    <a:lumOff val="-18038"/>
                  </a:schemeClr>
                </a:solidFill>
                <a:latin typeface="Verdana"/>
                <a:ea typeface="Verdana"/>
                <a:cs typeface="Verdana"/>
                <a:sym typeface="Verdana"/>
              </a:defRPr>
            </a:pPr>
            <a:endParaRPr i="1"/>
          </a:p>
          <a:p>
            <a:pPr marL="254000" lvl="1" indent="-254000">
              <a:lnSpc>
                <a:spcPct val="100000"/>
              </a:lnSpc>
              <a:spcBef>
                <a:spcPts val="600"/>
              </a:spcBef>
              <a:buSzPct val="75000"/>
            </a:pPr>
            <a:r>
              <a:t>Exemple :</a:t>
            </a:r>
          </a:p>
          <a:p>
            <a:pPr marL="0" lvl="2" indent="177800" defTabSz="584200">
              <a:lnSpc>
                <a:spcPct val="70000"/>
              </a:lnSpc>
              <a:spcBef>
                <a:spcPts val="500"/>
              </a:spcBef>
              <a:buClrTx/>
              <a:buSzTx/>
              <a:buFontTx/>
              <a:buNone/>
              <a:tabLst>
                <a:tab pos="4127500" algn="r"/>
                <a:tab pos="5143500" algn="r"/>
                <a:tab pos="6159500" algn="r"/>
                <a:tab pos="9525000" algn="r"/>
                <a:tab pos="11785600" algn="r"/>
              </a:tabLst>
              <a:defRPr sz="1600" b="1" i="1">
                <a:latin typeface="Menlo Regular"/>
                <a:ea typeface="Menlo Regular"/>
                <a:cs typeface="Menlo Regular"/>
                <a:sym typeface="Menlo Regular"/>
              </a:defRPr>
            </a:pPr>
            <a:r>
              <a:t>Nom de domaine	</a:t>
            </a:r>
            <a:r>
              <a:rPr spc="-64"/>
              <a:t>Durée de vie</a:t>
            </a:r>
            <a:r>
              <a:t>	Classe	Type	Valeur</a:t>
            </a:r>
          </a:p>
          <a:p>
            <a:pPr marL="0" lvl="2" indent="177800" defTabSz="584200">
              <a:lnSpc>
                <a:spcPct val="70000"/>
              </a:lnSpc>
              <a:spcBef>
                <a:spcPts val="0"/>
              </a:spcBef>
              <a:buClrTx/>
              <a:buSzTx/>
              <a:buFontTx/>
              <a:buNone/>
              <a:tabLst>
                <a:tab pos="4127500" algn="r"/>
                <a:tab pos="5143500" algn="r"/>
                <a:tab pos="6159500" algn="r"/>
                <a:tab pos="9525000" algn="r"/>
                <a:tab pos="11785600" algn="r"/>
              </a:tabLst>
              <a:defRPr sz="1600"/>
            </a:pPr>
            <a:endParaRPr/>
          </a:p>
          <a:p>
            <a:pPr marL="0" lvl="2" indent="177800" defTabSz="584200">
              <a:lnSpc>
                <a:spcPct val="120000"/>
              </a:lnSpc>
              <a:spcBef>
                <a:spcPts val="0"/>
              </a:spcBef>
              <a:buClrTx/>
              <a:buSzTx/>
              <a:buFontTx/>
              <a:buNone/>
              <a:tabLst>
                <a:tab pos="4127500" algn="r"/>
                <a:tab pos="5143500" algn="r"/>
                <a:tab pos="6159500" algn="r"/>
                <a:tab pos="9525000" algn="r"/>
                <a:tab pos="11785600" algn="r"/>
              </a:tabLst>
              <a:defRPr sz="1800" spc="-72">
                <a:solidFill>
                  <a:srgbClr val="FFFFFF"/>
                </a:solidFill>
                <a:latin typeface="Consolas"/>
                <a:ea typeface="Consolas"/>
                <a:cs typeface="Consolas"/>
                <a:sym typeface="Consolas"/>
              </a:defRPr>
            </a:pPr>
            <a:r>
              <a:rPr>
                <a:solidFill>
                  <a:schemeClr val="accent5">
                    <a:satOff val="8112"/>
                    <a:lumOff val="-14630"/>
                  </a:schemeClr>
                </a:solidFill>
              </a:rPr>
              <a:t>fr.wikipedia.org.	575	IN	CNAME	text.wikimedia.org.</a:t>
            </a:r>
          </a:p>
          <a:p>
            <a:pPr marL="0" lvl="2" indent="177800" defTabSz="584200">
              <a:lnSpc>
                <a:spcPct val="120000"/>
              </a:lnSpc>
              <a:spcBef>
                <a:spcPts val="0"/>
              </a:spcBef>
              <a:buClrTx/>
              <a:buSzTx/>
              <a:buFontTx/>
              <a:buNone/>
              <a:tabLst>
                <a:tab pos="4127500" algn="r"/>
                <a:tab pos="5143500" algn="r"/>
                <a:tab pos="6159500" algn="r"/>
                <a:tab pos="9525000" algn="r"/>
                <a:tab pos="11785600" algn="r"/>
              </a:tabLst>
              <a:defRPr sz="1800" spc="-72">
                <a:solidFill>
                  <a:srgbClr val="FFFFFF"/>
                </a:solidFill>
                <a:latin typeface="Consolas"/>
                <a:ea typeface="Consolas"/>
                <a:cs typeface="Consolas"/>
                <a:sym typeface="Consolas"/>
              </a:defRPr>
            </a:pPr>
            <a:r>
              <a:rPr>
                <a:solidFill>
                  <a:schemeClr val="accent5">
                    <a:satOff val="8112"/>
                    <a:lumOff val="-14630"/>
                  </a:schemeClr>
                </a:solidFill>
              </a:rPr>
              <a:t>text.wikimedia.org.	1522	IN	CNAME	text.esams.wikimedia.org.</a:t>
            </a:r>
          </a:p>
          <a:p>
            <a:pPr marL="0" lvl="2" indent="177800" defTabSz="584200">
              <a:lnSpc>
                <a:spcPct val="120000"/>
              </a:lnSpc>
              <a:spcBef>
                <a:spcPts val="0"/>
              </a:spcBef>
              <a:buClrTx/>
              <a:buSzTx/>
              <a:buFontTx/>
              <a:buNone/>
              <a:tabLst>
                <a:tab pos="4127500" algn="r"/>
                <a:tab pos="5143500" algn="r"/>
                <a:tab pos="6159500" algn="r"/>
                <a:tab pos="9525000" algn="r"/>
                <a:tab pos="11785600" algn="r"/>
              </a:tabLst>
              <a:defRPr sz="1800" spc="-72">
                <a:solidFill>
                  <a:srgbClr val="FFFFFF"/>
                </a:solidFill>
                <a:latin typeface="Consolas"/>
                <a:ea typeface="Consolas"/>
                <a:cs typeface="Consolas"/>
                <a:sym typeface="Consolas"/>
              </a:defRPr>
            </a:pPr>
            <a:r>
              <a:rPr>
                <a:solidFill>
                  <a:schemeClr val="accent5">
                    <a:satOff val="8112"/>
                    <a:lumOff val="-14630"/>
                  </a:schemeClr>
                </a:solidFill>
              </a:rPr>
              <a:t>text.esams.wikimedia.org.	2193	IN	A	91.198.174.232</a:t>
            </a:r>
          </a:p>
          <a:p>
            <a:pPr>
              <a:spcBef>
                <a:spcPts val="0"/>
              </a:spcBef>
              <a:defRPr sz="1000" b="1" spc="-19">
                <a:solidFill>
                  <a:schemeClr val="accent1">
                    <a:hueOff val="54751"/>
                    <a:satOff val="-1697"/>
                    <a:lumOff val="-18038"/>
                  </a:schemeClr>
                </a:solidFill>
                <a:latin typeface="Verdana"/>
                <a:ea typeface="Verdana"/>
                <a:cs typeface="Verdana"/>
                <a:sym typeface="Verdana"/>
              </a:defRPr>
            </a:pPr>
            <a:endParaRPr>
              <a:solidFill>
                <a:schemeClr val="accent5">
                  <a:satOff val="8112"/>
                  <a:lumOff val="-14630"/>
                </a:schemeClr>
              </a:solidFill>
            </a:endParaRPr>
          </a:p>
          <a:p>
            <a:pPr marL="254000" lvl="1" indent="-254000">
              <a:lnSpc>
                <a:spcPct val="100000"/>
              </a:lnSpc>
              <a:buSzPct val="75000"/>
            </a:pPr>
            <a:r>
              <a:t>Voir les commandes  </a:t>
            </a:r>
            <a:r>
              <a:rPr>
                <a:solidFill>
                  <a:schemeClr val="accent5">
                    <a:satOff val="8112"/>
                    <a:lumOff val="-14630"/>
                  </a:schemeClr>
                </a:solidFill>
                <a:latin typeface="Consolas"/>
                <a:ea typeface="Consolas"/>
                <a:cs typeface="Consolas"/>
                <a:sym typeface="Consolas"/>
              </a:rPr>
              <a:t>dig</a:t>
            </a:r>
            <a:r>
              <a:t>,  </a:t>
            </a:r>
            <a:r>
              <a:rPr>
                <a:solidFill>
                  <a:schemeClr val="accent5">
                    <a:satOff val="8112"/>
                    <a:lumOff val="-14630"/>
                  </a:schemeClr>
                </a:solidFill>
                <a:latin typeface="Consolas"/>
                <a:ea typeface="Consolas"/>
                <a:cs typeface="Consolas"/>
                <a:sym typeface="Consolas"/>
              </a:rPr>
              <a:t>nslookup</a:t>
            </a:r>
            <a:r>
              <a:rPr>
                <a:solidFill>
                  <a:schemeClr val="accent5">
                    <a:satOff val="8112"/>
                    <a:lumOff val="-14630"/>
                  </a:schemeClr>
                </a:solidFill>
                <a:latin typeface="Menlo Regular"/>
                <a:ea typeface="Menlo Regular"/>
                <a:cs typeface="Menlo Regular"/>
                <a:sym typeface="Menlo Regular"/>
              </a:rPr>
              <a:t> </a:t>
            </a:r>
            <a:r>
              <a:t>et  </a:t>
            </a:r>
            <a:r>
              <a:rPr>
                <a:solidFill>
                  <a:schemeClr val="accent5">
                    <a:satOff val="8112"/>
                    <a:lumOff val="-14630"/>
                  </a:schemeClr>
                </a:solidFill>
                <a:latin typeface="Consolas"/>
                <a:ea typeface="Consolas"/>
                <a:cs typeface="Consolas"/>
                <a:sym typeface="Consolas"/>
              </a:rPr>
              <a:t>host</a:t>
            </a:r>
            <a:endParaRPr>
              <a:solidFill>
                <a:schemeClr val="accent5">
                  <a:satOff val="8112"/>
                  <a:lumOff val="-14630"/>
                </a:schemeClr>
              </a:solidFill>
              <a:latin typeface="Menlo Regular"/>
              <a:ea typeface="Menlo Regular"/>
              <a:cs typeface="Menlo Regular"/>
              <a:sym typeface="Menlo Regular"/>
            </a:endParaRPr>
          </a:p>
          <a:p>
            <a:pPr marL="508000" lvl="1" indent="-254000">
              <a:spcBef>
                <a:spcPts val="800"/>
              </a:spcBef>
              <a:buSzPct val="75000"/>
              <a:buChar char="‣"/>
              <a:tabLst>
                <a:tab pos="1536700" algn="l"/>
              </a:tabLst>
              <a:defRPr>
                <a:latin typeface="Consolas"/>
                <a:ea typeface="Consolas"/>
                <a:cs typeface="Consolas"/>
                <a:sym typeface="Consolas"/>
              </a:defRPr>
            </a:pPr>
            <a:r>
              <a:rPr>
                <a:solidFill>
                  <a:schemeClr val="accent5">
                    <a:lumOff val="-6018"/>
                  </a:schemeClr>
                </a:solidFill>
              </a:rPr>
              <a:t>dig fr.wiktionary.org</a:t>
            </a:r>
          </a:p>
          <a:p>
            <a:pPr marL="508000" lvl="1" indent="-254000">
              <a:spcBef>
                <a:spcPts val="800"/>
              </a:spcBef>
              <a:buSzPct val="75000"/>
              <a:buChar char="‣"/>
              <a:tabLst>
                <a:tab pos="1536700" algn="l"/>
              </a:tabLst>
              <a:defRPr>
                <a:latin typeface="Consolas"/>
                <a:ea typeface="Consolas"/>
                <a:cs typeface="Consolas"/>
                <a:sym typeface="Consolas"/>
              </a:defRPr>
            </a:pPr>
            <a:r>
              <a:rPr>
                <a:solidFill>
                  <a:schemeClr val="accent5">
                    <a:lumOff val="-6018"/>
                  </a:schemeClr>
                </a:solidFill>
              </a:rPr>
              <a:t>dig mx fr.wiktionary.org</a:t>
            </a:r>
          </a:p>
          <a:p>
            <a:pPr marL="508000" lvl="1" indent="-254000">
              <a:spcBef>
                <a:spcPts val="800"/>
              </a:spcBef>
              <a:buSzPct val="75000"/>
              <a:buChar char="‣"/>
              <a:tabLst>
                <a:tab pos="1536700" algn="l"/>
              </a:tabLst>
              <a:defRPr>
                <a:latin typeface="Consolas"/>
                <a:ea typeface="Consolas"/>
                <a:cs typeface="Consolas"/>
                <a:sym typeface="Consolas"/>
              </a:defRPr>
            </a:pPr>
            <a:r>
              <a:rPr>
                <a:solidFill>
                  <a:schemeClr val="accent5">
                    <a:lumOff val="-6018"/>
                  </a:schemeClr>
                </a:solidFill>
              </a:rPr>
              <a:t>host fr.wiktionary.org</a:t>
            </a:r>
          </a:p>
        </p:txBody>
      </p:sp>
      <p:pic>
        <p:nvPicPr>
          <p:cNvPr id="2261" name="Ch6-Applic-nuage-de-mots-2.png" descr="Ch6-Applic-nuage-de-mots-2.png"/>
          <p:cNvPicPr>
            <a:picLocks/>
          </p:cNvPicPr>
          <p:nvPr/>
        </p:nvPicPr>
        <p:blipFill>
          <a:blip r:embed="rId2"/>
          <a:stretch>
            <a:fillRect/>
          </a:stretch>
        </p:blipFill>
        <p:spPr>
          <a:xfrm>
            <a:off x="7148437" y="82748"/>
            <a:ext cx="1135787" cy="920552"/>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2265" name="Grouper"/>
          <p:cNvGrpSpPr/>
          <p:nvPr/>
        </p:nvGrpSpPr>
        <p:grpSpPr>
          <a:xfrm>
            <a:off x="317500" y="1270000"/>
            <a:ext cx="9525000" cy="38100"/>
            <a:chOff x="0" y="0"/>
            <a:chExt cx="9525000" cy="38100"/>
          </a:xfrm>
        </p:grpSpPr>
        <p:sp>
          <p:nvSpPr>
            <p:cNvPr id="2263"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264"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266" name="Numéro de diapositive"/>
          <p:cNvSpPr txBox="1">
            <a:spLocks noGrp="1"/>
          </p:cNvSpPr>
          <p:nvPr>
            <p:ph type="sldNum" sz="quarter" idx="4294967295"/>
          </p:nvPr>
        </p:nvSpPr>
        <p:spPr>
          <a:xfrm>
            <a:off x="9463103" y="7200900"/>
            <a:ext cx="430198"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125</a:t>
            </a:fld>
            <a:endParaRPr/>
          </a:p>
        </p:txBody>
      </p:sp>
      <p:sp>
        <p:nvSpPr>
          <p:cNvPr id="2267" name="3 - HTTP"/>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HTTP</a:t>
            </a:r>
          </a:p>
        </p:txBody>
      </p:sp>
      <p:sp>
        <p:nvSpPr>
          <p:cNvPr id="2268" name="La couche application de TCP/IP             Ch.4"/>
          <p:cNvSpPr txBox="1"/>
          <p:nvPr/>
        </p:nvSpPr>
        <p:spPr>
          <a:xfrm>
            <a:off x="279400" y="139700"/>
            <a:ext cx="9525000" cy="660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defRPr sz="3600" b="0" i="0" spc="-72">
                <a:latin typeface="+mj-lt"/>
                <a:ea typeface="+mj-ea"/>
                <a:cs typeface="+mj-cs"/>
                <a:sym typeface="Garamond"/>
              </a:defRPr>
            </a:pPr>
            <a:r>
              <a:t>La couche application de TCP/IP 					</a:t>
            </a:r>
            <a:r>
              <a:rPr sz="2200" spc="-44">
                <a:latin typeface="Consolas"/>
                <a:ea typeface="Consolas"/>
                <a:cs typeface="Consolas"/>
                <a:sym typeface="Consolas"/>
              </a:rPr>
              <a:t>       Ch.4</a:t>
            </a:r>
          </a:p>
        </p:txBody>
      </p:sp>
      <p:sp>
        <p:nvSpPr>
          <p:cNvPr id="2269" name="HTTP, Hypertext Transfer Protocol…"/>
          <p:cNvSpPr txBox="1">
            <a:spLocks noGrp="1"/>
          </p:cNvSpPr>
          <p:nvPr>
            <p:ph type="body" idx="1"/>
          </p:nvPr>
        </p:nvSpPr>
        <p:spPr>
          <a:xfrm>
            <a:off x="290202" y="1572267"/>
            <a:ext cx="9152724" cy="5782905"/>
          </a:xfrm>
          <a:prstGeom prst="rect">
            <a:avLst/>
          </a:prstGeom>
        </p:spPr>
        <p:txBody>
          <a:bodyPr lIns="25400" tIns="25400" rIns="25400" bIns="25400" anchor="t"/>
          <a:lstStyle/>
          <a:p>
            <a:pPr>
              <a:spcBef>
                <a:spcPts val="0"/>
              </a:spcBef>
              <a:defRPr sz="1800" b="1" spc="-36">
                <a:solidFill>
                  <a:schemeClr val="accent1">
                    <a:hueOff val="54751"/>
                    <a:satOff val="-1697"/>
                    <a:lumOff val="-18038"/>
                  </a:schemeClr>
                </a:solidFill>
                <a:latin typeface="Verdana"/>
                <a:ea typeface="Verdana"/>
                <a:cs typeface="Verdana"/>
                <a:sym typeface="Verdana"/>
              </a:defRPr>
            </a:pPr>
            <a:r>
              <a:t>HTTP, </a:t>
            </a:r>
            <a:r>
              <a:rPr i="1"/>
              <a:t>Hypertext Transfer Protocol</a:t>
            </a:r>
          </a:p>
          <a:p>
            <a:pPr>
              <a:spcBef>
                <a:spcPts val="0"/>
              </a:spcBef>
              <a:defRPr sz="1000" b="1" spc="-19">
                <a:solidFill>
                  <a:schemeClr val="accent1">
                    <a:hueOff val="54751"/>
                    <a:satOff val="-1697"/>
                    <a:lumOff val="-18038"/>
                  </a:schemeClr>
                </a:solidFill>
                <a:latin typeface="Verdana"/>
                <a:ea typeface="Verdana"/>
                <a:cs typeface="Verdana"/>
                <a:sym typeface="Verdana"/>
              </a:defRPr>
            </a:pPr>
            <a:endParaRPr i="1"/>
          </a:p>
          <a:p>
            <a:pPr marL="254000" lvl="1" indent="-254000">
              <a:lnSpc>
                <a:spcPct val="100000"/>
              </a:lnSpc>
              <a:spcBef>
                <a:spcPts val="400"/>
              </a:spcBef>
              <a:buSzPct val="75000"/>
            </a:pPr>
            <a:r>
              <a:t>Le web ; WWW, </a:t>
            </a:r>
            <a:r>
              <a:rPr i="1"/>
              <a:t>World Wide Web</a:t>
            </a:r>
          </a:p>
          <a:p>
            <a:pPr marL="508000" lvl="1" indent="-254000">
              <a:lnSpc>
                <a:spcPct val="100000"/>
              </a:lnSpc>
              <a:spcBef>
                <a:spcPts val="400"/>
              </a:spcBef>
              <a:buSzPct val="75000"/>
              <a:buChar char="‣"/>
            </a:pPr>
            <a:r>
              <a:t>Créé par Tim Berners-Lee au CERN (Conseil Européen pour </a:t>
            </a:r>
            <a:br/>
            <a:r>
              <a:t>la Recherche Nucléaire)</a:t>
            </a:r>
          </a:p>
          <a:p>
            <a:pPr marL="508000" lvl="1" indent="-254000">
              <a:lnSpc>
                <a:spcPct val="100000"/>
              </a:lnSpc>
              <a:spcBef>
                <a:spcPts val="400"/>
              </a:spcBef>
              <a:buSzPct val="75000"/>
              <a:buChar char="‣"/>
            </a:pPr>
            <a:r>
              <a:t>Le web repose principalement sur les standards :</a:t>
            </a:r>
          </a:p>
          <a:p>
            <a:pPr marL="774700" marR="4210525" lvl="2" indent="-254000">
              <a:lnSpc>
                <a:spcPct val="100000"/>
              </a:lnSpc>
              <a:spcBef>
                <a:spcPts val="400"/>
              </a:spcBef>
              <a:buSzPct val="75000"/>
            </a:pPr>
            <a:r>
              <a:t>HTML, </a:t>
            </a:r>
            <a:r>
              <a:rPr i="1"/>
              <a:t>HyperText Markup Language</a:t>
            </a:r>
          </a:p>
          <a:p>
            <a:pPr marL="774700" marR="4210525" lvl="2" indent="-254000">
              <a:lnSpc>
                <a:spcPct val="100000"/>
              </a:lnSpc>
              <a:spcBef>
                <a:spcPts val="400"/>
              </a:spcBef>
              <a:buSzPct val="75000"/>
            </a:pPr>
            <a:r>
              <a:t>URL, </a:t>
            </a:r>
            <a:r>
              <a:rPr i="1"/>
              <a:t>Uniform Resource Locator.</a:t>
            </a:r>
          </a:p>
          <a:p>
            <a:pPr marL="774700" marR="4210525" lvl="2" indent="-254000">
              <a:lnSpc>
                <a:spcPct val="100000"/>
              </a:lnSpc>
              <a:spcBef>
                <a:spcPts val="400"/>
              </a:spcBef>
              <a:buSzPct val="75000"/>
            </a:pPr>
            <a:r>
              <a:rPr b="1"/>
              <a:t>HTTP</a:t>
            </a:r>
            <a:r>
              <a:t>, </a:t>
            </a:r>
            <a:r>
              <a:rPr i="1"/>
              <a:t>Hypertext Transfer Protocol</a:t>
            </a:r>
          </a:p>
          <a:p>
            <a:pPr marL="774700" marR="4210525" lvl="2" indent="-254000">
              <a:lnSpc>
                <a:spcPct val="100000"/>
              </a:lnSpc>
              <a:spcBef>
                <a:spcPts val="400"/>
              </a:spcBef>
              <a:buSzPct val="75000"/>
            </a:pPr>
            <a:r>
              <a:t>CGI, </a:t>
            </a:r>
            <a:r>
              <a:rPr i="1"/>
              <a:t>Common Gateway Interface</a:t>
            </a:r>
          </a:p>
          <a:p>
            <a:pPr marL="774700" marR="4210525" lvl="2" indent="-254000">
              <a:lnSpc>
                <a:spcPct val="100000"/>
              </a:lnSpc>
              <a:spcBef>
                <a:spcPts val="400"/>
              </a:spcBef>
              <a:buSzPct val="75000"/>
            </a:pPr>
            <a:r>
              <a:t>…</a:t>
            </a:r>
          </a:p>
          <a:p>
            <a:pPr marR="4210525">
              <a:lnSpc>
                <a:spcPct val="60000"/>
              </a:lnSpc>
              <a:spcBef>
                <a:spcPts val="0"/>
              </a:spcBef>
            </a:pPr>
            <a:endParaRPr/>
          </a:p>
          <a:p>
            <a:pPr marL="254000" marR="4210525" lvl="1" indent="-254000">
              <a:lnSpc>
                <a:spcPct val="100000"/>
              </a:lnSpc>
              <a:spcBef>
                <a:spcPts val="400"/>
              </a:spcBef>
              <a:buSzPct val="75000"/>
            </a:pPr>
            <a:r>
              <a:t>HTTP est :</a:t>
            </a:r>
          </a:p>
          <a:p>
            <a:pPr marL="508000" marR="4210525" lvl="1" indent="-254000">
              <a:lnSpc>
                <a:spcPct val="100000"/>
              </a:lnSpc>
              <a:spcBef>
                <a:spcPts val="400"/>
              </a:spcBef>
              <a:buSzPct val="75000"/>
              <a:buChar char="‣"/>
            </a:pPr>
            <a:r>
              <a:t>Simple ; les messages sont lisibles</a:t>
            </a:r>
          </a:p>
          <a:p>
            <a:pPr marL="508000" marR="4210525" lvl="1" indent="-254000">
              <a:lnSpc>
                <a:spcPct val="100000"/>
              </a:lnSpc>
              <a:spcBef>
                <a:spcPts val="400"/>
              </a:spcBef>
              <a:buSzPct val="75000"/>
              <a:buChar char="‣"/>
            </a:pPr>
            <a:r>
              <a:t>Extensible</a:t>
            </a:r>
          </a:p>
          <a:p>
            <a:pPr marL="508000" marR="4210525" lvl="1" indent="-254000">
              <a:lnSpc>
                <a:spcPct val="100000"/>
              </a:lnSpc>
              <a:spcBef>
                <a:spcPts val="400"/>
              </a:spcBef>
              <a:buSzPct val="75000"/>
              <a:buChar char="‣"/>
            </a:pPr>
            <a:r>
              <a:t>Sans état : pas de lien entre deux requêtes qui sont effectuées</a:t>
            </a:r>
          </a:p>
        </p:txBody>
      </p:sp>
      <p:sp>
        <p:nvSpPr>
          <p:cNvPr id="2270" name="Fig 4.3 - Couches liées au web…"/>
          <p:cNvSpPr txBox="1"/>
          <p:nvPr/>
        </p:nvSpPr>
        <p:spPr>
          <a:xfrm>
            <a:off x="5193797" y="6813549"/>
            <a:ext cx="4060386" cy="546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pPr>
            <a:r>
              <a:t>Fig 4.3 - Couches liées au web</a:t>
            </a:r>
          </a:p>
          <a:p>
            <a:pPr defTabSz="450000">
              <a:lnSpc>
                <a:spcPct val="100000"/>
              </a:lnSpc>
              <a:spcBef>
                <a:spcPts val="0"/>
              </a:spcBef>
              <a:defRPr sz="1500" b="0" i="0" spc="0">
                <a:solidFill>
                  <a:srgbClr val="000000"/>
                </a:solidFill>
                <a:latin typeface="Abadi MT Condensed Light"/>
                <a:ea typeface="Abadi MT Condensed Light"/>
                <a:cs typeface="Abadi MT Condensed Light"/>
                <a:sym typeface="Abadi MT Condensed Light"/>
              </a:defRPr>
            </a:pPr>
            <a:r>
              <a:rPr u="sng">
                <a:hlinkClick r:id="rId2"/>
              </a:rPr>
              <a:t>https://developer.mozilla.org/en-US/docs/Web/HTTP/Overview</a:t>
            </a:r>
          </a:p>
        </p:txBody>
      </p:sp>
      <p:pic>
        <p:nvPicPr>
          <p:cNvPr id="2271" name="Ch6-Applic-nuage-de-mots-2.png" descr="Ch6-Applic-nuage-de-mots-2.png"/>
          <p:cNvPicPr>
            <a:picLocks/>
          </p:cNvPicPr>
          <p:nvPr/>
        </p:nvPicPr>
        <p:blipFill>
          <a:blip r:embed="rId3"/>
          <a:stretch>
            <a:fillRect/>
          </a:stretch>
        </p:blipFill>
        <p:spPr>
          <a:xfrm>
            <a:off x="7148437" y="82748"/>
            <a:ext cx="1135787" cy="920552"/>
          </a:xfrm>
          <a:prstGeom prst="rect">
            <a:avLst/>
          </a:prstGeom>
          <a:ln w="12700">
            <a:miter lim="400000"/>
          </a:ln>
        </p:spPr>
      </p:pic>
      <p:grpSp>
        <p:nvGrpSpPr>
          <p:cNvPr id="2274" name="6.2-HTTP-Layer-v2.png"/>
          <p:cNvGrpSpPr/>
          <p:nvPr/>
        </p:nvGrpSpPr>
        <p:grpSpPr>
          <a:xfrm>
            <a:off x="5156903" y="3768330"/>
            <a:ext cx="4767231" cy="3095570"/>
            <a:chOff x="0" y="0"/>
            <a:chExt cx="4767230" cy="3095568"/>
          </a:xfrm>
        </p:grpSpPr>
        <p:pic>
          <p:nvPicPr>
            <p:cNvPr id="2273" name="6.2-HTTP-Layer-v2.png" descr="6.2-HTTP-Layer-v2.png"/>
            <p:cNvPicPr>
              <a:picLocks noChangeAspect="1"/>
            </p:cNvPicPr>
            <p:nvPr/>
          </p:nvPicPr>
          <p:blipFill>
            <a:blip r:embed="rId4"/>
            <a:srcRect l="3563" t="5180" r="3563" b="5180"/>
            <a:stretch>
              <a:fillRect/>
            </a:stretch>
          </p:blipFill>
          <p:spPr>
            <a:xfrm>
              <a:off x="127000" y="88900"/>
              <a:ext cx="4513231" cy="2765369"/>
            </a:xfrm>
            <a:prstGeom prst="rect">
              <a:avLst/>
            </a:prstGeom>
            <a:ln>
              <a:noFill/>
            </a:ln>
            <a:effectLst/>
          </p:spPr>
        </p:pic>
        <p:pic>
          <p:nvPicPr>
            <p:cNvPr id="2272" name="6.2-HTTP-Layer-v2.png" descr="6.2-HTTP-Layer-v2.png"/>
            <p:cNvPicPr>
              <a:picLocks/>
            </p:cNvPicPr>
            <p:nvPr/>
          </p:nvPicPr>
          <p:blipFill>
            <a:blip r:embed="rId5"/>
            <a:stretch>
              <a:fillRect/>
            </a:stretch>
          </p:blipFill>
          <p:spPr>
            <a:xfrm>
              <a:off x="0" y="-1"/>
              <a:ext cx="4767231" cy="3095570"/>
            </a:xfrm>
            <a:prstGeom prst="rect">
              <a:avLst/>
            </a:prstGeom>
            <a:effectLst/>
          </p:spPr>
        </p:pic>
      </p:grpSp>
      <p:grpSp>
        <p:nvGrpSpPr>
          <p:cNvPr id="2277" name="320px-Tim_Berners-Lee_closeup.jpg"/>
          <p:cNvGrpSpPr/>
          <p:nvPr/>
        </p:nvGrpSpPr>
        <p:grpSpPr>
          <a:xfrm>
            <a:off x="8527177" y="1375882"/>
            <a:ext cx="1364129" cy="2042327"/>
            <a:chOff x="0" y="0"/>
            <a:chExt cx="1364128" cy="2042326"/>
          </a:xfrm>
        </p:grpSpPr>
        <p:pic>
          <p:nvPicPr>
            <p:cNvPr id="2276" name="320px-Tim_Berners-Lee_closeup.jpg" descr="320px-Tim_Berners-Lee_closeup.jpg"/>
            <p:cNvPicPr>
              <a:picLocks noChangeAspect="1"/>
            </p:cNvPicPr>
            <p:nvPr/>
          </p:nvPicPr>
          <p:blipFill>
            <a:blip r:embed="rId6"/>
            <a:stretch>
              <a:fillRect/>
            </a:stretch>
          </p:blipFill>
          <p:spPr>
            <a:xfrm>
              <a:off x="63500" y="50800"/>
              <a:ext cx="1237129" cy="1851827"/>
            </a:xfrm>
            <a:prstGeom prst="rect">
              <a:avLst/>
            </a:prstGeom>
            <a:ln>
              <a:noFill/>
            </a:ln>
            <a:effectLst/>
          </p:spPr>
        </p:pic>
        <p:pic>
          <p:nvPicPr>
            <p:cNvPr id="2275" name="320px-Tim_Berners-Lee_closeup.jpg" descr="320px-Tim_Berners-Lee_closeup.jpg"/>
            <p:cNvPicPr>
              <a:picLocks/>
            </p:cNvPicPr>
            <p:nvPr/>
          </p:nvPicPr>
          <p:blipFill>
            <a:blip r:embed="rId7"/>
            <a:stretch>
              <a:fillRect/>
            </a:stretch>
          </p:blipFill>
          <p:spPr>
            <a:xfrm>
              <a:off x="0" y="0"/>
              <a:ext cx="1364129" cy="2042327"/>
            </a:xfrm>
            <a:prstGeom prst="rect">
              <a:avLst/>
            </a:prstGeom>
            <a:effectLst/>
          </p:spPr>
        </p:pic>
      </p:grpSp>
      <p:sp>
        <p:nvSpPr>
          <p:cNvPr id="2278" name="Fig 4.2 - Tim Berners-Lee"/>
          <p:cNvSpPr txBox="1"/>
          <p:nvPr/>
        </p:nvSpPr>
        <p:spPr>
          <a:xfrm>
            <a:off x="7274273" y="3312405"/>
            <a:ext cx="2681685"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norm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4.2 - Tim Berners-Lee</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2282" name="Grouper"/>
          <p:cNvGrpSpPr/>
          <p:nvPr/>
        </p:nvGrpSpPr>
        <p:grpSpPr>
          <a:xfrm>
            <a:off x="317500" y="1270000"/>
            <a:ext cx="9525000" cy="38100"/>
            <a:chOff x="0" y="0"/>
            <a:chExt cx="9525000" cy="38100"/>
          </a:xfrm>
        </p:grpSpPr>
        <p:sp>
          <p:nvSpPr>
            <p:cNvPr id="2280"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281"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283" name="Numéro de diapositive"/>
          <p:cNvSpPr txBox="1">
            <a:spLocks noGrp="1"/>
          </p:cNvSpPr>
          <p:nvPr>
            <p:ph type="sldNum" sz="quarter" idx="4294967295"/>
          </p:nvPr>
        </p:nvSpPr>
        <p:spPr>
          <a:xfrm>
            <a:off x="9463103" y="7200900"/>
            <a:ext cx="430198"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126</a:t>
            </a:fld>
            <a:endParaRPr/>
          </a:p>
        </p:txBody>
      </p:sp>
      <p:sp>
        <p:nvSpPr>
          <p:cNvPr id="2284" name="3 - HTTP"/>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HTTP</a:t>
            </a:r>
          </a:p>
        </p:txBody>
      </p:sp>
      <p:sp>
        <p:nvSpPr>
          <p:cNvPr id="2285" name="La couche application de TCP/IP             Ch.4"/>
          <p:cNvSpPr txBox="1"/>
          <p:nvPr/>
        </p:nvSpPr>
        <p:spPr>
          <a:xfrm>
            <a:off x="279400" y="139700"/>
            <a:ext cx="9525000" cy="660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defRPr sz="3600" b="0" i="0" spc="-72">
                <a:latin typeface="+mj-lt"/>
                <a:ea typeface="+mj-ea"/>
                <a:cs typeface="+mj-cs"/>
                <a:sym typeface="Garamond"/>
              </a:defRPr>
            </a:pPr>
            <a:r>
              <a:t>La couche application de TCP/IP 					</a:t>
            </a:r>
            <a:r>
              <a:rPr sz="2200" spc="-44">
                <a:latin typeface="Consolas"/>
                <a:ea typeface="Consolas"/>
                <a:cs typeface="Consolas"/>
                <a:sym typeface="Consolas"/>
              </a:rPr>
              <a:t>       Ch.4</a:t>
            </a:r>
          </a:p>
        </p:txBody>
      </p:sp>
      <p:sp>
        <p:nvSpPr>
          <p:cNvPr id="2286" name="HTTP, Hypertext Transfer Protocol…"/>
          <p:cNvSpPr txBox="1">
            <a:spLocks noGrp="1"/>
          </p:cNvSpPr>
          <p:nvPr>
            <p:ph type="body" idx="1"/>
          </p:nvPr>
        </p:nvSpPr>
        <p:spPr>
          <a:xfrm>
            <a:off x="290202" y="1572267"/>
            <a:ext cx="9152724" cy="5782905"/>
          </a:xfrm>
          <a:prstGeom prst="rect">
            <a:avLst/>
          </a:prstGeom>
        </p:spPr>
        <p:txBody>
          <a:bodyPr lIns="25400" tIns="25400" rIns="25400" bIns="25400" anchor="t"/>
          <a:lstStyle/>
          <a:p>
            <a:pPr>
              <a:spcBef>
                <a:spcPts val="0"/>
              </a:spcBef>
              <a:defRPr sz="1800" b="1" spc="-36">
                <a:solidFill>
                  <a:schemeClr val="accent1">
                    <a:hueOff val="54751"/>
                    <a:satOff val="-1697"/>
                    <a:lumOff val="-18038"/>
                  </a:schemeClr>
                </a:solidFill>
                <a:latin typeface="Verdana"/>
                <a:ea typeface="Verdana"/>
                <a:cs typeface="Verdana"/>
                <a:sym typeface="Verdana"/>
              </a:defRPr>
            </a:pPr>
            <a:r>
              <a:t>HTTP, </a:t>
            </a:r>
            <a:r>
              <a:rPr i="1"/>
              <a:t>Hypertext Transfer Protocol</a:t>
            </a:r>
            <a:r>
              <a:t> </a:t>
            </a:r>
            <a:endParaRPr i="1"/>
          </a:p>
          <a:p>
            <a:pPr>
              <a:spcBef>
                <a:spcPts val="0"/>
              </a:spcBef>
              <a:defRPr sz="1000" b="1" spc="-19">
                <a:solidFill>
                  <a:schemeClr val="accent1">
                    <a:hueOff val="54751"/>
                    <a:satOff val="-1697"/>
                    <a:lumOff val="-18038"/>
                  </a:schemeClr>
                </a:solidFill>
                <a:latin typeface="Verdana"/>
                <a:ea typeface="Verdana"/>
                <a:cs typeface="Verdana"/>
                <a:sym typeface="Verdana"/>
              </a:defRPr>
            </a:pPr>
            <a:endParaRPr i="1"/>
          </a:p>
          <a:p>
            <a:pPr marL="508000" lvl="1" indent="-254000">
              <a:lnSpc>
                <a:spcPct val="100000"/>
              </a:lnSpc>
              <a:buSzPct val="75000"/>
              <a:buChar char="‣"/>
            </a:pPr>
            <a:r>
              <a:t>HTTP est un protocole qui permet de récupérer des ressources telles que des documents HTML et des éléments qui composent ces documents. </a:t>
            </a:r>
          </a:p>
        </p:txBody>
      </p:sp>
      <p:grpSp>
        <p:nvGrpSpPr>
          <p:cNvPr id="2289" name="6.3-Fetching_a_page.png"/>
          <p:cNvGrpSpPr/>
          <p:nvPr/>
        </p:nvGrpSpPr>
        <p:grpSpPr>
          <a:xfrm>
            <a:off x="503638" y="2744104"/>
            <a:ext cx="9152724" cy="4444552"/>
            <a:chOff x="0" y="0"/>
            <a:chExt cx="9152722" cy="4444551"/>
          </a:xfrm>
        </p:grpSpPr>
        <p:pic>
          <p:nvPicPr>
            <p:cNvPr id="2288" name="6.3-Fetching_a_page.png" descr="6.3-Fetching_a_page.png"/>
            <p:cNvPicPr>
              <a:picLocks noChangeAspect="1"/>
            </p:cNvPicPr>
            <p:nvPr/>
          </p:nvPicPr>
          <p:blipFill>
            <a:blip r:embed="rId2"/>
            <a:stretch>
              <a:fillRect/>
            </a:stretch>
          </p:blipFill>
          <p:spPr>
            <a:xfrm>
              <a:off x="127000" y="88900"/>
              <a:ext cx="8898723" cy="4114352"/>
            </a:xfrm>
            <a:prstGeom prst="rect">
              <a:avLst/>
            </a:prstGeom>
            <a:ln>
              <a:noFill/>
            </a:ln>
            <a:effectLst/>
          </p:spPr>
        </p:pic>
        <p:pic>
          <p:nvPicPr>
            <p:cNvPr id="2287" name="6.3-Fetching_a_page.png" descr="6.3-Fetching_a_page.png"/>
            <p:cNvPicPr>
              <a:picLocks/>
            </p:cNvPicPr>
            <p:nvPr/>
          </p:nvPicPr>
          <p:blipFill>
            <a:blip r:embed="rId3"/>
            <a:stretch>
              <a:fillRect/>
            </a:stretch>
          </p:blipFill>
          <p:spPr>
            <a:xfrm>
              <a:off x="0" y="0"/>
              <a:ext cx="9152723" cy="4444552"/>
            </a:xfrm>
            <a:prstGeom prst="rect">
              <a:avLst/>
            </a:prstGeom>
            <a:effectLst/>
          </p:spPr>
        </p:pic>
      </p:grpSp>
      <p:sp>
        <p:nvSpPr>
          <p:cNvPr id="2290" name="Fig 4.4 - Requêtes pour récupérer des ressources d’un document web"/>
          <p:cNvSpPr txBox="1"/>
          <p:nvPr/>
        </p:nvSpPr>
        <p:spPr>
          <a:xfrm>
            <a:off x="461376" y="7188200"/>
            <a:ext cx="7836324"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4.4 - Requêtes pour récupérer des ressources d’un document web</a:t>
            </a:r>
          </a:p>
        </p:txBody>
      </p:sp>
      <p:pic>
        <p:nvPicPr>
          <p:cNvPr id="2291" name="Ch6-Applic-nuage-de-mots-2.png" descr="Ch6-Applic-nuage-de-mots-2.png"/>
          <p:cNvPicPr>
            <a:picLocks/>
          </p:cNvPicPr>
          <p:nvPr/>
        </p:nvPicPr>
        <p:blipFill>
          <a:blip r:embed="rId4"/>
          <a:stretch>
            <a:fillRect/>
          </a:stretch>
        </p:blipFill>
        <p:spPr>
          <a:xfrm>
            <a:off x="7148437" y="82748"/>
            <a:ext cx="1135787" cy="920552"/>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2295" name="Grouper"/>
          <p:cNvGrpSpPr/>
          <p:nvPr/>
        </p:nvGrpSpPr>
        <p:grpSpPr>
          <a:xfrm>
            <a:off x="317500" y="1270000"/>
            <a:ext cx="9525000" cy="38100"/>
            <a:chOff x="0" y="0"/>
            <a:chExt cx="9525000" cy="38100"/>
          </a:xfrm>
        </p:grpSpPr>
        <p:sp>
          <p:nvSpPr>
            <p:cNvPr id="2293"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294"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296" name="Numéro de diapositive"/>
          <p:cNvSpPr txBox="1">
            <a:spLocks noGrp="1"/>
          </p:cNvSpPr>
          <p:nvPr>
            <p:ph type="sldNum" sz="quarter" idx="4294967295"/>
          </p:nvPr>
        </p:nvSpPr>
        <p:spPr>
          <a:xfrm>
            <a:off x="9463103" y="7200900"/>
            <a:ext cx="430198"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127</a:t>
            </a:fld>
            <a:endParaRPr/>
          </a:p>
        </p:txBody>
      </p:sp>
      <p:sp>
        <p:nvSpPr>
          <p:cNvPr id="2297" name="3 - HTTP"/>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HTTP</a:t>
            </a:r>
          </a:p>
        </p:txBody>
      </p:sp>
      <p:sp>
        <p:nvSpPr>
          <p:cNvPr id="2298" name="La couche application de TCP/IP             Ch.4"/>
          <p:cNvSpPr txBox="1"/>
          <p:nvPr/>
        </p:nvSpPr>
        <p:spPr>
          <a:xfrm>
            <a:off x="279400" y="139700"/>
            <a:ext cx="9525000" cy="660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defRPr sz="3600" b="0" i="0" spc="-72">
                <a:latin typeface="+mj-lt"/>
                <a:ea typeface="+mj-ea"/>
                <a:cs typeface="+mj-cs"/>
                <a:sym typeface="Garamond"/>
              </a:defRPr>
            </a:pPr>
            <a:r>
              <a:t>La couche application de TCP/IP 					</a:t>
            </a:r>
            <a:r>
              <a:rPr sz="2200" spc="-44">
                <a:latin typeface="Consolas"/>
                <a:ea typeface="Consolas"/>
                <a:cs typeface="Consolas"/>
                <a:sym typeface="Consolas"/>
              </a:rPr>
              <a:t>       Ch.4</a:t>
            </a:r>
          </a:p>
        </p:txBody>
      </p:sp>
      <p:sp>
        <p:nvSpPr>
          <p:cNvPr id="2299" name="HTTP, Hypertext Transfer Protocol…"/>
          <p:cNvSpPr txBox="1">
            <a:spLocks noGrp="1"/>
          </p:cNvSpPr>
          <p:nvPr>
            <p:ph type="body" idx="1"/>
          </p:nvPr>
        </p:nvSpPr>
        <p:spPr>
          <a:xfrm>
            <a:off x="290202" y="1572267"/>
            <a:ext cx="9152724" cy="5782905"/>
          </a:xfrm>
          <a:prstGeom prst="rect">
            <a:avLst/>
          </a:prstGeom>
        </p:spPr>
        <p:txBody>
          <a:bodyPr lIns="25400" tIns="25400" rIns="25400" bIns="25400" anchor="t"/>
          <a:lstStyle/>
          <a:p>
            <a:pPr>
              <a:spcBef>
                <a:spcPts val="0"/>
              </a:spcBef>
              <a:defRPr sz="1800" b="1" spc="-36">
                <a:solidFill>
                  <a:schemeClr val="accent1">
                    <a:hueOff val="54751"/>
                    <a:satOff val="-1697"/>
                    <a:lumOff val="-18038"/>
                  </a:schemeClr>
                </a:solidFill>
                <a:latin typeface="Verdana"/>
                <a:ea typeface="Verdana"/>
                <a:cs typeface="Verdana"/>
                <a:sym typeface="Verdana"/>
              </a:defRPr>
            </a:pPr>
            <a:r>
              <a:t>HTTP, </a:t>
            </a:r>
            <a:r>
              <a:rPr i="1"/>
              <a:t>Hypertext Transfer Protocol</a:t>
            </a:r>
            <a:r>
              <a:t> </a:t>
            </a:r>
            <a:endParaRPr i="1"/>
          </a:p>
          <a:p>
            <a:pPr>
              <a:spcBef>
                <a:spcPts val="0"/>
              </a:spcBef>
              <a:defRPr sz="1000" b="1" spc="-19">
                <a:solidFill>
                  <a:schemeClr val="accent1">
                    <a:hueOff val="54751"/>
                    <a:satOff val="-1697"/>
                    <a:lumOff val="-18038"/>
                  </a:schemeClr>
                </a:solidFill>
                <a:latin typeface="Verdana"/>
                <a:ea typeface="Verdana"/>
                <a:cs typeface="Verdana"/>
                <a:sym typeface="Verdana"/>
              </a:defRPr>
            </a:pPr>
            <a:endParaRPr i="1"/>
          </a:p>
          <a:p>
            <a:pPr marL="508000" lvl="1" indent="-254000">
              <a:lnSpc>
                <a:spcPct val="100000"/>
              </a:lnSpc>
              <a:spcBef>
                <a:spcPts val="200"/>
              </a:spcBef>
              <a:buSzPct val="75000"/>
              <a:buChar char="‣"/>
            </a:pPr>
            <a:r>
              <a:t>HTTP est un protocole qui permet de récupérer des ressources telles que des documents HTML. </a:t>
            </a:r>
          </a:p>
          <a:p>
            <a:pPr marL="508000" lvl="1" indent="-254000">
              <a:lnSpc>
                <a:spcPct val="100000"/>
              </a:lnSpc>
              <a:spcBef>
                <a:spcPts val="200"/>
              </a:spcBef>
              <a:buSzPct val="75000"/>
              <a:buChar char="‣"/>
            </a:pPr>
            <a:r>
              <a:t>À la base de tout échange de données sur le Web. </a:t>
            </a:r>
          </a:p>
          <a:p>
            <a:pPr marL="508000" lvl="1" indent="-254000">
              <a:lnSpc>
                <a:spcPct val="100000"/>
              </a:lnSpc>
              <a:spcBef>
                <a:spcPts val="200"/>
              </a:spcBef>
              <a:buSzPct val="75000"/>
              <a:buChar char="‣"/>
            </a:pPr>
            <a:r>
              <a:t>Protocole de type client-serveur :</a:t>
            </a:r>
          </a:p>
          <a:p>
            <a:pPr marL="889000" lvl="2" indent="-254000">
              <a:lnSpc>
                <a:spcPct val="100000"/>
              </a:lnSpc>
              <a:spcBef>
                <a:spcPts val="200"/>
              </a:spcBef>
              <a:buSzPct val="75000"/>
            </a:pPr>
            <a:r>
              <a:t>les requêtes sont </a:t>
            </a:r>
            <a:r>
              <a:rPr b="1"/>
              <a:t>toujours</a:t>
            </a:r>
            <a:r>
              <a:t> initiées par le client (agent utilisateur, ou son proxy), par ex. un navigateur web, un robot web [</a:t>
            </a:r>
            <a:r>
              <a:rPr i="1"/>
              <a:t>bot</a:t>
            </a:r>
            <a:r>
              <a:t>], etc.</a:t>
            </a:r>
          </a:p>
          <a:p>
            <a:pPr marL="889000" lvl="2" indent="-254000">
              <a:lnSpc>
                <a:spcPct val="100000"/>
              </a:lnSpc>
              <a:spcBef>
                <a:spcPts val="200"/>
              </a:spcBef>
              <a:buSzPct val="75000"/>
            </a:pPr>
            <a:r>
              <a:t>Un document complet est composé de différents sous-documents qui sont récupérés, par exemple :</a:t>
            </a:r>
          </a:p>
          <a:p>
            <a:pPr marL="1524000" lvl="4" indent="-254000">
              <a:lnSpc>
                <a:spcPct val="100000"/>
              </a:lnSpc>
              <a:spcBef>
                <a:spcPts val="200"/>
              </a:spcBef>
              <a:buSzPct val="75000"/>
              <a:defRPr sz="1800"/>
            </a:pPr>
            <a:r>
              <a:t>du texte (html), </a:t>
            </a:r>
          </a:p>
          <a:p>
            <a:pPr marL="1524000" lvl="4" indent="-254000">
              <a:lnSpc>
                <a:spcPct val="100000"/>
              </a:lnSpc>
              <a:spcBef>
                <a:spcPts val="200"/>
              </a:spcBef>
              <a:buSzPct val="75000"/>
              <a:defRPr sz="1800"/>
            </a:pPr>
            <a:r>
              <a:t>des descriptions de mise en page (css), </a:t>
            </a:r>
          </a:p>
          <a:p>
            <a:pPr marL="1524000" lvl="4" indent="-254000">
              <a:lnSpc>
                <a:spcPct val="100000"/>
              </a:lnSpc>
              <a:spcBef>
                <a:spcPts val="200"/>
              </a:spcBef>
              <a:buSzPct val="75000"/>
              <a:defRPr sz="1800"/>
            </a:pPr>
            <a:r>
              <a:t>des images (png, apng, jpeg, webp, svg, gif…), </a:t>
            </a:r>
          </a:p>
          <a:p>
            <a:pPr marL="1524000" lvl="4" indent="-254000">
              <a:lnSpc>
                <a:spcPct val="100000"/>
              </a:lnSpc>
              <a:spcBef>
                <a:spcPts val="200"/>
              </a:spcBef>
              <a:buSzPct val="75000"/>
              <a:defRPr sz="1800"/>
            </a:pPr>
            <a:r>
              <a:t>des vidéos (mp4, webm…), </a:t>
            </a:r>
          </a:p>
          <a:p>
            <a:pPr marL="1524000" lvl="4" indent="-254000">
              <a:lnSpc>
                <a:spcPct val="100000"/>
              </a:lnSpc>
              <a:spcBef>
                <a:spcPts val="200"/>
              </a:spcBef>
              <a:buSzPct val="75000"/>
              <a:defRPr sz="1800"/>
            </a:pPr>
            <a:r>
              <a:t>des scripts (js) </a:t>
            </a:r>
          </a:p>
          <a:p>
            <a:pPr marL="1524000" lvl="4" indent="-254000">
              <a:lnSpc>
                <a:spcPct val="100000"/>
              </a:lnSpc>
              <a:spcBef>
                <a:spcPts val="200"/>
              </a:spcBef>
              <a:buSzPct val="75000"/>
              <a:defRPr sz="1800"/>
            </a:pPr>
            <a:r>
              <a:t>et bien plus.</a:t>
            </a:r>
          </a:p>
          <a:p>
            <a:pPr marL="508000" lvl="1" indent="-254000">
              <a:lnSpc>
                <a:spcPct val="100000"/>
              </a:lnSpc>
              <a:spcBef>
                <a:spcPts val="200"/>
              </a:spcBef>
              <a:buSzPct val="75000"/>
              <a:buChar char="‣"/>
            </a:pPr>
            <a:r>
              <a:t>Les ressources sont identifiées par leur URL, </a:t>
            </a:r>
            <a:r>
              <a:rPr i="1"/>
              <a:t>Uniform Resource Locator.</a:t>
            </a:r>
          </a:p>
          <a:p>
            <a:pPr marL="508000" lvl="1" indent="-254000">
              <a:lnSpc>
                <a:spcPct val="100000"/>
              </a:lnSpc>
              <a:spcBef>
                <a:spcPts val="200"/>
              </a:spcBef>
              <a:buSzPct val="75000"/>
              <a:buChar char="‣"/>
            </a:pPr>
            <a:r>
              <a:t>Les URL et les URN, </a:t>
            </a:r>
            <a:r>
              <a:rPr i="1"/>
              <a:t>Uniform Resource Name</a:t>
            </a:r>
            <a:r>
              <a:t> sont des sous-ensembles des URI, </a:t>
            </a:r>
            <a:r>
              <a:rPr i="1"/>
              <a:t>Uniform Resource Identifier.</a:t>
            </a:r>
          </a:p>
        </p:txBody>
      </p:sp>
      <p:pic>
        <p:nvPicPr>
          <p:cNvPr id="2300" name="Ch6-Applic-nuage-de-mots-2.png" descr="Ch6-Applic-nuage-de-mots-2.png"/>
          <p:cNvPicPr>
            <a:picLocks/>
          </p:cNvPicPr>
          <p:nvPr/>
        </p:nvPicPr>
        <p:blipFill>
          <a:blip r:embed="rId3"/>
          <a:stretch>
            <a:fillRect/>
          </a:stretch>
        </p:blipFill>
        <p:spPr>
          <a:xfrm>
            <a:off x="7148437" y="82748"/>
            <a:ext cx="1135787" cy="920552"/>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2306" name="Grouper"/>
          <p:cNvGrpSpPr/>
          <p:nvPr/>
        </p:nvGrpSpPr>
        <p:grpSpPr>
          <a:xfrm>
            <a:off x="317500" y="1270000"/>
            <a:ext cx="9525000" cy="38100"/>
            <a:chOff x="0" y="0"/>
            <a:chExt cx="9525000" cy="38100"/>
          </a:xfrm>
        </p:grpSpPr>
        <p:sp>
          <p:nvSpPr>
            <p:cNvPr id="2304"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305"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307" name="Numéro de diapositive"/>
          <p:cNvSpPr txBox="1">
            <a:spLocks noGrp="1"/>
          </p:cNvSpPr>
          <p:nvPr>
            <p:ph type="sldNum" sz="quarter" idx="4294967295"/>
          </p:nvPr>
        </p:nvSpPr>
        <p:spPr>
          <a:xfrm>
            <a:off x="9463103" y="7200900"/>
            <a:ext cx="430198"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128</a:t>
            </a:fld>
            <a:endParaRPr/>
          </a:p>
        </p:txBody>
      </p:sp>
      <p:sp>
        <p:nvSpPr>
          <p:cNvPr id="2308" name="3 - HTTP"/>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HTTP</a:t>
            </a:r>
          </a:p>
        </p:txBody>
      </p:sp>
      <p:sp>
        <p:nvSpPr>
          <p:cNvPr id="2309" name="La couche application de TCP/IP             Ch.4"/>
          <p:cNvSpPr txBox="1"/>
          <p:nvPr/>
        </p:nvSpPr>
        <p:spPr>
          <a:xfrm>
            <a:off x="279400" y="139700"/>
            <a:ext cx="9525000" cy="660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defRPr sz="3600" b="0" i="0" spc="-72">
                <a:latin typeface="+mj-lt"/>
                <a:ea typeface="+mj-ea"/>
                <a:cs typeface="+mj-cs"/>
                <a:sym typeface="Garamond"/>
              </a:defRPr>
            </a:pPr>
            <a:r>
              <a:t>La couche application de TCP/IP 					</a:t>
            </a:r>
            <a:r>
              <a:rPr sz="2200" spc="-44">
                <a:latin typeface="Consolas"/>
                <a:ea typeface="Consolas"/>
                <a:cs typeface="Consolas"/>
                <a:sym typeface="Consolas"/>
              </a:rPr>
              <a:t>       Ch.4</a:t>
            </a:r>
          </a:p>
        </p:txBody>
      </p:sp>
      <p:sp>
        <p:nvSpPr>
          <p:cNvPr id="2310" name="HTTP, Hypertext Transfer Protocol, suite…"/>
          <p:cNvSpPr txBox="1">
            <a:spLocks noGrp="1"/>
          </p:cNvSpPr>
          <p:nvPr>
            <p:ph type="body" idx="1"/>
          </p:nvPr>
        </p:nvSpPr>
        <p:spPr>
          <a:xfrm>
            <a:off x="290202" y="1572267"/>
            <a:ext cx="9152724" cy="5782905"/>
          </a:xfrm>
          <a:prstGeom prst="rect">
            <a:avLst/>
          </a:prstGeom>
        </p:spPr>
        <p:txBody>
          <a:bodyPr lIns="25400" tIns="25400" rIns="25400" bIns="25400" anchor="t"/>
          <a:lstStyle/>
          <a:p>
            <a:pPr>
              <a:spcBef>
                <a:spcPts val="0"/>
              </a:spcBef>
              <a:defRPr sz="1800" b="1" spc="-36">
                <a:solidFill>
                  <a:schemeClr val="accent1">
                    <a:hueOff val="54751"/>
                    <a:satOff val="-1697"/>
                    <a:lumOff val="-18038"/>
                  </a:schemeClr>
                </a:solidFill>
                <a:latin typeface="Verdana"/>
                <a:ea typeface="Verdana"/>
                <a:cs typeface="Verdana"/>
                <a:sym typeface="Verdana"/>
              </a:defRPr>
            </a:pPr>
            <a:r>
              <a:t>HTTP, </a:t>
            </a:r>
            <a:r>
              <a:rPr i="1"/>
              <a:t>Hypertext Transfer Protocol, </a:t>
            </a:r>
            <a:r>
              <a:t>suite</a:t>
            </a:r>
            <a:endParaRPr i="1"/>
          </a:p>
          <a:p>
            <a:pPr>
              <a:spcBef>
                <a:spcPts val="0"/>
              </a:spcBef>
              <a:defRPr sz="1000" b="1" spc="-19">
                <a:solidFill>
                  <a:schemeClr val="accent1">
                    <a:hueOff val="54751"/>
                    <a:satOff val="-1697"/>
                    <a:lumOff val="-18038"/>
                  </a:schemeClr>
                </a:solidFill>
                <a:latin typeface="Verdana"/>
                <a:ea typeface="Verdana"/>
                <a:cs typeface="Verdana"/>
                <a:sym typeface="Verdana"/>
              </a:defRPr>
            </a:pPr>
            <a:endParaRPr i="1"/>
          </a:p>
          <a:p>
            <a:pPr marL="889000" lvl="2" indent="-254000">
              <a:spcBef>
                <a:spcPts val="400"/>
              </a:spcBef>
              <a:buSzPct val="75000"/>
            </a:pPr>
            <a:r>
              <a:t>Chaque requête individuelle est envoyée au serveur, qui la traite et fournit une réponse. Le serveur peut être composé de :</a:t>
            </a:r>
          </a:p>
          <a:p>
            <a:pPr marL="1524000" lvl="4" indent="-254000">
              <a:spcBef>
                <a:spcPts val="400"/>
              </a:spcBef>
              <a:buSzPct val="75000"/>
            </a:pPr>
            <a:r>
              <a:t>load balancing : un ensemble de serveurs pour répartir la charge</a:t>
            </a:r>
          </a:p>
          <a:p>
            <a:pPr marL="1524000" lvl="4" indent="-254000">
              <a:spcBef>
                <a:spcPts val="400"/>
              </a:spcBef>
              <a:buSzPct val="75000"/>
            </a:pPr>
            <a:r>
              <a:t>N-Tier Architecture : architecture complexe où le serveur web utilise un serveur d’application, lui même client d’autres serveurs (base de données, etc.)</a:t>
            </a:r>
          </a:p>
        </p:txBody>
      </p:sp>
      <p:pic>
        <p:nvPicPr>
          <p:cNvPr id="2311" name="Ch6-Applic-nuage-de-mots-2.png" descr="Ch6-Applic-nuage-de-mots-2.png"/>
          <p:cNvPicPr>
            <a:picLocks/>
          </p:cNvPicPr>
          <p:nvPr/>
        </p:nvPicPr>
        <p:blipFill>
          <a:blip r:embed="rId3"/>
          <a:stretch>
            <a:fillRect/>
          </a:stretch>
        </p:blipFill>
        <p:spPr>
          <a:xfrm>
            <a:off x="7148437" y="82748"/>
            <a:ext cx="1135787" cy="920552"/>
          </a:xfrm>
          <a:prstGeom prst="rect">
            <a:avLst/>
          </a:prstGeom>
          <a:ln w="12700">
            <a:miter lim="400000"/>
          </a:ln>
        </p:spPr>
      </p:pic>
      <p:grpSp>
        <p:nvGrpSpPr>
          <p:cNvPr id="2314" name="6.4-N-Tier-Architecture.png"/>
          <p:cNvGrpSpPr/>
          <p:nvPr/>
        </p:nvGrpSpPr>
        <p:grpSpPr>
          <a:xfrm>
            <a:off x="527283" y="4017395"/>
            <a:ext cx="8678561" cy="3122340"/>
            <a:chOff x="0" y="0"/>
            <a:chExt cx="8678559" cy="3122339"/>
          </a:xfrm>
        </p:grpSpPr>
        <p:pic>
          <p:nvPicPr>
            <p:cNvPr id="2313" name="6.4-N-Tier-Architecture.png" descr="6.4-N-Tier-Architecture.png"/>
            <p:cNvPicPr>
              <a:picLocks noChangeAspect="1"/>
            </p:cNvPicPr>
            <p:nvPr/>
          </p:nvPicPr>
          <p:blipFill>
            <a:blip r:embed="rId4"/>
            <a:stretch>
              <a:fillRect/>
            </a:stretch>
          </p:blipFill>
          <p:spPr>
            <a:xfrm>
              <a:off x="127000" y="88900"/>
              <a:ext cx="8424560" cy="2792140"/>
            </a:xfrm>
            <a:prstGeom prst="rect">
              <a:avLst/>
            </a:prstGeom>
            <a:ln>
              <a:noFill/>
            </a:ln>
            <a:effectLst/>
          </p:spPr>
        </p:pic>
        <p:pic>
          <p:nvPicPr>
            <p:cNvPr id="2312" name="6.4-N-Tier-Architecture.png" descr="6.4-N-Tier-Architecture.png"/>
            <p:cNvPicPr>
              <a:picLocks/>
            </p:cNvPicPr>
            <p:nvPr/>
          </p:nvPicPr>
          <p:blipFill>
            <a:blip r:embed="rId5"/>
            <a:stretch>
              <a:fillRect/>
            </a:stretch>
          </p:blipFill>
          <p:spPr>
            <a:xfrm>
              <a:off x="0" y="0"/>
              <a:ext cx="8678560" cy="3122340"/>
            </a:xfrm>
            <a:prstGeom prst="rect">
              <a:avLst/>
            </a:prstGeom>
            <a:effectLst/>
          </p:spPr>
        </p:pic>
      </p:grpSp>
      <p:sp>
        <p:nvSpPr>
          <p:cNvPr id="2315" name="Fig 4.5 - Architecture N-Tier"/>
          <p:cNvSpPr txBox="1"/>
          <p:nvPr/>
        </p:nvSpPr>
        <p:spPr>
          <a:xfrm>
            <a:off x="461376" y="7188200"/>
            <a:ext cx="3533747"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4.5 - Architecture N-Tier</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2321" name="Grouper"/>
          <p:cNvGrpSpPr/>
          <p:nvPr/>
        </p:nvGrpSpPr>
        <p:grpSpPr>
          <a:xfrm>
            <a:off x="317500" y="1270000"/>
            <a:ext cx="9525000" cy="38100"/>
            <a:chOff x="0" y="0"/>
            <a:chExt cx="9525000" cy="38100"/>
          </a:xfrm>
        </p:grpSpPr>
        <p:sp>
          <p:nvSpPr>
            <p:cNvPr id="2319"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320"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322" name="Numéro de diapositive"/>
          <p:cNvSpPr txBox="1">
            <a:spLocks noGrp="1"/>
          </p:cNvSpPr>
          <p:nvPr>
            <p:ph type="sldNum" sz="quarter" idx="4294967295"/>
          </p:nvPr>
        </p:nvSpPr>
        <p:spPr>
          <a:xfrm>
            <a:off x="9463103" y="7200900"/>
            <a:ext cx="430198"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129</a:t>
            </a:fld>
            <a:endParaRPr/>
          </a:p>
        </p:txBody>
      </p:sp>
      <p:sp>
        <p:nvSpPr>
          <p:cNvPr id="2323" name="3 - HTTP"/>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HTTP</a:t>
            </a:r>
          </a:p>
        </p:txBody>
      </p:sp>
      <p:sp>
        <p:nvSpPr>
          <p:cNvPr id="2324" name="La couche application de TCP/IP             Ch.4"/>
          <p:cNvSpPr txBox="1"/>
          <p:nvPr/>
        </p:nvSpPr>
        <p:spPr>
          <a:xfrm>
            <a:off x="279400" y="139700"/>
            <a:ext cx="9525000" cy="660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defRPr sz="3600" b="0" i="0" spc="-72">
                <a:latin typeface="+mj-lt"/>
                <a:ea typeface="+mj-ea"/>
                <a:cs typeface="+mj-cs"/>
                <a:sym typeface="Garamond"/>
              </a:defRPr>
            </a:pPr>
            <a:r>
              <a:t>La couche application de TCP/IP 					</a:t>
            </a:r>
            <a:r>
              <a:rPr sz="2200" spc="-44">
                <a:latin typeface="Consolas"/>
                <a:ea typeface="Consolas"/>
                <a:cs typeface="Consolas"/>
                <a:sym typeface="Consolas"/>
              </a:rPr>
              <a:t>       Ch.4</a:t>
            </a:r>
          </a:p>
        </p:txBody>
      </p:sp>
      <p:sp>
        <p:nvSpPr>
          <p:cNvPr id="2325" name="Flux HTTP…"/>
          <p:cNvSpPr txBox="1">
            <a:spLocks noGrp="1"/>
          </p:cNvSpPr>
          <p:nvPr>
            <p:ph type="body" idx="1"/>
          </p:nvPr>
        </p:nvSpPr>
        <p:spPr>
          <a:xfrm>
            <a:off x="290202" y="1572267"/>
            <a:ext cx="9152724" cy="5782905"/>
          </a:xfrm>
          <a:prstGeom prst="rect">
            <a:avLst/>
          </a:prstGeom>
        </p:spPr>
        <p:txBody>
          <a:bodyPr lIns="25400" tIns="25400" rIns="25400" bIns="25400" anchor="t"/>
          <a:lstStyle/>
          <a:p>
            <a:pPr>
              <a:spcBef>
                <a:spcPts val="0"/>
              </a:spcBef>
              <a:defRPr sz="1800" b="1" spc="-36">
                <a:solidFill>
                  <a:schemeClr val="accent1">
                    <a:hueOff val="54751"/>
                    <a:satOff val="-1697"/>
                    <a:lumOff val="-18038"/>
                  </a:schemeClr>
                </a:solidFill>
                <a:latin typeface="Verdana"/>
                <a:ea typeface="Verdana"/>
                <a:cs typeface="Verdana"/>
                <a:sym typeface="Verdana"/>
              </a:defRPr>
            </a:pPr>
            <a:r>
              <a:t>Flux HTTP</a:t>
            </a:r>
            <a:endParaRPr i="1"/>
          </a:p>
          <a:p>
            <a:pPr>
              <a:spcBef>
                <a:spcPts val="0"/>
              </a:spcBef>
              <a:defRPr sz="1000" b="1" spc="-19">
                <a:solidFill>
                  <a:schemeClr val="accent1">
                    <a:hueOff val="54751"/>
                    <a:satOff val="-1697"/>
                    <a:lumOff val="-18038"/>
                  </a:schemeClr>
                </a:solidFill>
                <a:latin typeface="Verdana"/>
                <a:ea typeface="Verdana"/>
                <a:cs typeface="Verdana"/>
                <a:sym typeface="Verdana"/>
              </a:defRPr>
            </a:pPr>
            <a:endParaRPr i="1"/>
          </a:p>
          <a:p>
            <a:pPr marL="508000" lvl="1" indent="-254000">
              <a:buSzPct val="75000"/>
              <a:buChar char="‣"/>
              <a:defRPr spc="-79"/>
            </a:pPr>
            <a:r>
              <a:t>Lorsqu'un client veut communiquer avec un serveur il réalise les étapes suivantes :</a:t>
            </a:r>
          </a:p>
          <a:p>
            <a:pPr marL="889000" lvl="2" indent="-254000">
              <a:buSzPct val="75000"/>
            </a:pPr>
            <a:r>
              <a:t>Résolution du nom de domaine défini dans l’URL =&gt; adresse IP du serveur (@IP_serveur)</a:t>
            </a:r>
          </a:p>
          <a:p>
            <a:pPr marL="889000" lvl="2" indent="-254000">
              <a:buSzPct val="75000"/>
            </a:pPr>
            <a:r>
              <a:t>Ouverture d’une connexion TCP. Par défaut sur </a:t>
            </a:r>
            <a:r>
              <a:rPr b="1"/>
              <a:t>@IP_serveur:80 </a:t>
            </a:r>
            <a:r>
              <a:t>ou</a:t>
            </a:r>
            <a:r>
              <a:rPr b="1"/>
              <a:t> @IP_serveur:443</a:t>
            </a:r>
          </a:p>
          <a:p>
            <a:pPr marL="1524000" lvl="4" indent="-254000">
              <a:buSzPct val="75000"/>
            </a:pPr>
            <a:r>
              <a:t>Cette connexion sera utilisée pour plusieurs requêtes/réponses.</a:t>
            </a:r>
          </a:p>
          <a:p>
            <a:pPr marL="889000" lvl="2" indent="-254000">
              <a:buSzPct val="75000"/>
            </a:pPr>
            <a:r>
              <a:t>Le client envoie la 1</a:t>
            </a:r>
            <a:r>
              <a:rPr baseline="31999"/>
              <a:t>re</a:t>
            </a:r>
            <a:r>
              <a:t> requête HTTP. Par ex.</a:t>
            </a:r>
            <a:br/>
            <a:endParaRPr sz="1000"/>
          </a:p>
          <a:p>
            <a:pPr marL="0" lvl="2" indent="876300">
              <a:buClrTx/>
              <a:buSzTx/>
              <a:buFontTx/>
              <a:buNone/>
              <a:defRPr b="1"/>
            </a:pPr>
            <a:r>
              <a:rPr>
                <a:solidFill>
                  <a:schemeClr val="accent5">
                    <a:lumOff val="-6018"/>
                  </a:schemeClr>
                </a:solidFill>
                <a:latin typeface="Consolas"/>
                <a:ea typeface="Consolas"/>
                <a:cs typeface="Consolas"/>
                <a:sym typeface="Consolas"/>
              </a:rPr>
              <a:t>GET /index.html HTTP/1.1</a:t>
            </a:r>
          </a:p>
          <a:p>
            <a:pPr marL="0" lvl="2" indent="876300">
              <a:buClrTx/>
              <a:buSzTx/>
              <a:buFontTx/>
              <a:buNone/>
              <a:defRPr b="1"/>
            </a:pPr>
            <a:r>
              <a:rPr>
                <a:solidFill>
                  <a:schemeClr val="accent5">
                    <a:lumOff val="-6018"/>
                  </a:schemeClr>
                </a:solidFill>
                <a:latin typeface="Consolas"/>
                <a:ea typeface="Consolas"/>
                <a:cs typeface="Consolas"/>
                <a:sym typeface="Consolas"/>
              </a:rPr>
              <a:t>Host: developer.mozilla.org</a:t>
            </a:r>
          </a:p>
          <a:p>
            <a:pPr marL="0" lvl="2" indent="876300">
              <a:buClrTx/>
              <a:buSzTx/>
              <a:buFontTx/>
              <a:buNone/>
              <a:defRPr b="1"/>
            </a:pPr>
            <a:r>
              <a:rPr>
                <a:solidFill>
                  <a:schemeClr val="accent5">
                    <a:lumOff val="-6018"/>
                  </a:schemeClr>
                </a:solidFill>
                <a:latin typeface="Consolas"/>
                <a:ea typeface="Consolas"/>
                <a:cs typeface="Consolas"/>
                <a:sym typeface="Consolas"/>
              </a:rPr>
              <a:t>Accept-Language: fr</a:t>
            </a:r>
          </a:p>
          <a:p>
            <a:pPr marL="889000" lvl="2" indent="-254000">
              <a:buSzPct val="75000"/>
            </a:pPr>
            <a:r>
              <a:t>La méthode HTTP peut être :</a:t>
            </a:r>
          </a:p>
          <a:p>
            <a:pPr marL="1524000" lvl="4" indent="-254000">
              <a:buSzPct val="75000"/>
            </a:pPr>
            <a:r>
              <a:t>GET</a:t>
            </a:r>
          </a:p>
          <a:p>
            <a:pPr marL="1524000" lvl="4" indent="-254000">
              <a:buSzPct val="75000"/>
            </a:pPr>
            <a:r>
              <a:t>HEAD</a:t>
            </a:r>
          </a:p>
          <a:p>
            <a:pPr marL="1524000" lvl="4" indent="-254000">
              <a:buSzPct val="75000"/>
            </a:pPr>
            <a:r>
              <a:t>POST</a:t>
            </a:r>
          </a:p>
          <a:p>
            <a:pPr marL="1524000" lvl="4" indent="-254000">
              <a:buSzPct val="75000"/>
            </a:pPr>
            <a:r>
              <a:t>etc.</a:t>
            </a:r>
          </a:p>
          <a:p>
            <a:pPr marL="825500" lvl="3" indent="-254000">
              <a:buSzPct val="75000"/>
            </a:pPr>
            <a:r>
              <a:t>Le chemin d’accès de la ressource,</a:t>
            </a:r>
            <a:br/>
            <a:r>
              <a:rPr i="1"/>
              <a:t>Path</a:t>
            </a:r>
            <a:r>
              <a:t>, fait partie de l’URL.</a:t>
            </a:r>
            <a:br/>
            <a:endParaRPr/>
          </a:p>
        </p:txBody>
      </p:sp>
      <p:pic>
        <p:nvPicPr>
          <p:cNvPr id="2326" name="Ch6-Applic-nuage-de-mots-2.png" descr="Ch6-Applic-nuage-de-mots-2.png"/>
          <p:cNvPicPr>
            <a:picLocks/>
          </p:cNvPicPr>
          <p:nvPr/>
        </p:nvPicPr>
        <p:blipFill>
          <a:blip r:embed="rId3"/>
          <a:stretch>
            <a:fillRect/>
          </a:stretch>
        </p:blipFill>
        <p:spPr>
          <a:xfrm>
            <a:off x="7148437" y="82748"/>
            <a:ext cx="1135787" cy="920552"/>
          </a:xfrm>
          <a:prstGeom prst="rect">
            <a:avLst/>
          </a:prstGeom>
          <a:ln w="12700">
            <a:miter lim="400000"/>
          </a:ln>
        </p:spPr>
      </p:pic>
      <p:grpSp>
        <p:nvGrpSpPr>
          <p:cNvPr id="2329" name="6.5-HTTP_Request.png"/>
          <p:cNvGrpSpPr/>
          <p:nvPr/>
        </p:nvGrpSpPr>
        <p:grpSpPr>
          <a:xfrm>
            <a:off x="5179579" y="4345240"/>
            <a:ext cx="4830042" cy="2548887"/>
            <a:chOff x="0" y="0"/>
            <a:chExt cx="4830040" cy="2548886"/>
          </a:xfrm>
        </p:grpSpPr>
        <p:pic>
          <p:nvPicPr>
            <p:cNvPr id="2328" name="6.5-HTTP_Request.png" descr="6.5-HTTP_Request.png"/>
            <p:cNvPicPr>
              <a:picLocks noChangeAspect="1"/>
            </p:cNvPicPr>
            <p:nvPr/>
          </p:nvPicPr>
          <p:blipFill>
            <a:blip r:embed="rId4"/>
            <a:srcRect/>
            <a:stretch>
              <a:fillRect/>
            </a:stretch>
          </p:blipFill>
          <p:spPr>
            <a:xfrm>
              <a:off x="127000" y="88900"/>
              <a:ext cx="4576041" cy="2218687"/>
            </a:xfrm>
            <a:prstGeom prst="rect">
              <a:avLst/>
            </a:prstGeom>
            <a:ln>
              <a:noFill/>
            </a:ln>
            <a:effectLst/>
          </p:spPr>
        </p:pic>
        <p:pic>
          <p:nvPicPr>
            <p:cNvPr id="2327" name="6.5-HTTP_Request.png" descr="6.5-HTTP_Request.png"/>
            <p:cNvPicPr>
              <a:picLocks/>
            </p:cNvPicPr>
            <p:nvPr/>
          </p:nvPicPr>
          <p:blipFill>
            <a:blip r:embed="rId5"/>
            <a:stretch>
              <a:fillRect/>
            </a:stretch>
          </p:blipFill>
          <p:spPr>
            <a:xfrm>
              <a:off x="0" y="-1"/>
              <a:ext cx="4830041" cy="2548888"/>
            </a:xfrm>
            <a:prstGeom prst="rect">
              <a:avLst/>
            </a:prstGeom>
            <a:effectLst/>
          </p:spPr>
        </p:pic>
      </p:grpSp>
      <p:sp>
        <p:nvSpPr>
          <p:cNvPr id="2330" name="Fig 4.6 - Requête HTTP"/>
          <p:cNvSpPr txBox="1"/>
          <p:nvPr/>
        </p:nvSpPr>
        <p:spPr>
          <a:xfrm>
            <a:off x="5181838" y="6834864"/>
            <a:ext cx="3055383"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0000">
              <a:lnSpc>
                <a:spcPct val="100000"/>
              </a:lnSpc>
              <a:spcBef>
                <a:spcPts val="0"/>
              </a:spcBef>
              <a:defRPr sz="1600" i="0" spc="0">
                <a:solidFill>
                  <a:srgbClr val="000000"/>
                </a:solidFill>
                <a:latin typeface="Lucida Sans Regular"/>
                <a:ea typeface="Lucida Sans Regular"/>
                <a:cs typeface="Lucida Sans Regular"/>
                <a:sym typeface="Lucida Sans Regular"/>
              </a:defRPr>
            </a:lvl1pPr>
          </a:lstStyle>
          <a:p>
            <a:r>
              <a:t>Fig 4.6 - Requête HTTP</a:t>
            </a:r>
          </a:p>
        </p:txBody>
      </p:sp>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2336" name="Grouper"/>
          <p:cNvGrpSpPr/>
          <p:nvPr/>
        </p:nvGrpSpPr>
        <p:grpSpPr>
          <a:xfrm>
            <a:off x="317500" y="1270000"/>
            <a:ext cx="9525000" cy="38100"/>
            <a:chOff x="0" y="0"/>
            <a:chExt cx="9525000" cy="38100"/>
          </a:xfrm>
        </p:grpSpPr>
        <p:sp>
          <p:nvSpPr>
            <p:cNvPr id="2334"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335"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337" name="Numéro de diapositive"/>
          <p:cNvSpPr txBox="1">
            <a:spLocks noGrp="1"/>
          </p:cNvSpPr>
          <p:nvPr>
            <p:ph type="sldNum" sz="quarter" idx="4294967295"/>
          </p:nvPr>
        </p:nvSpPr>
        <p:spPr>
          <a:xfrm>
            <a:off x="9463103" y="7200900"/>
            <a:ext cx="430198"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130</a:t>
            </a:fld>
            <a:endParaRPr/>
          </a:p>
        </p:txBody>
      </p:sp>
      <p:sp>
        <p:nvSpPr>
          <p:cNvPr id="2338" name="3 - HTTP"/>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HTTP</a:t>
            </a:r>
          </a:p>
        </p:txBody>
      </p:sp>
      <p:sp>
        <p:nvSpPr>
          <p:cNvPr id="2339" name="La couche application de TCP/IP             Ch.4"/>
          <p:cNvSpPr txBox="1"/>
          <p:nvPr/>
        </p:nvSpPr>
        <p:spPr>
          <a:xfrm>
            <a:off x="279400" y="139700"/>
            <a:ext cx="9525000" cy="660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defRPr sz="3600" b="0" i="0" spc="-72">
                <a:latin typeface="+mj-lt"/>
                <a:ea typeface="+mj-ea"/>
                <a:cs typeface="+mj-cs"/>
                <a:sym typeface="Garamond"/>
              </a:defRPr>
            </a:pPr>
            <a:r>
              <a:t>La couche application de TCP/IP 					</a:t>
            </a:r>
            <a:r>
              <a:rPr sz="2200" spc="-44">
                <a:latin typeface="Consolas"/>
                <a:ea typeface="Consolas"/>
                <a:cs typeface="Consolas"/>
                <a:sym typeface="Consolas"/>
              </a:rPr>
              <a:t>       Ch.4</a:t>
            </a:r>
          </a:p>
        </p:txBody>
      </p:sp>
      <p:sp>
        <p:nvSpPr>
          <p:cNvPr id="2340" name="Flux HTTP, suite…"/>
          <p:cNvSpPr txBox="1">
            <a:spLocks noGrp="1"/>
          </p:cNvSpPr>
          <p:nvPr>
            <p:ph type="body" idx="1"/>
          </p:nvPr>
        </p:nvSpPr>
        <p:spPr>
          <a:xfrm>
            <a:off x="290202" y="1572267"/>
            <a:ext cx="9152724" cy="5782905"/>
          </a:xfrm>
          <a:prstGeom prst="rect">
            <a:avLst/>
          </a:prstGeom>
        </p:spPr>
        <p:txBody>
          <a:bodyPr lIns="25400" tIns="25400" rIns="25400" bIns="25400" anchor="t"/>
          <a:lstStyle/>
          <a:p>
            <a:pPr>
              <a:spcBef>
                <a:spcPts val="0"/>
              </a:spcBef>
              <a:defRPr sz="1800" b="1" spc="-36">
                <a:solidFill>
                  <a:schemeClr val="accent1">
                    <a:hueOff val="54751"/>
                    <a:satOff val="-1697"/>
                    <a:lumOff val="-18038"/>
                  </a:schemeClr>
                </a:solidFill>
                <a:latin typeface="Verdana"/>
                <a:ea typeface="Verdana"/>
                <a:cs typeface="Verdana"/>
                <a:sym typeface="Verdana"/>
              </a:defRPr>
            </a:pPr>
            <a:r>
              <a:t>Flux HTTP, suite</a:t>
            </a:r>
            <a:endParaRPr i="1"/>
          </a:p>
          <a:p>
            <a:pPr>
              <a:spcBef>
                <a:spcPts val="0"/>
              </a:spcBef>
              <a:defRPr sz="1000" b="1" spc="-19">
                <a:solidFill>
                  <a:schemeClr val="accent1">
                    <a:hueOff val="54751"/>
                    <a:satOff val="-1697"/>
                    <a:lumOff val="-18038"/>
                  </a:schemeClr>
                </a:solidFill>
                <a:latin typeface="Verdana"/>
                <a:ea typeface="Verdana"/>
                <a:cs typeface="Verdana"/>
                <a:sym typeface="Verdana"/>
              </a:defRPr>
            </a:pPr>
            <a:endParaRPr i="1"/>
          </a:p>
          <a:p>
            <a:pPr marL="889000" lvl="2" indent="-254000">
              <a:buSzPct val="75000"/>
            </a:pPr>
            <a:r>
              <a:t>Le client lit la réponse du serveur. Par ex. </a:t>
            </a:r>
            <a:br/>
            <a:endParaRPr/>
          </a:p>
          <a:p>
            <a:pPr marL="0" lvl="2" indent="876300">
              <a:buClrTx/>
              <a:buSzTx/>
              <a:buFontTx/>
              <a:buNone/>
              <a:defRPr b="1"/>
            </a:pPr>
            <a:r>
              <a:rPr>
                <a:solidFill>
                  <a:schemeClr val="accent5">
                    <a:lumOff val="-6018"/>
                  </a:schemeClr>
                </a:solidFill>
                <a:latin typeface="Consolas"/>
                <a:ea typeface="Consolas"/>
                <a:cs typeface="Consolas"/>
                <a:sym typeface="Consolas"/>
              </a:rPr>
              <a:t>HTTP/1.1 200 OK</a:t>
            </a:r>
          </a:p>
          <a:p>
            <a:pPr marL="0" lvl="2" indent="876300">
              <a:buClrTx/>
              <a:buSzTx/>
              <a:buFontTx/>
              <a:buNone/>
              <a:defRPr b="1"/>
            </a:pPr>
            <a:r>
              <a:rPr>
                <a:solidFill>
                  <a:schemeClr val="accent5">
                    <a:lumOff val="-6018"/>
                  </a:schemeClr>
                </a:solidFill>
                <a:latin typeface="Consolas"/>
                <a:ea typeface="Consolas"/>
                <a:cs typeface="Consolas"/>
                <a:sym typeface="Consolas"/>
              </a:rPr>
              <a:t>Date: Sat, 09 Oct 2010 14:28:02 GMT</a:t>
            </a:r>
          </a:p>
          <a:p>
            <a:pPr marL="0" lvl="2" indent="876300">
              <a:buClrTx/>
              <a:buSzTx/>
              <a:buFontTx/>
              <a:buNone/>
              <a:defRPr b="1"/>
            </a:pPr>
            <a:r>
              <a:rPr>
                <a:solidFill>
                  <a:schemeClr val="accent5">
                    <a:lumOff val="-6018"/>
                  </a:schemeClr>
                </a:solidFill>
                <a:latin typeface="Consolas"/>
                <a:ea typeface="Consolas"/>
                <a:cs typeface="Consolas"/>
                <a:sym typeface="Consolas"/>
              </a:rPr>
              <a:t>Server: Apache</a:t>
            </a:r>
          </a:p>
          <a:p>
            <a:pPr marL="0" lvl="2" indent="876300">
              <a:buClrTx/>
              <a:buSzTx/>
              <a:buFontTx/>
              <a:buNone/>
              <a:defRPr b="1"/>
            </a:pPr>
            <a:r>
              <a:rPr>
                <a:solidFill>
                  <a:schemeClr val="accent5">
                    <a:lumOff val="-6018"/>
                  </a:schemeClr>
                </a:solidFill>
                <a:latin typeface="Consolas"/>
                <a:ea typeface="Consolas"/>
                <a:cs typeface="Consolas"/>
                <a:sym typeface="Consolas"/>
              </a:rPr>
              <a:t>Last-Modified: Tue, 01 Dec 2009 20:18:22 GMT</a:t>
            </a:r>
          </a:p>
          <a:p>
            <a:pPr marL="0" lvl="2" indent="876300">
              <a:buClrTx/>
              <a:buSzTx/>
              <a:buFontTx/>
              <a:buNone/>
              <a:defRPr b="1"/>
            </a:pPr>
            <a:r>
              <a:rPr>
                <a:solidFill>
                  <a:schemeClr val="accent5">
                    <a:lumOff val="-6018"/>
                  </a:schemeClr>
                </a:solidFill>
                <a:latin typeface="Consolas"/>
                <a:ea typeface="Consolas"/>
                <a:cs typeface="Consolas"/>
                <a:sym typeface="Consolas"/>
              </a:rPr>
              <a:t>ETag: "51142bc1-7449-479b075b2891b"</a:t>
            </a:r>
          </a:p>
          <a:p>
            <a:pPr marL="0" lvl="2" indent="876300">
              <a:buClrTx/>
              <a:buSzTx/>
              <a:buFontTx/>
              <a:buNone/>
              <a:defRPr b="1"/>
            </a:pPr>
            <a:r>
              <a:rPr>
                <a:solidFill>
                  <a:schemeClr val="accent5">
                    <a:lumOff val="-6018"/>
                  </a:schemeClr>
                </a:solidFill>
                <a:latin typeface="Consolas"/>
                <a:ea typeface="Consolas"/>
                <a:cs typeface="Consolas"/>
                <a:sym typeface="Consolas"/>
              </a:rPr>
              <a:t>Accept-Ranges: bytes</a:t>
            </a:r>
          </a:p>
          <a:p>
            <a:pPr marL="0" lvl="2" indent="876300">
              <a:buClrTx/>
              <a:buSzTx/>
              <a:buFontTx/>
              <a:buNone/>
              <a:defRPr b="1"/>
            </a:pPr>
            <a:r>
              <a:rPr>
                <a:solidFill>
                  <a:schemeClr val="accent5">
                    <a:lumOff val="-6018"/>
                  </a:schemeClr>
                </a:solidFill>
                <a:latin typeface="Consolas"/>
                <a:ea typeface="Consolas"/>
                <a:cs typeface="Consolas"/>
                <a:sym typeface="Consolas"/>
              </a:rPr>
              <a:t>Content-Length: 29769</a:t>
            </a:r>
          </a:p>
          <a:p>
            <a:pPr marL="0" lvl="2" indent="876300">
              <a:buClrTx/>
              <a:buSzTx/>
              <a:buFontTx/>
              <a:buNone/>
              <a:defRPr b="1"/>
            </a:pPr>
            <a:r>
              <a:rPr>
                <a:solidFill>
                  <a:schemeClr val="accent5">
                    <a:lumOff val="-6018"/>
                  </a:schemeClr>
                </a:solidFill>
                <a:latin typeface="Consolas"/>
                <a:ea typeface="Consolas"/>
                <a:cs typeface="Consolas"/>
                <a:sym typeface="Consolas"/>
              </a:rPr>
              <a:t>Content-Type: text/html</a:t>
            </a:r>
          </a:p>
          <a:p>
            <a:pPr marL="0" lvl="2" indent="876300">
              <a:buClrTx/>
              <a:buSzTx/>
              <a:buFontTx/>
              <a:buNone/>
              <a:defRPr b="1"/>
            </a:pPr>
            <a:endParaRPr>
              <a:solidFill>
                <a:schemeClr val="accent5">
                  <a:lumOff val="-6018"/>
                </a:schemeClr>
              </a:solidFill>
              <a:latin typeface="Consolas"/>
              <a:ea typeface="Consolas"/>
              <a:cs typeface="Consolas"/>
              <a:sym typeface="Consolas"/>
            </a:endParaRPr>
          </a:p>
          <a:p>
            <a:pPr marL="0" lvl="2" indent="876300">
              <a:buClrTx/>
              <a:buSzTx/>
              <a:buFontTx/>
              <a:buNone/>
              <a:defRPr b="1"/>
            </a:pPr>
            <a:r>
              <a:rPr>
                <a:solidFill>
                  <a:schemeClr val="accent5">
                    <a:lumOff val="-6018"/>
                  </a:schemeClr>
                </a:solidFill>
                <a:latin typeface="Consolas"/>
                <a:ea typeface="Consolas"/>
                <a:cs typeface="Consolas"/>
                <a:sym typeface="Consolas"/>
              </a:rPr>
              <a:t>&lt;!DOCTYPE html... (les 29769 octets de la page web</a:t>
            </a:r>
          </a:p>
          <a:p>
            <a:pPr marL="0" lvl="2" indent="876300">
              <a:buClrTx/>
              <a:buSzTx/>
              <a:buFontTx/>
              <a:buNone/>
              <a:defRPr b="1"/>
            </a:pPr>
            <a:r>
              <a:rPr>
                <a:solidFill>
                  <a:schemeClr val="accent5">
                    <a:lumOff val="-6018"/>
                  </a:schemeClr>
                </a:solidFill>
                <a:latin typeface="Consolas"/>
                <a:ea typeface="Consolas"/>
                <a:cs typeface="Consolas"/>
                <a:sym typeface="Consolas"/>
              </a:rPr>
              <a:t>demandée)</a:t>
            </a:r>
          </a:p>
          <a:p>
            <a:pPr marL="0" lvl="2" indent="876300">
              <a:buClrTx/>
              <a:buSzTx/>
              <a:buFontTx/>
              <a:buNone/>
              <a:defRPr b="1"/>
            </a:pPr>
            <a:endParaRPr>
              <a:solidFill>
                <a:schemeClr val="accent5">
                  <a:lumOff val="-6018"/>
                </a:schemeClr>
              </a:solidFill>
              <a:latin typeface="Consolas"/>
              <a:ea typeface="Consolas"/>
              <a:cs typeface="Consolas"/>
              <a:sym typeface="Consolas"/>
            </a:endParaRPr>
          </a:p>
          <a:p>
            <a:pPr marL="889000" lvl="2" indent="-254000">
              <a:buSzPct val="75000"/>
            </a:pPr>
            <a:r>
              <a:rPr spc="-19"/>
              <a:t>La réponse comprend la </a:t>
            </a:r>
            <a:r>
              <a:rPr b="1" spc="-19"/>
              <a:t>version</a:t>
            </a:r>
            <a:r>
              <a:rPr spc="-19"/>
              <a:t> du protocole, un </a:t>
            </a:r>
            <a:r>
              <a:rPr b="1" spc="-19"/>
              <a:t>code</a:t>
            </a:r>
            <a:r>
              <a:rPr spc="-19"/>
              <a:t> de status (200, 404, 500…), un </a:t>
            </a:r>
            <a:r>
              <a:rPr b="1" spc="-19"/>
              <a:t>message</a:t>
            </a:r>
            <a:r>
              <a:rPr spc="-19"/>
              <a:t> de statut (</a:t>
            </a:r>
            <a:r>
              <a:rPr i="1" spc="-19"/>
              <a:t>OK, Not found, Internal server error,…</a:t>
            </a:r>
            <a:r>
              <a:rPr spc="-19"/>
              <a:t>), les </a:t>
            </a:r>
            <a:r>
              <a:rPr b="1" spc="-19"/>
              <a:t>en-têtes</a:t>
            </a:r>
            <a:r>
              <a:rPr spc="-19"/>
              <a:t> HTTP, puis un éventuel </a:t>
            </a:r>
            <a:r>
              <a:rPr b="1" spc="-19"/>
              <a:t>corps</a:t>
            </a:r>
            <a:r>
              <a:rPr spc="-19"/>
              <a:t> avec la ressource demandée.</a:t>
            </a:r>
          </a:p>
        </p:txBody>
      </p:sp>
      <p:pic>
        <p:nvPicPr>
          <p:cNvPr id="2341" name="Ch6-Applic-nuage-de-mots-2.png" descr="Ch6-Applic-nuage-de-mots-2.png"/>
          <p:cNvPicPr>
            <a:picLocks/>
          </p:cNvPicPr>
          <p:nvPr/>
        </p:nvPicPr>
        <p:blipFill>
          <a:blip r:embed="rId2"/>
          <a:stretch>
            <a:fillRect/>
          </a:stretch>
        </p:blipFill>
        <p:spPr>
          <a:xfrm>
            <a:off x="7148437" y="82748"/>
            <a:ext cx="1135787" cy="920552"/>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2345" name="Grouper"/>
          <p:cNvGrpSpPr/>
          <p:nvPr/>
        </p:nvGrpSpPr>
        <p:grpSpPr>
          <a:xfrm>
            <a:off x="317500" y="1270000"/>
            <a:ext cx="9525000" cy="38100"/>
            <a:chOff x="0" y="0"/>
            <a:chExt cx="9525000" cy="38100"/>
          </a:xfrm>
        </p:grpSpPr>
        <p:sp>
          <p:nvSpPr>
            <p:cNvPr id="2343"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344"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346" name="Numéro de diapositive"/>
          <p:cNvSpPr txBox="1">
            <a:spLocks noGrp="1"/>
          </p:cNvSpPr>
          <p:nvPr>
            <p:ph type="sldNum" sz="quarter" idx="4294967295"/>
          </p:nvPr>
        </p:nvSpPr>
        <p:spPr>
          <a:xfrm>
            <a:off x="9463103" y="7200900"/>
            <a:ext cx="430198"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131</a:t>
            </a:fld>
            <a:endParaRPr/>
          </a:p>
        </p:txBody>
      </p:sp>
      <p:sp>
        <p:nvSpPr>
          <p:cNvPr id="2347" name="3 - HTTP"/>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HTTP</a:t>
            </a:r>
          </a:p>
        </p:txBody>
      </p:sp>
      <p:sp>
        <p:nvSpPr>
          <p:cNvPr id="2348" name="La couche application de TCP/IP             Ch.4"/>
          <p:cNvSpPr txBox="1"/>
          <p:nvPr/>
        </p:nvSpPr>
        <p:spPr>
          <a:xfrm>
            <a:off x="279400" y="139700"/>
            <a:ext cx="9525000" cy="660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defRPr sz="3600" b="0" i="0" spc="-72">
                <a:latin typeface="+mj-lt"/>
                <a:ea typeface="+mj-ea"/>
                <a:cs typeface="+mj-cs"/>
                <a:sym typeface="Garamond"/>
              </a:defRPr>
            </a:pPr>
            <a:r>
              <a:t>La couche application de TCP/IP 					</a:t>
            </a:r>
            <a:r>
              <a:rPr sz="2200" spc="-44">
                <a:latin typeface="Consolas"/>
                <a:ea typeface="Consolas"/>
                <a:cs typeface="Consolas"/>
                <a:sym typeface="Consolas"/>
              </a:rPr>
              <a:t>       Ch.4</a:t>
            </a:r>
          </a:p>
        </p:txBody>
      </p:sp>
      <p:sp>
        <p:nvSpPr>
          <p:cNvPr id="2349" name="Les standards du web…"/>
          <p:cNvSpPr txBox="1">
            <a:spLocks noGrp="1"/>
          </p:cNvSpPr>
          <p:nvPr>
            <p:ph type="body" idx="1"/>
          </p:nvPr>
        </p:nvSpPr>
        <p:spPr>
          <a:xfrm>
            <a:off x="290202" y="1572267"/>
            <a:ext cx="9152724" cy="5782905"/>
          </a:xfrm>
          <a:prstGeom prst="rect">
            <a:avLst/>
          </a:prstGeom>
        </p:spPr>
        <p:txBody>
          <a:bodyPr lIns="25400" tIns="25400" rIns="25400" bIns="25400" anchor="t"/>
          <a:lstStyle/>
          <a:p>
            <a:pPr>
              <a:spcBef>
                <a:spcPts val="0"/>
              </a:spcBef>
              <a:defRPr sz="1800" b="1" spc="-36">
                <a:solidFill>
                  <a:schemeClr val="accent1">
                    <a:hueOff val="54751"/>
                    <a:satOff val="-1697"/>
                    <a:lumOff val="-18038"/>
                  </a:schemeClr>
                </a:solidFill>
                <a:latin typeface="Verdana"/>
                <a:ea typeface="Verdana"/>
                <a:cs typeface="Verdana"/>
                <a:sym typeface="Verdana"/>
              </a:defRPr>
            </a:pPr>
            <a:r>
              <a:t>Les standards du web</a:t>
            </a:r>
            <a:endParaRPr i="1"/>
          </a:p>
          <a:p>
            <a:pPr>
              <a:spcBef>
                <a:spcPts val="0"/>
              </a:spcBef>
              <a:defRPr sz="1000" b="1" spc="-19">
                <a:solidFill>
                  <a:schemeClr val="accent1">
                    <a:hueOff val="54751"/>
                    <a:satOff val="-1697"/>
                    <a:lumOff val="-18038"/>
                  </a:schemeClr>
                </a:solidFill>
                <a:latin typeface="Verdana"/>
                <a:ea typeface="Verdana"/>
                <a:cs typeface="Verdana"/>
                <a:sym typeface="Verdana"/>
              </a:defRPr>
            </a:pPr>
            <a:endParaRPr i="1"/>
          </a:p>
          <a:p>
            <a:pPr marL="254000" lvl="1" indent="-254000">
              <a:lnSpc>
                <a:spcPct val="100000"/>
              </a:lnSpc>
              <a:spcBef>
                <a:spcPts val="400"/>
              </a:spcBef>
              <a:buSzPct val="75000"/>
            </a:pPr>
            <a:r>
              <a:t>URL, </a:t>
            </a:r>
            <a:r>
              <a:rPr i="1"/>
              <a:t>Uniform Resource Locator</a:t>
            </a:r>
            <a:r>
              <a:t>, Format de nommage de ressources ; adresse réticulaire ; (usuellement) adresse web</a:t>
            </a:r>
          </a:p>
          <a:p>
            <a:pPr marL="508000" lvl="1" indent="-254000">
              <a:lnSpc>
                <a:spcPct val="100000"/>
              </a:lnSpc>
              <a:spcBef>
                <a:spcPts val="400"/>
              </a:spcBef>
              <a:buSzPct val="75000"/>
              <a:buChar char="‣"/>
            </a:pPr>
            <a:r>
              <a:t>Une URL se décompose en général en quatre principales parties :</a:t>
            </a:r>
            <a:br/>
            <a:endParaRPr/>
          </a:p>
          <a:p>
            <a:pPr marL="508000" lvl="1" indent="-254000">
              <a:lnSpc>
                <a:spcPct val="100000"/>
              </a:lnSpc>
              <a:spcBef>
                <a:spcPts val="400"/>
              </a:spcBef>
              <a:buSzPct val="75000"/>
              <a:buChar char="‣"/>
            </a:pPr>
            <a:endParaRPr/>
          </a:p>
          <a:p>
            <a:pPr marL="508000" lvl="1" indent="-254000">
              <a:lnSpc>
                <a:spcPct val="100000"/>
              </a:lnSpc>
              <a:spcBef>
                <a:spcPts val="400"/>
              </a:spcBef>
              <a:buSzPct val="75000"/>
              <a:buChar char="‣"/>
            </a:pPr>
            <a:endParaRPr/>
          </a:p>
          <a:p>
            <a:pPr marL="508000" lvl="1" indent="-254000">
              <a:lnSpc>
                <a:spcPct val="100000"/>
              </a:lnSpc>
              <a:spcBef>
                <a:spcPts val="400"/>
              </a:spcBef>
              <a:buSzPct val="75000"/>
              <a:buChar char="‣"/>
            </a:pPr>
            <a:endParaRPr/>
          </a:p>
          <a:p>
            <a:pPr marL="508000" lvl="1" indent="-254000">
              <a:lnSpc>
                <a:spcPct val="100000"/>
              </a:lnSpc>
              <a:spcBef>
                <a:spcPts val="400"/>
              </a:spcBef>
              <a:buSzPct val="75000"/>
              <a:buChar char="‣"/>
            </a:pPr>
            <a:endParaRPr/>
          </a:p>
          <a:p>
            <a:pPr marL="508000" lvl="1" indent="-254000">
              <a:lnSpc>
                <a:spcPct val="100000"/>
              </a:lnSpc>
              <a:spcBef>
                <a:spcPts val="400"/>
              </a:spcBef>
              <a:buSzPct val="75000"/>
              <a:buChar char="‣"/>
            </a:pPr>
            <a:endParaRPr/>
          </a:p>
          <a:p>
            <a:pPr marL="508000" lvl="1" indent="-254000">
              <a:lnSpc>
                <a:spcPct val="100000"/>
              </a:lnSpc>
              <a:spcBef>
                <a:spcPts val="400"/>
              </a:spcBef>
              <a:buSzPct val="75000"/>
              <a:buChar char="‣"/>
            </a:pPr>
            <a:endParaRPr/>
          </a:p>
          <a:p>
            <a:pPr marL="508000" lvl="1" indent="-254000">
              <a:lnSpc>
                <a:spcPct val="100000"/>
              </a:lnSpc>
              <a:spcBef>
                <a:spcPts val="400"/>
              </a:spcBef>
              <a:buSzPct val="75000"/>
              <a:buChar char="‣"/>
            </a:pPr>
            <a:r>
              <a:t>Le nom du </a:t>
            </a:r>
            <a:r>
              <a:rPr b="1"/>
              <a:t>protocole</a:t>
            </a:r>
            <a:r>
              <a:t> (http ; https ; ftp ; file ; mailto ; news...), suivi par « : »</a:t>
            </a:r>
          </a:p>
          <a:p>
            <a:pPr marL="508000" lvl="1" indent="-254000">
              <a:lnSpc>
                <a:spcPct val="100000"/>
              </a:lnSpc>
              <a:spcBef>
                <a:spcPts val="400"/>
              </a:spcBef>
              <a:buSzPct val="75000"/>
              <a:buChar char="‣"/>
            </a:pPr>
            <a:r>
              <a:t>Le nom du serveur : le </a:t>
            </a:r>
            <a:r>
              <a:rPr b="1"/>
              <a:t>nom de domaine</a:t>
            </a:r>
            <a:r>
              <a:t> du serveur, précédé par « // »</a:t>
            </a:r>
          </a:p>
          <a:p>
            <a:pPr marL="759177" lvl="2" indent="-225777">
              <a:lnSpc>
                <a:spcPct val="100000"/>
              </a:lnSpc>
              <a:spcBef>
                <a:spcPts val="400"/>
              </a:spcBef>
              <a:buSzPct val="75000"/>
            </a:pPr>
            <a:r>
              <a:t>le nom de domaine est composé de sous-domaines optionnels, d’un domaine de 2</a:t>
            </a:r>
            <a:r>
              <a:rPr baseline="31999"/>
              <a:t>e</a:t>
            </a:r>
            <a:r>
              <a:t> niveau et d’un domaine de 1</a:t>
            </a:r>
            <a:r>
              <a:rPr baseline="31999"/>
              <a:t>er</a:t>
            </a:r>
            <a:r>
              <a:t> niveau (TLD, Top Level Domain)</a:t>
            </a:r>
          </a:p>
        </p:txBody>
      </p:sp>
      <p:grpSp>
        <p:nvGrpSpPr>
          <p:cNvPr id="2352" name="https://altavista.digital.com:8080/find.pl?q=url&amp;lang=fr…"/>
          <p:cNvGrpSpPr/>
          <p:nvPr/>
        </p:nvGrpSpPr>
        <p:grpSpPr>
          <a:xfrm>
            <a:off x="279399" y="3232149"/>
            <a:ext cx="9525001" cy="2247901"/>
            <a:chOff x="0" y="0"/>
            <a:chExt cx="9525000" cy="2247900"/>
          </a:xfrm>
        </p:grpSpPr>
        <p:sp>
          <p:nvSpPr>
            <p:cNvPr id="2351" name="https://altavista.digital.com:8080/find.pl?q=url&amp;lang=fr…"/>
            <p:cNvSpPr txBox="1"/>
            <p:nvPr/>
          </p:nvSpPr>
          <p:spPr>
            <a:xfrm>
              <a:off x="215900" y="139700"/>
              <a:ext cx="9093200" cy="1689100"/>
            </a:xfrm>
            <a:prstGeom prst="rect">
              <a:avLst/>
            </a:prstGeom>
            <a:noFill/>
            <a:ln>
              <a:noFill/>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rmAutofit/>
            </a:bodyPr>
            <a:lstStyle/>
            <a:p>
              <a:pPr marL="68580" defTabSz="457200">
                <a:lnSpc>
                  <a:spcPct val="100000"/>
                </a:lnSpc>
                <a:spcBef>
                  <a:spcPts val="0"/>
                </a:spcBef>
                <a:tabLst>
                  <a:tab pos="533400" algn="l"/>
                  <a:tab pos="5207000" algn="ctr"/>
                </a:tabLst>
                <a:defRPr sz="2000" b="0" i="0" spc="0">
                  <a:solidFill>
                    <a:srgbClr val="000000"/>
                  </a:solidFill>
                  <a:latin typeface="Andale Mono"/>
                  <a:ea typeface="Andale Mono"/>
                  <a:cs typeface="Andale Mono"/>
                  <a:sym typeface="Andale Mono"/>
                </a:defRPr>
              </a:pPr>
              <a:endParaRPr/>
            </a:p>
            <a:p>
              <a:pPr marL="68580" defTabSz="457200">
                <a:lnSpc>
                  <a:spcPct val="100000"/>
                </a:lnSpc>
                <a:spcBef>
                  <a:spcPts val="0"/>
                </a:spcBef>
                <a:tabLst>
                  <a:tab pos="533400" algn="l"/>
                  <a:tab pos="5207000" algn="ctr"/>
                </a:tabLst>
                <a:defRPr sz="2000" b="0" i="0" spc="0">
                  <a:solidFill>
                    <a:srgbClr val="000000"/>
                  </a:solidFill>
                  <a:latin typeface="Consolas"/>
                  <a:ea typeface="Consolas"/>
                  <a:cs typeface="Consolas"/>
                  <a:sym typeface="Consolas"/>
                </a:defRPr>
              </a:pPr>
              <a:r>
                <a:t>https://altavista.digital.com:8080/find.pl?q=url&amp;lang=fr</a:t>
              </a:r>
            </a:p>
            <a:p>
              <a:pPr marL="360045" defTabSz="457200">
                <a:lnSpc>
                  <a:spcPct val="100000"/>
                </a:lnSpc>
                <a:spcBef>
                  <a:spcPts val="0"/>
                </a:spcBef>
                <a:tabLst>
                  <a:tab pos="533400" algn="l"/>
                  <a:tab pos="5207000" algn="ctr"/>
                </a:tabLst>
                <a:defRPr sz="1400" b="0" i="0" spc="0">
                  <a:solidFill>
                    <a:srgbClr val="000000"/>
                  </a:solidFill>
                  <a:latin typeface="Menlo Regular"/>
                  <a:ea typeface="Menlo Regular"/>
                  <a:cs typeface="Menlo Regular"/>
                  <a:sym typeface="Menlo Regular"/>
                </a:defRPr>
              </a:pPr>
              <a:endParaRPr/>
            </a:p>
            <a:p>
              <a:pPr defTabSz="457200">
                <a:lnSpc>
                  <a:spcPct val="100000"/>
                </a:lnSpc>
                <a:spcBef>
                  <a:spcPts val="0"/>
                </a:spcBef>
                <a:tabLst>
                  <a:tab pos="457200" algn="ctr"/>
                  <a:tab pos="2616200" algn="ctr"/>
                  <a:tab pos="4521200" algn="ctr"/>
                  <a:tab pos="6400800" algn="ctr"/>
                </a:tabLst>
                <a:defRPr sz="1700" b="0" i="0" spc="0">
                  <a:solidFill>
                    <a:srgbClr val="000000"/>
                  </a:solidFill>
                  <a:latin typeface="Consolas"/>
                  <a:ea typeface="Consolas"/>
                  <a:cs typeface="Consolas"/>
                  <a:sym typeface="Consolas"/>
                </a:defRPr>
              </a:pPr>
              <a:r>
                <a:t>	</a:t>
              </a:r>
              <a:r>
                <a:rPr>
                  <a:solidFill>
                    <a:srgbClr val="B92D5D"/>
                  </a:solidFill>
                </a:rPr>
                <a:t>———————	</a:t>
              </a:r>
              <a:r>
                <a:rPr>
                  <a:solidFill>
                    <a:srgbClr val="38571A"/>
                  </a:solidFill>
                </a:rPr>
                <a:t>––––––––––––––––––––––––––	</a:t>
              </a:r>
              <a:r>
                <a:rPr>
                  <a:solidFill>
                    <a:srgbClr val="B92D5D"/>
                  </a:solidFill>
                </a:rPr>
                <a:t>—————	</a:t>
              </a:r>
              <a:r>
                <a:rPr>
                  <a:solidFill>
                    <a:srgbClr val="7B219F"/>
                  </a:solidFill>
                </a:rPr>
                <a:t>––––––––––––––––––––––––––</a:t>
              </a:r>
            </a:p>
            <a:p>
              <a:pPr defTabSz="457200">
                <a:lnSpc>
                  <a:spcPct val="100000"/>
                </a:lnSpc>
                <a:spcBef>
                  <a:spcPts val="0"/>
                </a:spcBef>
                <a:tabLst>
                  <a:tab pos="457200" algn="ctr"/>
                  <a:tab pos="2616200" algn="ctr"/>
                  <a:tab pos="4521200" algn="ctr"/>
                  <a:tab pos="6400800" algn="ctr"/>
                </a:tabLst>
                <a:defRPr sz="1700" b="0" i="0" spc="0">
                  <a:solidFill>
                    <a:srgbClr val="000000"/>
                  </a:solidFill>
                  <a:latin typeface="Calibri"/>
                  <a:ea typeface="Calibri"/>
                  <a:cs typeface="Calibri"/>
                  <a:sym typeface="Calibri"/>
                </a:defRPr>
              </a:pPr>
              <a:r>
                <a:rPr>
                  <a:solidFill>
                    <a:srgbClr val="7B219F"/>
                  </a:solidFill>
                </a:rPr>
                <a:t>	</a:t>
              </a:r>
              <a:r>
                <a:rPr b="1">
                  <a:solidFill>
                    <a:srgbClr val="B92D5D"/>
                  </a:solidFill>
                </a:rPr>
                <a:t>Protocole	</a:t>
              </a:r>
              <a:r>
                <a:rPr b="1">
                  <a:solidFill>
                    <a:srgbClr val="38571A"/>
                  </a:solidFill>
                </a:rPr>
                <a:t>Nom de domaine	Port	</a:t>
              </a:r>
              <a:r>
                <a:rPr b="1">
                  <a:solidFill>
                    <a:srgbClr val="7B219F"/>
                  </a:solidFill>
                </a:rPr>
                <a:t>Accès à la ressource</a:t>
              </a:r>
            </a:p>
          </p:txBody>
        </p:sp>
        <p:pic>
          <p:nvPicPr>
            <p:cNvPr id="2350" name="https://altavista.digital.com:8080/find.pl?q=url&amp;lang=fr… https://altavista.digital.com:8080/find.pl?q=url&amp;lang=fr———————––––––––––––––––––––––––––—————––––––––––––––––––––––––––ProtocoleNom de domainePortAccès à la ressource" descr="https://altavista.digital.com:8080/find.pl?q=url&amp;lang=fr… https://altavista.digital.com:8080/find.pl?q=url&amp;lang=fr———————––––––––––––––––––––––––––—————––––––––––––––––––––––––––ProtocoleNom de domainePortAccès à la ressource"/>
            <p:cNvPicPr>
              <a:picLocks/>
            </p:cNvPicPr>
            <p:nvPr/>
          </p:nvPicPr>
          <p:blipFill>
            <a:blip r:embed="rId2"/>
            <a:stretch>
              <a:fillRect/>
            </a:stretch>
          </p:blipFill>
          <p:spPr>
            <a:xfrm>
              <a:off x="0" y="0"/>
              <a:ext cx="9525000" cy="2247900"/>
            </a:xfrm>
            <a:prstGeom prst="rect">
              <a:avLst/>
            </a:prstGeom>
            <a:effectLst/>
          </p:spPr>
        </p:pic>
      </p:grpSp>
      <p:pic>
        <p:nvPicPr>
          <p:cNvPr id="2353" name="Ch6-Applic-nuage-de-mots-2.png" descr="Ch6-Applic-nuage-de-mots-2.png"/>
          <p:cNvPicPr>
            <a:picLocks/>
          </p:cNvPicPr>
          <p:nvPr/>
        </p:nvPicPr>
        <p:blipFill>
          <a:blip r:embed="rId3"/>
          <a:stretch>
            <a:fillRect/>
          </a:stretch>
        </p:blipFill>
        <p:spPr>
          <a:xfrm>
            <a:off x="7148437" y="82748"/>
            <a:ext cx="1135787" cy="920552"/>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2357" name="Grouper"/>
          <p:cNvGrpSpPr/>
          <p:nvPr/>
        </p:nvGrpSpPr>
        <p:grpSpPr>
          <a:xfrm>
            <a:off x="317500" y="1270000"/>
            <a:ext cx="9525000" cy="38100"/>
            <a:chOff x="0" y="0"/>
            <a:chExt cx="9525000" cy="38100"/>
          </a:xfrm>
        </p:grpSpPr>
        <p:sp>
          <p:nvSpPr>
            <p:cNvPr id="2355"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356"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358" name="Numéro de diapositive"/>
          <p:cNvSpPr txBox="1">
            <a:spLocks noGrp="1"/>
          </p:cNvSpPr>
          <p:nvPr>
            <p:ph type="sldNum" sz="quarter" idx="4294967295"/>
          </p:nvPr>
        </p:nvSpPr>
        <p:spPr>
          <a:xfrm>
            <a:off x="9463103" y="7200900"/>
            <a:ext cx="430198"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132</a:t>
            </a:fld>
            <a:endParaRPr/>
          </a:p>
        </p:txBody>
      </p:sp>
      <p:sp>
        <p:nvSpPr>
          <p:cNvPr id="2359" name="3 - HTTP"/>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HTTP</a:t>
            </a:r>
          </a:p>
        </p:txBody>
      </p:sp>
      <p:sp>
        <p:nvSpPr>
          <p:cNvPr id="2360" name="La couche application de TCP/IP             Ch.4"/>
          <p:cNvSpPr txBox="1"/>
          <p:nvPr/>
        </p:nvSpPr>
        <p:spPr>
          <a:xfrm>
            <a:off x="279400" y="139700"/>
            <a:ext cx="9525000" cy="660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defRPr sz="3600" b="0" i="0" spc="-72">
                <a:latin typeface="+mj-lt"/>
                <a:ea typeface="+mj-ea"/>
                <a:cs typeface="+mj-cs"/>
                <a:sym typeface="Garamond"/>
              </a:defRPr>
            </a:pPr>
            <a:r>
              <a:t>La couche application de TCP/IP 					</a:t>
            </a:r>
            <a:r>
              <a:rPr sz="2200" spc="-44">
                <a:latin typeface="Consolas"/>
                <a:ea typeface="Consolas"/>
                <a:cs typeface="Consolas"/>
                <a:sym typeface="Consolas"/>
              </a:rPr>
              <a:t>       Ch.4</a:t>
            </a:r>
          </a:p>
        </p:txBody>
      </p:sp>
      <p:sp>
        <p:nvSpPr>
          <p:cNvPr id="2361" name="Les standards du web…"/>
          <p:cNvSpPr txBox="1">
            <a:spLocks noGrp="1"/>
          </p:cNvSpPr>
          <p:nvPr>
            <p:ph type="body" idx="1"/>
          </p:nvPr>
        </p:nvSpPr>
        <p:spPr>
          <a:xfrm>
            <a:off x="290202" y="1572267"/>
            <a:ext cx="9152724" cy="5782905"/>
          </a:xfrm>
          <a:prstGeom prst="rect">
            <a:avLst/>
          </a:prstGeom>
        </p:spPr>
        <p:txBody>
          <a:bodyPr lIns="25400" tIns="25400" rIns="25400" bIns="25400" anchor="t"/>
          <a:lstStyle/>
          <a:p>
            <a:pPr>
              <a:spcBef>
                <a:spcPts val="0"/>
              </a:spcBef>
              <a:defRPr sz="1800" b="1" spc="-36">
                <a:solidFill>
                  <a:schemeClr val="accent1">
                    <a:hueOff val="54751"/>
                    <a:satOff val="-1697"/>
                    <a:lumOff val="-18038"/>
                  </a:schemeClr>
                </a:solidFill>
                <a:latin typeface="Verdana"/>
                <a:ea typeface="Verdana"/>
                <a:cs typeface="Verdana"/>
                <a:sym typeface="Verdana"/>
              </a:defRPr>
            </a:pPr>
            <a:r>
              <a:t>Les standards du web</a:t>
            </a:r>
            <a:endParaRPr i="1"/>
          </a:p>
          <a:p>
            <a:pPr>
              <a:spcBef>
                <a:spcPts val="0"/>
              </a:spcBef>
              <a:defRPr sz="1000" b="1" spc="-19">
                <a:solidFill>
                  <a:schemeClr val="accent1">
                    <a:hueOff val="54751"/>
                    <a:satOff val="-1697"/>
                    <a:lumOff val="-18038"/>
                  </a:schemeClr>
                </a:solidFill>
                <a:latin typeface="Verdana"/>
                <a:ea typeface="Verdana"/>
                <a:cs typeface="Verdana"/>
                <a:sym typeface="Verdana"/>
              </a:defRPr>
            </a:pPr>
            <a:endParaRPr i="1"/>
          </a:p>
          <a:p>
            <a:pPr marL="254000" lvl="1" indent="-254000">
              <a:lnSpc>
                <a:spcPct val="100000"/>
              </a:lnSpc>
              <a:buSzPct val="75000"/>
              <a:defRPr b="1"/>
            </a:pPr>
            <a:r>
              <a:t>URL</a:t>
            </a:r>
            <a:r>
              <a:rPr b="0"/>
              <a:t>, </a:t>
            </a:r>
            <a:r>
              <a:rPr b="0" i="1"/>
              <a:t>Uniform Resource Locator</a:t>
            </a:r>
            <a:r>
              <a:rPr b="0"/>
              <a:t>, suite…</a:t>
            </a:r>
            <a:br/>
            <a:br/>
            <a:endParaRPr/>
          </a:p>
          <a:p>
            <a:pPr marL="254000" lvl="1" indent="-254000">
              <a:lnSpc>
                <a:spcPct val="100000"/>
              </a:lnSpc>
              <a:buSzPct val="75000"/>
              <a:defRPr b="1"/>
            </a:pPr>
            <a:br/>
            <a:br/>
            <a:br/>
            <a:br/>
            <a:endParaRPr sz="1100"/>
          </a:p>
          <a:p>
            <a:pPr marL="508000" lvl="1" indent="-254000">
              <a:lnSpc>
                <a:spcPct val="100000"/>
              </a:lnSpc>
              <a:spcBef>
                <a:spcPts val="0"/>
              </a:spcBef>
              <a:buSzPct val="75000"/>
              <a:buChar char="‣"/>
              <a:defRPr spc="-39"/>
            </a:pPr>
            <a:r>
              <a:t>(en option) Le numéro de </a:t>
            </a:r>
            <a:r>
              <a:rPr b="1"/>
              <a:t>port</a:t>
            </a:r>
            <a:r>
              <a:t> TCP ; pour HTTP, le n° de port par défaut est </a:t>
            </a:r>
            <a:r>
              <a:rPr b="1"/>
              <a:t>80 (</a:t>
            </a:r>
            <a:r>
              <a:t>et 443 pour HTTPS)</a:t>
            </a:r>
          </a:p>
          <a:p>
            <a:pPr marL="508000" lvl="1" indent="-254000">
              <a:lnSpc>
                <a:spcPct val="100000"/>
              </a:lnSpc>
              <a:spcBef>
                <a:spcPts val="400"/>
              </a:spcBef>
              <a:buSzPct val="75000"/>
              <a:buChar char="‣"/>
            </a:pPr>
            <a:r>
              <a:t>L’</a:t>
            </a:r>
            <a:r>
              <a:rPr b="1"/>
              <a:t>accès à la ressource</a:t>
            </a:r>
            <a:r>
              <a:t> ; tous ses éléments sont optionnels :</a:t>
            </a:r>
          </a:p>
          <a:p>
            <a:pPr marL="889000" lvl="2" indent="-254000">
              <a:lnSpc>
                <a:spcPct val="100000"/>
              </a:lnSpc>
              <a:spcBef>
                <a:spcPts val="400"/>
              </a:spcBef>
              <a:buSzPct val="75000"/>
            </a:pPr>
            <a:r>
              <a:t>le </a:t>
            </a:r>
            <a:r>
              <a:rPr b="1"/>
              <a:t>chemin</a:t>
            </a:r>
            <a:r>
              <a:t> absolu sur le service contenant la page web. Il commence par « / ». Par défaut, « / ».</a:t>
            </a:r>
          </a:p>
          <a:p>
            <a:pPr marL="889000" lvl="2" indent="-254000">
              <a:lnSpc>
                <a:spcPct val="100000"/>
              </a:lnSpc>
              <a:spcBef>
                <a:spcPts val="400"/>
              </a:spcBef>
              <a:buSzPct val="75000"/>
            </a:pPr>
            <a:r>
              <a:t>la </a:t>
            </a:r>
            <a:r>
              <a:rPr b="1"/>
              <a:t>page</a:t>
            </a:r>
            <a:r>
              <a:t> web. </a:t>
            </a:r>
          </a:p>
          <a:p>
            <a:pPr marL="889000" lvl="2" indent="-254000">
              <a:lnSpc>
                <a:spcPct val="100000"/>
              </a:lnSpc>
              <a:spcBef>
                <a:spcPts val="400"/>
              </a:spcBef>
              <a:buSzPct val="75000"/>
            </a:pPr>
            <a:r>
              <a:t>Une chaine de requête, précédée de « ? », se compose en général de paramètres ‘clé=valeur’ séparés par « &amp; ».</a:t>
            </a:r>
          </a:p>
          <a:p>
            <a:pPr marL="889000" lvl="2" indent="-254000">
              <a:lnSpc>
                <a:spcPct val="100000"/>
              </a:lnSpc>
              <a:spcBef>
                <a:spcPts val="400"/>
              </a:spcBef>
              <a:buSzPct val="75000"/>
            </a:pPr>
            <a:r>
              <a:t>Voir : </a:t>
            </a:r>
            <a:r>
              <a:rPr u="sng">
                <a:solidFill>
                  <a:srgbClr val="1A4291"/>
                </a:solidFill>
                <a:hlinkClick r:id="rId2"/>
              </a:rPr>
              <a:t>Anatomie d'une URL</a:t>
            </a:r>
            <a:r>
              <a:rPr u="sng">
                <a:solidFill>
                  <a:srgbClr val="1A4291"/>
                </a:solidFill>
              </a:rPr>
              <a:t> </a:t>
            </a:r>
          </a:p>
        </p:txBody>
      </p:sp>
      <p:grpSp>
        <p:nvGrpSpPr>
          <p:cNvPr id="2364" name="https://archive.digital.com:8080/seq/find.php?q=url&amp;lg=fr…"/>
          <p:cNvGrpSpPr/>
          <p:nvPr/>
        </p:nvGrpSpPr>
        <p:grpSpPr>
          <a:xfrm>
            <a:off x="279399" y="2366136"/>
            <a:ext cx="9860493" cy="1918904"/>
            <a:chOff x="0" y="0"/>
            <a:chExt cx="9860491" cy="1918903"/>
          </a:xfrm>
        </p:grpSpPr>
        <p:sp>
          <p:nvSpPr>
            <p:cNvPr id="2363" name="https://archive.digital.com:8080/seq/find.php?q=url&amp;lg=fr…"/>
            <p:cNvSpPr txBox="1"/>
            <p:nvPr/>
          </p:nvSpPr>
          <p:spPr>
            <a:xfrm>
              <a:off x="215900" y="139700"/>
              <a:ext cx="9428692" cy="1360104"/>
            </a:xfrm>
            <a:prstGeom prst="rect">
              <a:avLst/>
            </a:prstGeom>
            <a:noFill/>
            <a:ln>
              <a:noFill/>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rmAutofit/>
            </a:bodyPr>
            <a:lstStyle/>
            <a:p>
              <a:pPr marL="68580" defTabSz="457200">
                <a:lnSpc>
                  <a:spcPct val="100000"/>
                </a:lnSpc>
                <a:spcBef>
                  <a:spcPts val="0"/>
                </a:spcBef>
                <a:tabLst>
                  <a:tab pos="533400" algn="l"/>
                  <a:tab pos="5207000" algn="ctr"/>
                </a:tabLst>
                <a:defRPr sz="200" b="0" i="0" spc="0">
                  <a:solidFill>
                    <a:srgbClr val="000000"/>
                  </a:solidFill>
                  <a:latin typeface="Andale Mono"/>
                  <a:ea typeface="Andale Mono"/>
                  <a:cs typeface="Andale Mono"/>
                  <a:sym typeface="Andale Mono"/>
                </a:defRPr>
              </a:pPr>
              <a:endParaRPr/>
            </a:p>
            <a:p>
              <a:pPr marL="68580" defTabSz="457200">
                <a:lnSpc>
                  <a:spcPct val="100000"/>
                </a:lnSpc>
                <a:spcBef>
                  <a:spcPts val="0"/>
                </a:spcBef>
                <a:tabLst>
                  <a:tab pos="533400" algn="l"/>
                  <a:tab pos="5207000" algn="ctr"/>
                </a:tabLst>
                <a:defRPr sz="2000" b="0" i="0" spc="0">
                  <a:solidFill>
                    <a:srgbClr val="000000"/>
                  </a:solidFill>
                  <a:latin typeface="Consolas"/>
                  <a:ea typeface="Consolas"/>
                  <a:cs typeface="Consolas"/>
                  <a:sym typeface="Consolas"/>
                </a:defRPr>
              </a:pPr>
              <a:r>
                <a:t>https://archive.digital.com:8080/seq/find.php?q=url&amp;lg=fr</a:t>
              </a:r>
            </a:p>
            <a:p>
              <a:pPr marL="360045" defTabSz="457200">
                <a:lnSpc>
                  <a:spcPct val="100000"/>
                </a:lnSpc>
                <a:spcBef>
                  <a:spcPts val="0"/>
                </a:spcBef>
                <a:tabLst>
                  <a:tab pos="533400" algn="l"/>
                  <a:tab pos="5207000" algn="ctr"/>
                </a:tabLst>
                <a:defRPr sz="100" b="0" i="0" spc="0">
                  <a:solidFill>
                    <a:srgbClr val="000000"/>
                  </a:solidFill>
                  <a:latin typeface="Menlo Regular"/>
                  <a:ea typeface="Menlo Regular"/>
                  <a:cs typeface="Menlo Regular"/>
                  <a:sym typeface="Menlo Regular"/>
                </a:defRPr>
              </a:pPr>
              <a:endParaRPr/>
            </a:p>
            <a:p>
              <a:pPr defTabSz="457200">
                <a:lnSpc>
                  <a:spcPct val="100000"/>
                </a:lnSpc>
                <a:spcBef>
                  <a:spcPts val="0"/>
                </a:spcBef>
                <a:tabLst>
                  <a:tab pos="508000" algn="ctr"/>
                  <a:tab pos="2489200" algn="ctr"/>
                  <a:tab pos="4267200" algn="ctr"/>
                  <a:tab pos="6337300" algn="ctr"/>
                </a:tabLst>
                <a:defRPr sz="1700" b="0" i="0" spc="0">
                  <a:solidFill>
                    <a:srgbClr val="000000"/>
                  </a:solidFill>
                  <a:latin typeface="Consolas"/>
                  <a:ea typeface="Consolas"/>
                  <a:cs typeface="Consolas"/>
                  <a:sym typeface="Consolas"/>
                </a:defRPr>
              </a:pPr>
              <a:r>
                <a:t>	</a:t>
              </a:r>
              <a:r>
                <a:rPr>
                  <a:solidFill>
                    <a:srgbClr val="B92D5D"/>
                  </a:solidFill>
                </a:rPr>
                <a:t>	</a:t>
              </a:r>
              <a:r>
                <a:rPr>
                  <a:solidFill>
                    <a:srgbClr val="83B44A"/>
                  </a:solidFill>
                </a:rPr>
                <a:t>–––––––</a:t>
              </a:r>
              <a:r>
                <a:rPr sz="1100">
                  <a:solidFill>
                    <a:srgbClr val="38571A"/>
                  </a:solidFill>
                </a:rPr>
                <a:t>  </a:t>
              </a:r>
              <a:r>
                <a:rPr>
                  <a:solidFill>
                    <a:srgbClr val="768326"/>
                  </a:solidFill>
                </a:rPr>
                <a:t>––––––––</a:t>
              </a:r>
              <a:r>
                <a:rPr sz="1100">
                  <a:solidFill>
                    <a:srgbClr val="38571A"/>
                  </a:solidFill>
                </a:rPr>
                <a:t>  </a:t>
              </a:r>
              <a:r>
                <a:rPr spc="-203">
                  <a:solidFill>
                    <a:srgbClr val="83B44A"/>
                  </a:solidFill>
                </a:rPr>
                <a:t>–—––</a:t>
              </a:r>
              <a:r>
                <a:rPr>
                  <a:solidFill>
                    <a:srgbClr val="38571A"/>
                  </a:solidFill>
                </a:rPr>
                <a:t>	</a:t>
              </a:r>
              <a:r>
                <a:rPr>
                  <a:solidFill>
                    <a:srgbClr val="B92D5D"/>
                  </a:solidFill>
                </a:rPr>
                <a:t>  	</a:t>
              </a:r>
              <a:r>
                <a:rPr>
                  <a:solidFill>
                    <a:srgbClr val="BC1851"/>
                  </a:solidFill>
                </a:rPr>
                <a:t>–––––</a:t>
              </a:r>
              <a:r>
                <a:rPr>
                  <a:solidFill>
                    <a:srgbClr val="7B219F"/>
                  </a:solidFill>
                </a:rPr>
                <a:t> –––––––––</a:t>
              </a:r>
              <a:r>
                <a:rPr sz="1100">
                  <a:solidFill>
                    <a:srgbClr val="7B219F"/>
                  </a:solidFill>
                </a:rPr>
                <a:t> </a:t>
              </a:r>
              <a:r>
                <a:rPr>
                  <a:solidFill>
                    <a:srgbClr val="BC1850"/>
                  </a:solidFill>
                </a:rPr>
                <a:t>–––––––––––––</a:t>
              </a:r>
              <a:r>
                <a:rPr>
                  <a:solidFill>
                    <a:srgbClr val="7B219F"/>
                  </a:solidFill>
                </a:rPr>
                <a:t> </a:t>
              </a:r>
            </a:p>
            <a:p>
              <a:pPr lvl="2" indent="914400" defTabSz="457200">
                <a:lnSpc>
                  <a:spcPct val="100000"/>
                </a:lnSpc>
                <a:spcBef>
                  <a:spcPts val="0"/>
                </a:spcBef>
                <a:tabLst>
                  <a:tab pos="508000" algn="ctr"/>
                  <a:tab pos="2489200" algn="ctr"/>
                  <a:tab pos="4267200" algn="ctr"/>
                  <a:tab pos="6337300" algn="ctr"/>
                </a:tabLst>
                <a:defRPr sz="1200" b="0" i="0" spc="-48">
                  <a:solidFill>
                    <a:srgbClr val="000000"/>
                  </a:solidFill>
                  <a:latin typeface="Consolas"/>
                  <a:ea typeface="Consolas"/>
                  <a:cs typeface="Consolas"/>
                  <a:sym typeface="Consolas"/>
                </a:defRPr>
              </a:pPr>
              <a:r>
                <a:rPr>
                  <a:solidFill>
                    <a:srgbClr val="82B44A"/>
                  </a:solidFill>
                </a:rPr>
                <a:t>	Sous-domaine </a:t>
              </a:r>
              <a:r>
                <a:rPr>
                  <a:solidFill>
                    <a:srgbClr val="788336"/>
                  </a:solidFill>
                </a:rPr>
                <a:t>domaine</a:t>
              </a:r>
              <a:r>
                <a:rPr sz="800" spc="-32">
                  <a:solidFill>
                    <a:srgbClr val="788336"/>
                  </a:solidFill>
                </a:rPr>
                <a:t> </a:t>
              </a:r>
              <a:r>
                <a:rPr>
                  <a:solidFill>
                    <a:srgbClr val="788336"/>
                  </a:solidFill>
                </a:rPr>
                <a:t>2</a:t>
              </a:r>
              <a:r>
                <a:rPr baseline="31999">
                  <a:solidFill>
                    <a:srgbClr val="788336"/>
                  </a:solidFill>
                </a:rPr>
                <a:t>e</a:t>
              </a:r>
              <a:r>
                <a:rPr sz="800" spc="-32">
                  <a:solidFill>
                    <a:srgbClr val="788336"/>
                  </a:solidFill>
                </a:rPr>
                <a:t> </a:t>
              </a:r>
              <a:r>
                <a:rPr>
                  <a:solidFill>
                    <a:srgbClr val="788336"/>
                  </a:solidFill>
                </a:rPr>
                <a:t>niv.</a:t>
              </a:r>
              <a:r>
                <a:rPr sz="1000" spc="-39">
                  <a:solidFill>
                    <a:srgbClr val="788336"/>
                  </a:solidFill>
                </a:rPr>
                <a:t>  </a:t>
              </a:r>
              <a:r>
                <a:rPr>
                  <a:solidFill>
                    <a:srgbClr val="82B44A"/>
                  </a:solidFill>
                </a:rPr>
                <a:t>TLD		</a:t>
              </a:r>
              <a:r>
                <a:rPr>
                  <a:solidFill>
                    <a:srgbClr val="BC1850"/>
                  </a:solidFill>
                </a:rPr>
                <a:t>Chemin</a:t>
              </a:r>
              <a:r>
                <a:rPr>
                  <a:solidFill>
                    <a:srgbClr val="7B219F"/>
                  </a:solidFill>
                </a:rPr>
                <a:t>       page       </a:t>
              </a:r>
              <a:r>
                <a:rPr>
                  <a:solidFill>
                    <a:srgbClr val="BC1850"/>
                  </a:solidFill>
                </a:rPr>
                <a:t>chaine de requête</a:t>
              </a:r>
              <a:endParaRPr>
                <a:solidFill>
                  <a:srgbClr val="7B219F"/>
                </a:solidFill>
              </a:endParaRPr>
            </a:p>
            <a:p>
              <a:pPr defTabSz="457200">
                <a:lnSpc>
                  <a:spcPct val="100000"/>
                </a:lnSpc>
                <a:spcBef>
                  <a:spcPts val="0"/>
                </a:spcBef>
                <a:tabLst>
                  <a:tab pos="508000" algn="ctr"/>
                  <a:tab pos="2489200" algn="ctr"/>
                  <a:tab pos="4267200" algn="ctr"/>
                  <a:tab pos="6337300" algn="ctr"/>
                </a:tabLst>
                <a:defRPr sz="1700" b="0" i="0" spc="0">
                  <a:solidFill>
                    <a:srgbClr val="000000"/>
                  </a:solidFill>
                  <a:latin typeface="Consolas"/>
                  <a:ea typeface="Consolas"/>
                  <a:cs typeface="Consolas"/>
                  <a:sym typeface="Consolas"/>
                </a:defRPr>
              </a:pPr>
              <a:r>
                <a:t>	</a:t>
              </a:r>
              <a:r>
                <a:rPr>
                  <a:solidFill>
                    <a:srgbClr val="B92D5D"/>
                  </a:solidFill>
                </a:rPr>
                <a:t>———————	</a:t>
              </a:r>
              <a:r>
                <a:rPr>
                  <a:solidFill>
                    <a:srgbClr val="38571A"/>
                  </a:solidFill>
                </a:rPr>
                <a:t>––––––––––––––––––––––	</a:t>
              </a:r>
              <a:r>
                <a:rPr>
                  <a:solidFill>
                    <a:srgbClr val="B92D5D"/>
                  </a:solidFill>
                </a:rPr>
                <a:t>—————	</a:t>
              </a:r>
              <a:r>
                <a:rPr spc="-17">
                  <a:solidFill>
                    <a:srgbClr val="7B219F"/>
                  </a:solidFill>
                </a:rPr>
                <a:t>–––––––––––––––––––––––––––––</a:t>
              </a:r>
              <a:endParaRPr>
                <a:solidFill>
                  <a:srgbClr val="7B219F"/>
                </a:solidFill>
              </a:endParaRPr>
            </a:p>
            <a:p>
              <a:pPr defTabSz="457200">
                <a:lnSpc>
                  <a:spcPct val="100000"/>
                </a:lnSpc>
                <a:spcBef>
                  <a:spcPts val="0"/>
                </a:spcBef>
                <a:tabLst>
                  <a:tab pos="508000" algn="ctr"/>
                  <a:tab pos="2489200" algn="ctr"/>
                  <a:tab pos="4267200" algn="ctr"/>
                  <a:tab pos="6337300" algn="ctr"/>
                </a:tabLst>
                <a:defRPr sz="1700" b="0" i="0" spc="0">
                  <a:solidFill>
                    <a:srgbClr val="000000"/>
                  </a:solidFill>
                  <a:latin typeface="Consolas"/>
                  <a:ea typeface="Consolas"/>
                  <a:cs typeface="Consolas"/>
                  <a:sym typeface="Consolas"/>
                </a:defRPr>
              </a:pPr>
              <a:r>
                <a:rPr>
                  <a:solidFill>
                    <a:srgbClr val="7B219F"/>
                  </a:solidFill>
                </a:rPr>
                <a:t>	</a:t>
              </a:r>
              <a:r>
                <a:rPr b="1">
                  <a:solidFill>
                    <a:srgbClr val="B92D5D"/>
                  </a:solidFill>
                </a:rPr>
                <a:t>Protocole	</a:t>
              </a:r>
              <a:r>
                <a:rPr b="1">
                  <a:solidFill>
                    <a:srgbClr val="38571A"/>
                  </a:solidFill>
                </a:rPr>
                <a:t>Nom de domaine	Port	</a:t>
              </a:r>
              <a:r>
                <a:rPr b="1">
                  <a:solidFill>
                    <a:srgbClr val="7B219F"/>
                  </a:solidFill>
                </a:rPr>
                <a:t>Accès à la ressource</a:t>
              </a:r>
            </a:p>
          </p:txBody>
        </p:sp>
        <p:pic>
          <p:nvPicPr>
            <p:cNvPr id="2362" name="https://archive.digital.com:8080/seq/find.php?q=url&amp;lg=fr… https://archive.digital.com:8080/seq/find.php?q=url&amp;lg=fr–––––––  ––––––––  –—––  ––––– ––––––––– ––––––––––––– Sous-domaine domaine 2e niv.  TLDChemin       page       chaine de requête———————––" descr="https://archive.digital.com:8080/seq/find.php?q=url&amp;lg=fr… https://archive.digital.com:8080/seq/find.php?q=url&amp;lg=fr–––––––  ––––––––  –—––  ––––– ––––––––– ––––––––––––– Sous-domaine domaine 2e niv.  TLDChemin       page       chaine de requête———————––––––––––––––––––––––—————–––––––––––––––––––––––––––––ProtocoleNom de domainePortAccès à la ressource"/>
            <p:cNvPicPr>
              <a:picLocks/>
            </p:cNvPicPr>
            <p:nvPr/>
          </p:nvPicPr>
          <p:blipFill>
            <a:blip r:embed="rId3"/>
            <a:stretch>
              <a:fillRect/>
            </a:stretch>
          </p:blipFill>
          <p:spPr>
            <a:xfrm>
              <a:off x="0" y="0"/>
              <a:ext cx="9860492" cy="1918904"/>
            </a:xfrm>
            <a:prstGeom prst="rect">
              <a:avLst/>
            </a:prstGeom>
            <a:effectLst/>
          </p:spPr>
        </p:pic>
      </p:grpSp>
      <p:pic>
        <p:nvPicPr>
          <p:cNvPr id="2365" name="Ch6-Applic-nuage-de-mots-2.png" descr="Ch6-Applic-nuage-de-mots-2.png"/>
          <p:cNvPicPr>
            <a:picLocks/>
          </p:cNvPicPr>
          <p:nvPr/>
        </p:nvPicPr>
        <p:blipFill>
          <a:blip r:embed="rId4"/>
          <a:stretch>
            <a:fillRect/>
          </a:stretch>
        </p:blipFill>
        <p:spPr>
          <a:xfrm>
            <a:off x="7148437" y="82748"/>
            <a:ext cx="1135787" cy="920552"/>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2369" name="Grouper"/>
          <p:cNvGrpSpPr/>
          <p:nvPr/>
        </p:nvGrpSpPr>
        <p:grpSpPr>
          <a:xfrm>
            <a:off x="317500" y="1270000"/>
            <a:ext cx="9525000" cy="38100"/>
            <a:chOff x="0" y="0"/>
            <a:chExt cx="9525000" cy="38100"/>
          </a:xfrm>
        </p:grpSpPr>
        <p:sp>
          <p:nvSpPr>
            <p:cNvPr id="2367"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368"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370" name="Numéro de diapositive"/>
          <p:cNvSpPr txBox="1">
            <a:spLocks noGrp="1"/>
          </p:cNvSpPr>
          <p:nvPr>
            <p:ph type="sldNum" sz="quarter" idx="4294967295"/>
          </p:nvPr>
        </p:nvSpPr>
        <p:spPr>
          <a:xfrm>
            <a:off x="9463103" y="7200900"/>
            <a:ext cx="430198"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133</a:t>
            </a:fld>
            <a:endParaRPr/>
          </a:p>
        </p:txBody>
      </p:sp>
      <p:sp>
        <p:nvSpPr>
          <p:cNvPr id="2371" name="3 - HTTP"/>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HTTP</a:t>
            </a:r>
          </a:p>
        </p:txBody>
      </p:sp>
      <p:sp>
        <p:nvSpPr>
          <p:cNvPr id="2372" name="La couche application de TCP/IP             Ch.4"/>
          <p:cNvSpPr txBox="1"/>
          <p:nvPr/>
        </p:nvSpPr>
        <p:spPr>
          <a:xfrm>
            <a:off x="279400" y="139700"/>
            <a:ext cx="9525000" cy="660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a:defRPr sz="3600" b="0" i="0" spc="-72">
                <a:latin typeface="+mj-lt"/>
                <a:ea typeface="+mj-ea"/>
                <a:cs typeface="+mj-cs"/>
                <a:sym typeface="Garamond"/>
              </a:defRPr>
            </a:pPr>
            <a:r>
              <a:t>La couche application de TCP/IP 					</a:t>
            </a:r>
            <a:r>
              <a:rPr sz="2200" spc="-44">
                <a:latin typeface="Consolas"/>
                <a:ea typeface="Consolas"/>
                <a:cs typeface="Consolas"/>
                <a:sym typeface="Consolas"/>
              </a:rPr>
              <a:t>       Ch.4</a:t>
            </a:r>
          </a:p>
        </p:txBody>
      </p:sp>
      <p:sp>
        <p:nvSpPr>
          <p:cNvPr id="2373" name="Les standards du web…"/>
          <p:cNvSpPr txBox="1">
            <a:spLocks noGrp="1"/>
          </p:cNvSpPr>
          <p:nvPr>
            <p:ph type="body" idx="1"/>
          </p:nvPr>
        </p:nvSpPr>
        <p:spPr>
          <a:xfrm>
            <a:off x="290202" y="1574800"/>
            <a:ext cx="9152724" cy="5782904"/>
          </a:xfrm>
          <a:prstGeom prst="rect">
            <a:avLst/>
          </a:prstGeom>
        </p:spPr>
        <p:txBody>
          <a:bodyPr lIns="25400" tIns="25400" rIns="25400" bIns="25400" anchor="t"/>
          <a:lstStyle/>
          <a:p>
            <a:pPr>
              <a:spcBef>
                <a:spcPts val="0"/>
              </a:spcBef>
              <a:defRPr sz="1800" b="1" spc="-36">
                <a:solidFill>
                  <a:schemeClr val="accent1">
                    <a:hueOff val="54751"/>
                    <a:satOff val="-1697"/>
                    <a:lumOff val="-18038"/>
                  </a:schemeClr>
                </a:solidFill>
                <a:latin typeface="Verdana"/>
                <a:ea typeface="Verdana"/>
                <a:cs typeface="Verdana"/>
                <a:sym typeface="Verdana"/>
              </a:defRPr>
            </a:pPr>
            <a:r>
              <a:t>Les standards du web</a:t>
            </a:r>
            <a:endParaRPr i="1"/>
          </a:p>
          <a:p>
            <a:pPr>
              <a:spcBef>
                <a:spcPts val="0"/>
              </a:spcBef>
              <a:defRPr sz="1000" b="1" spc="-19">
                <a:solidFill>
                  <a:schemeClr val="accent1">
                    <a:hueOff val="54751"/>
                    <a:satOff val="-1697"/>
                    <a:lumOff val="-18038"/>
                  </a:schemeClr>
                </a:solidFill>
                <a:latin typeface="Verdana"/>
                <a:ea typeface="Verdana"/>
                <a:cs typeface="Verdana"/>
                <a:sym typeface="Verdana"/>
              </a:defRPr>
            </a:pPr>
            <a:endParaRPr i="1"/>
          </a:p>
          <a:p>
            <a:pPr marL="254000" lvl="1" indent="-254000">
              <a:lnSpc>
                <a:spcPct val="100000"/>
              </a:lnSpc>
              <a:spcBef>
                <a:spcPts val="400"/>
              </a:spcBef>
              <a:buSzPct val="75000"/>
            </a:pPr>
            <a:r>
              <a:rPr b="1"/>
              <a:t>HTML</a:t>
            </a:r>
            <a:r>
              <a:t>, </a:t>
            </a:r>
            <a:r>
              <a:rPr i="1"/>
              <a:t>HyperText Markup Language, </a:t>
            </a:r>
            <a:r>
              <a:t>langage de balisage d’hypertexte</a:t>
            </a:r>
          </a:p>
          <a:p>
            <a:pPr marL="508000" lvl="1" indent="-254000">
              <a:lnSpc>
                <a:spcPct val="100000"/>
              </a:lnSpc>
              <a:spcBef>
                <a:spcPts val="400"/>
              </a:spcBef>
              <a:buSzPct val="75000"/>
              <a:buChar char="‣"/>
            </a:pPr>
            <a:r>
              <a:t>Beaucoup de versions depuis 1989. Aujourd’hui : </a:t>
            </a:r>
            <a:r>
              <a:rPr b="1"/>
              <a:t>HTML 5</a:t>
            </a:r>
            <a:r>
              <a:t>.</a:t>
            </a:r>
          </a:p>
          <a:p>
            <a:pPr marL="508000" lvl="1" indent="-254000">
              <a:lnSpc>
                <a:spcPct val="100000"/>
              </a:lnSpc>
              <a:spcBef>
                <a:spcPts val="400"/>
              </a:spcBef>
              <a:buSzPct val="75000"/>
              <a:buChar char="‣"/>
            </a:pPr>
            <a:r>
              <a:t>C’est le langage de description de page web, constitué de balises et interprété par le navigateur. </a:t>
            </a:r>
          </a:p>
          <a:p>
            <a:pPr marL="508000" lvl="1" indent="-254000">
              <a:lnSpc>
                <a:spcPct val="100000"/>
              </a:lnSpc>
              <a:spcBef>
                <a:spcPts val="400"/>
              </a:spcBef>
              <a:buSzPct val="75000"/>
              <a:buChar char="‣"/>
            </a:pPr>
            <a:r>
              <a:t>HTML est lié à la structure d’une page web.</a:t>
            </a:r>
          </a:p>
          <a:p>
            <a:pPr marL="508000" lvl="1" indent="-254000">
              <a:lnSpc>
                <a:spcPct val="100000"/>
              </a:lnSpc>
              <a:spcBef>
                <a:spcPts val="400"/>
              </a:spcBef>
              <a:buSzPct val="75000"/>
              <a:buChar char="‣"/>
            </a:pPr>
            <a:r>
              <a:t>Ex. : </a:t>
            </a:r>
            <a:r>
              <a:rPr u="sng">
                <a:solidFill>
                  <a:srgbClr val="1A4291"/>
                </a:solidFill>
                <a:hlinkClick r:id="rId3"/>
              </a:rPr>
              <a:t>utc505.seancetenante.com/minimum/page-simple.html</a:t>
            </a:r>
          </a:p>
          <a:p>
            <a:pPr marL="508000" lvl="1" indent="-254000">
              <a:lnSpc>
                <a:spcPct val="60000"/>
              </a:lnSpc>
              <a:spcBef>
                <a:spcPts val="0"/>
              </a:spcBef>
              <a:buSzPct val="75000"/>
              <a:buChar char="‣"/>
            </a:pPr>
            <a:endParaRPr u="sng">
              <a:solidFill>
                <a:srgbClr val="1A4291"/>
              </a:solidFill>
              <a:hlinkClick r:id="rId3"/>
            </a:endParaRPr>
          </a:p>
          <a:p>
            <a:pPr marL="254000" marR="908524" lvl="1" indent="-254000">
              <a:lnSpc>
                <a:spcPct val="100000"/>
              </a:lnSpc>
              <a:spcBef>
                <a:spcPts val="400"/>
              </a:spcBef>
              <a:buSzPct val="75000"/>
            </a:pPr>
            <a:r>
              <a:rPr b="1"/>
              <a:t>CSS</a:t>
            </a:r>
            <a:r>
              <a:t>, </a:t>
            </a:r>
            <a:r>
              <a:rPr i="1"/>
              <a:t>Cascading Style Sheets</a:t>
            </a:r>
            <a:r>
              <a:t>, Feuille de styles en cascade</a:t>
            </a:r>
          </a:p>
          <a:p>
            <a:pPr marL="508000" marR="908524" lvl="1" indent="-254000">
              <a:spcBef>
                <a:spcPts val="0"/>
              </a:spcBef>
              <a:buSzPct val="75000"/>
              <a:buChar char="‣"/>
            </a:pPr>
            <a:r>
              <a:t>Langage permettant la mise en page et la présentation du contenu de pages web.</a:t>
            </a:r>
          </a:p>
          <a:p>
            <a:pPr marL="508000" marR="908524" lvl="1" indent="-254000">
              <a:lnSpc>
                <a:spcPct val="60000"/>
              </a:lnSpc>
              <a:spcBef>
                <a:spcPts val="0"/>
              </a:spcBef>
              <a:buSzPct val="75000"/>
              <a:buChar char="‣"/>
            </a:pPr>
            <a:endParaRPr/>
          </a:p>
          <a:p>
            <a:pPr marL="254000" marR="908524" lvl="1" indent="-254000">
              <a:lnSpc>
                <a:spcPct val="100000"/>
              </a:lnSpc>
              <a:spcBef>
                <a:spcPts val="400"/>
              </a:spcBef>
              <a:buSzPct val="75000"/>
            </a:pPr>
            <a:r>
              <a:rPr b="1"/>
              <a:t>JavaScript</a:t>
            </a:r>
          </a:p>
          <a:p>
            <a:pPr marL="508000" marR="908524" lvl="1" indent="-254000">
              <a:lnSpc>
                <a:spcPct val="100000"/>
              </a:lnSpc>
              <a:spcBef>
                <a:spcPts val="400"/>
              </a:spcBef>
              <a:buSzPct val="75000"/>
              <a:buChar char="‣"/>
            </a:pPr>
            <a:r>
              <a:t>JavaScript est un langage de script, favorisant la programmation événementielle et interagissant avec le </a:t>
            </a:r>
            <a:r>
              <a:rPr b="1"/>
              <a:t>DOM</a:t>
            </a:r>
            <a:r>
              <a:t>, </a:t>
            </a:r>
            <a:r>
              <a:rPr i="1"/>
              <a:t>Document Object Model. </a:t>
            </a:r>
            <a:r>
              <a:t>DOM décrit la structure et le contenu des pages web.</a:t>
            </a:r>
          </a:p>
          <a:p>
            <a:pPr marL="508000" marR="908524" lvl="1" indent="-254000">
              <a:lnSpc>
                <a:spcPct val="100000"/>
              </a:lnSpc>
              <a:spcBef>
                <a:spcPts val="400"/>
              </a:spcBef>
              <a:buSzPct val="75000"/>
              <a:buChar char="‣"/>
            </a:pPr>
            <a:r>
              <a:t>JavaScript est utilisé coté client (</a:t>
            </a:r>
            <a:r>
              <a:rPr i="1"/>
              <a:t>client side scripting</a:t>
            </a:r>
            <a:r>
              <a:t>), mais parfois aussi coté serveur (</a:t>
            </a:r>
            <a:r>
              <a:rPr i="1"/>
              <a:t>server side scripting</a:t>
            </a:r>
            <a:r>
              <a:t>).</a:t>
            </a:r>
          </a:p>
        </p:txBody>
      </p:sp>
      <p:pic>
        <p:nvPicPr>
          <p:cNvPr id="2374" name="Ch6-Applic-nuage-de-mots-2.png" descr="Ch6-Applic-nuage-de-mots-2.png"/>
          <p:cNvPicPr>
            <a:picLocks/>
          </p:cNvPicPr>
          <p:nvPr/>
        </p:nvPicPr>
        <p:blipFill>
          <a:blip r:embed="rId4"/>
          <a:stretch>
            <a:fillRect/>
          </a:stretch>
        </p:blipFill>
        <p:spPr>
          <a:xfrm>
            <a:off x="7148437" y="82748"/>
            <a:ext cx="1135787" cy="920552"/>
          </a:xfrm>
          <a:prstGeom prst="rect">
            <a:avLst/>
          </a:prstGeom>
          <a:ln w="12700">
            <a:miter lim="400000"/>
          </a:ln>
        </p:spPr>
      </p:pic>
      <p:pic>
        <p:nvPicPr>
          <p:cNvPr id="2375" name="HTML5_logo_and_wordmark.svg.png" descr="HTML5_logo_and_wordmark.svg.png"/>
          <p:cNvPicPr>
            <a:picLocks noChangeAspect="1"/>
          </p:cNvPicPr>
          <p:nvPr/>
        </p:nvPicPr>
        <p:blipFill>
          <a:blip r:embed="rId5"/>
          <a:stretch>
            <a:fillRect/>
          </a:stretch>
        </p:blipFill>
        <p:spPr>
          <a:xfrm>
            <a:off x="8545100" y="1958316"/>
            <a:ext cx="1538663" cy="1538663"/>
          </a:xfrm>
          <a:prstGeom prst="rect">
            <a:avLst/>
          </a:prstGeom>
          <a:ln w="12700">
            <a:miter lim="400000"/>
          </a:ln>
        </p:spPr>
      </p:pic>
      <p:pic>
        <p:nvPicPr>
          <p:cNvPr id="2376" name="Javascript-736400_960_720.png" descr="Javascript-736400_960_720.png"/>
          <p:cNvPicPr>
            <a:picLocks noChangeAspect="1"/>
          </p:cNvPicPr>
          <p:nvPr/>
        </p:nvPicPr>
        <p:blipFill>
          <a:blip r:embed="rId6"/>
          <a:stretch>
            <a:fillRect/>
          </a:stretch>
        </p:blipFill>
        <p:spPr>
          <a:xfrm>
            <a:off x="8800870" y="5753422"/>
            <a:ext cx="1027124" cy="1027124"/>
          </a:xfrm>
          <a:prstGeom prst="rect">
            <a:avLst/>
          </a:prstGeom>
          <a:ln w="12700">
            <a:miter lim="400000"/>
          </a:ln>
        </p:spPr>
      </p:pic>
      <p:pic>
        <p:nvPicPr>
          <p:cNvPr id="2377" name="Official_CSS_Logo.svg.png" descr="Official_CSS_Logo.svg.png"/>
          <p:cNvPicPr>
            <a:picLocks noChangeAspect="1"/>
          </p:cNvPicPr>
          <p:nvPr/>
        </p:nvPicPr>
        <p:blipFill>
          <a:blip r:embed="rId7"/>
          <a:stretch>
            <a:fillRect/>
          </a:stretch>
        </p:blipFill>
        <p:spPr>
          <a:xfrm>
            <a:off x="8800870" y="4305944"/>
            <a:ext cx="1027124" cy="1027124"/>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2383" name="Grouper"/>
          <p:cNvGrpSpPr/>
          <p:nvPr/>
        </p:nvGrpSpPr>
        <p:grpSpPr>
          <a:xfrm>
            <a:off x="317500" y="1270000"/>
            <a:ext cx="9525000" cy="38100"/>
            <a:chOff x="0" y="0"/>
            <a:chExt cx="9525000" cy="38100"/>
          </a:xfrm>
        </p:grpSpPr>
        <p:sp>
          <p:nvSpPr>
            <p:cNvPr id="2381"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382"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384" name="Numéro de diapositive"/>
          <p:cNvSpPr txBox="1">
            <a:spLocks noGrp="1"/>
          </p:cNvSpPr>
          <p:nvPr>
            <p:ph type="sldNum" sz="quarter" idx="4294967295"/>
          </p:nvPr>
        </p:nvSpPr>
        <p:spPr>
          <a:xfrm>
            <a:off x="9463103" y="7200900"/>
            <a:ext cx="430198"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134</a:t>
            </a:fld>
            <a:endParaRPr/>
          </a:p>
        </p:txBody>
      </p:sp>
      <p:sp>
        <p:nvSpPr>
          <p:cNvPr id="2385" name="3 - HTTP"/>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3 - HTTP</a:t>
            </a:r>
          </a:p>
        </p:txBody>
      </p:sp>
      <p:sp>
        <p:nvSpPr>
          <p:cNvPr id="2386" name="La couche application de TCP/IP                Ch.4"/>
          <p:cNvSpPr txBox="1"/>
          <p:nvPr/>
        </p:nvSpPr>
        <p:spPr>
          <a:xfrm>
            <a:off x="279400" y="139700"/>
            <a:ext cx="9525000" cy="660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lvl="1">
              <a:defRPr sz="3600" b="0" i="0" spc="-72">
                <a:latin typeface="+mj-lt"/>
                <a:ea typeface="+mj-ea"/>
                <a:cs typeface="+mj-cs"/>
                <a:sym typeface="Garamond"/>
              </a:defRPr>
            </a:pPr>
            <a:r>
              <a:t>La couche application de TCP/IP 					          </a:t>
            </a:r>
            <a:r>
              <a:rPr sz="2200" spc="-44">
                <a:latin typeface="Consolas"/>
                <a:ea typeface="Consolas"/>
                <a:cs typeface="Consolas"/>
                <a:sym typeface="Consolas"/>
              </a:rPr>
              <a:t>Ch.4</a:t>
            </a:r>
          </a:p>
        </p:txBody>
      </p:sp>
      <p:sp>
        <p:nvSpPr>
          <p:cNvPr id="2387" name="Les standards du web…"/>
          <p:cNvSpPr txBox="1">
            <a:spLocks noGrp="1"/>
          </p:cNvSpPr>
          <p:nvPr>
            <p:ph type="body" idx="1"/>
          </p:nvPr>
        </p:nvSpPr>
        <p:spPr>
          <a:xfrm>
            <a:off x="290202" y="1574800"/>
            <a:ext cx="9152724" cy="5782904"/>
          </a:xfrm>
          <a:prstGeom prst="rect">
            <a:avLst/>
          </a:prstGeom>
        </p:spPr>
        <p:txBody>
          <a:bodyPr lIns="25400" tIns="25400" rIns="25400" bIns="25400" anchor="t"/>
          <a:lstStyle/>
          <a:p>
            <a:pPr>
              <a:spcBef>
                <a:spcPts val="0"/>
              </a:spcBef>
              <a:defRPr sz="1800" b="1" spc="-36">
                <a:solidFill>
                  <a:schemeClr val="accent1">
                    <a:hueOff val="54751"/>
                    <a:satOff val="-1697"/>
                    <a:lumOff val="-18038"/>
                  </a:schemeClr>
                </a:solidFill>
                <a:latin typeface="Verdana"/>
                <a:ea typeface="Verdana"/>
                <a:cs typeface="Verdana"/>
                <a:sym typeface="Verdana"/>
              </a:defRPr>
            </a:pPr>
            <a:r>
              <a:t>Les standards du web</a:t>
            </a:r>
            <a:endParaRPr i="1"/>
          </a:p>
          <a:p>
            <a:pPr>
              <a:spcBef>
                <a:spcPts val="0"/>
              </a:spcBef>
              <a:defRPr sz="1000" b="1" spc="-19">
                <a:solidFill>
                  <a:schemeClr val="accent1">
                    <a:hueOff val="54751"/>
                    <a:satOff val="-1697"/>
                    <a:lumOff val="-18038"/>
                  </a:schemeClr>
                </a:solidFill>
                <a:latin typeface="Verdana"/>
                <a:ea typeface="Verdana"/>
                <a:cs typeface="Verdana"/>
                <a:sym typeface="Verdana"/>
              </a:defRPr>
            </a:pPr>
            <a:endParaRPr i="1"/>
          </a:p>
          <a:p>
            <a:pPr marL="254000" lvl="1" indent="-254000">
              <a:lnSpc>
                <a:spcPct val="100000"/>
              </a:lnSpc>
              <a:spcBef>
                <a:spcPts val="400"/>
              </a:spcBef>
              <a:buSzPct val="75000"/>
            </a:pPr>
            <a:r>
              <a:t>CGI ; Scripts coté serveur</a:t>
            </a:r>
          </a:p>
          <a:p>
            <a:pPr marL="508000" lvl="1" indent="-254000">
              <a:lnSpc>
                <a:spcPct val="100000"/>
              </a:lnSpc>
              <a:spcBef>
                <a:spcPts val="400"/>
              </a:spcBef>
              <a:buSzPct val="75000"/>
              <a:buChar char="‣"/>
            </a:pPr>
            <a:r>
              <a:t>CGI , </a:t>
            </a:r>
            <a:r>
              <a:rPr i="1"/>
              <a:t>Common Gateway Interface</a:t>
            </a:r>
            <a:r>
              <a:t>  (littéralement : Interface de passerelle commune...)</a:t>
            </a:r>
          </a:p>
          <a:p>
            <a:pPr marL="889000" lvl="2" indent="-254000">
              <a:lnSpc>
                <a:spcPct val="100000"/>
              </a:lnSpc>
              <a:spcBef>
                <a:spcPts val="400"/>
              </a:spcBef>
              <a:buSzPct val="75000"/>
            </a:pPr>
            <a:r>
              <a:t>Avec les formulaires (depuis HTML 2.0, en 1995), il est devenu nécessaire de construire coté serveur des pages web </a:t>
            </a:r>
            <a:r>
              <a:rPr b="1"/>
              <a:t>dynamiques</a:t>
            </a:r>
            <a:r>
              <a:t>, générées en fonction de données saisies par l’utilisateur.</a:t>
            </a:r>
          </a:p>
          <a:p>
            <a:pPr marL="508000" lvl="1" indent="-254000">
              <a:lnSpc>
                <a:spcPct val="100000"/>
              </a:lnSpc>
              <a:spcBef>
                <a:spcPts val="400"/>
              </a:spcBef>
              <a:buSzPct val="75000"/>
              <a:buChar char="‣"/>
            </a:pPr>
            <a:r>
              <a:t>Scripts coté serveurs ; S</a:t>
            </a:r>
            <a:r>
              <a:rPr i="1"/>
              <a:t>erver side scripting</a:t>
            </a:r>
          </a:p>
          <a:p>
            <a:pPr marL="889000" lvl="2" indent="-254000">
              <a:lnSpc>
                <a:spcPct val="100000"/>
              </a:lnSpc>
              <a:spcBef>
                <a:spcPts val="400"/>
              </a:spcBef>
              <a:buSzPct val="75000"/>
            </a:pPr>
            <a:r>
              <a:t>Les CGI sont des programmes compilés ou (très souvent) interprétés. </a:t>
            </a:r>
            <a:br/>
            <a:r>
              <a:t>Les langages serveur suivants sont populaires :</a:t>
            </a:r>
          </a:p>
          <a:p>
            <a:pPr marL="1524000" lvl="4" indent="-254000">
              <a:lnSpc>
                <a:spcPct val="100000"/>
              </a:lnSpc>
              <a:spcBef>
                <a:spcPts val="400"/>
              </a:spcBef>
              <a:buSzPct val="75000"/>
            </a:pPr>
            <a:r>
              <a:t>PHP (</a:t>
            </a:r>
            <a:r>
              <a:rPr i="1"/>
              <a:t>PHP HyperText Preprocessor</a:t>
            </a:r>
            <a:r>
              <a:t>)</a:t>
            </a:r>
          </a:p>
          <a:p>
            <a:pPr marL="1524000" lvl="4" indent="-254000">
              <a:lnSpc>
                <a:spcPct val="100000"/>
              </a:lnSpc>
              <a:spcBef>
                <a:spcPts val="400"/>
              </a:spcBef>
              <a:buSzPct val="75000"/>
            </a:pPr>
            <a:r>
              <a:t>Python</a:t>
            </a:r>
          </a:p>
          <a:p>
            <a:pPr marL="1524000" lvl="4" indent="-254000">
              <a:lnSpc>
                <a:spcPct val="100000"/>
              </a:lnSpc>
              <a:spcBef>
                <a:spcPts val="400"/>
              </a:spcBef>
              <a:buSzPct val="75000"/>
            </a:pPr>
            <a:r>
              <a:t>javascript (avec Node.js)</a:t>
            </a:r>
          </a:p>
        </p:txBody>
      </p:sp>
      <p:pic>
        <p:nvPicPr>
          <p:cNvPr id="2388" name="Ch6-Applic-nuage-de-mots-2.png" descr="Ch6-Applic-nuage-de-mots-2.png"/>
          <p:cNvPicPr>
            <a:picLocks/>
          </p:cNvPicPr>
          <p:nvPr/>
        </p:nvPicPr>
        <p:blipFill>
          <a:blip r:embed="rId3"/>
          <a:stretch>
            <a:fillRect/>
          </a:stretch>
        </p:blipFill>
        <p:spPr>
          <a:xfrm>
            <a:off x="7148437" y="82748"/>
            <a:ext cx="1135787" cy="920552"/>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5F3EE"/>
        </a:solidFill>
        <a:effectLst/>
      </p:bgPr>
    </p:bg>
    <p:spTree>
      <p:nvGrpSpPr>
        <p:cNvPr id="1" name=""/>
        <p:cNvGrpSpPr/>
        <p:nvPr/>
      </p:nvGrpSpPr>
      <p:grpSpPr>
        <a:xfrm>
          <a:off x="0" y="0"/>
          <a:ext cx="0" cy="0"/>
          <a:chOff x="0" y="0"/>
          <a:chExt cx="0" cy="0"/>
        </a:xfrm>
      </p:grpSpPr>
      <p:grpSp>
        <p:nvGrpSpPr>
          <p:cNvPr id="2394" name="Grouper"/>
          <p:cNvGrpSpPr/>
          <p:nvPr/>
        </p:nvGrpSpPr>
        <p:grpSpPr>
          <a:xfrm>
            <a:off x="317500" y="1270000"/>
            <a:ext cx="9525000" cy="38100"/>
            <a:chOff x="0" y="0"/>
            <a:chExt cx="9525000" cy="38100"/>
          </a:xfrm>
        </p:grpSpPr>
        <p:sp>
          <p:nvSpPr>
            <p:cNvPr id="2392" name="Ligne"/>
            <p:cNvSpPr/>
            <p:nvPr/>
          </p:nvSpPr>
          <p:spPr>
            <a:xfrm>
              <a:off x="0" y="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sp>
          <p:nvSpPr>
            <p:cNvPr id="2393" name="Ligne"/>
            <p:cNvSpPr/>
            <p:nvPr/>
          </p:nvSpPr>
          <p:spPr>
            <a:xfrm>
              <a:off x="0" y="38100"/>
              <a:ext cx="9525000" cy="0"/>
            </a:xfrm>
            <a:prstGeom prst="line">
              <a:avLst/>
            </a:prstGeom>
            <a:noFill/>
            <a:ln w="12700" cap="flat">
              <a:solidFill>
                <a:schemeClr val="accent1">
                  <a:hueOff val="109194"/>
                  <a:satOff val="-4874"/>
                  <a:lumOff val="12971"/>
                </a:schemeClr>
              </a:solidFill>
              <a:prstDash val="solid"/>
              <a:miter lim="400000"/>
            </a:ln>
            <a:effectLst/>
          </p:spPr>
          <p:txBody>
            <a:bodyPr wrap="square" lIns="50800" tIns="50800" rIns="50800" bIns="50800" numCol="1" anchor="ctr">
              <a:noAutofit/>
            </a:bodyPr>
            <a:lstStyle/>
            <a:p>
              <a:pPr defTabSz="457200">
                <a:lnSpc>
                  <a:spcPct val="100000"/>
                </a:lnSpc>
                <a:spcBef>
                  <a:spcPts val="0"/>
                </a:spcBef>
                <a:defRPr sz="1200" b="0" i="0" spc="0">
                  <a:solidFill>
                    <a:srgbClr val="000000"/>
                  </a:solidFill>
                  <a:latin typeface="Helvetica"/>
                  <a:ea typeface="Helvetica"/>
                  <a:cs typeface="Helvetica"/>
                  <a:sym typeface="Helvetica"/>
                </a:defRPr>
              </a:pPr>
              <a:endParaRPr/>
            </a:p>
          </p:txBody>
        </p:sp>
      </p:grpSp>
      <p:sp>
        <p:nvSpPr>
          <p:cNvPr id="2395" name="Numéro de diapositive"/>
          <p:cNvSpPr txBox="1">
            <a:spLocks noGrp="1"/>
          </p:cNvSpPr>
          <p:nvPr>
            <p:ph type="sldNum" sz="quarter" idx="4294967295"/>
          </p:nvPr>
        </p:nvSpPr>
        <p:spPr>
          <a:xfrm>
            <a:off x="9463103" y="7200900"/>
            <a:ext cx="430198" cy="304800"/>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135</a:t>
            </a:fld>
            <a:endParaRPr/>
          </a:p>
        </p:txBody>
      </p:sp>
      <p:sp>
        <p:nvSpPr>
          <p:cNvPr id="2396" name="1 - Préambule"/>
          <p:cNvSpPr txBox="1"/>
          <p:nvPr/>
        </p:nvSpPr>
        <p:spPr>
          <a:xfrm>
            <a:off x="279400" y="793750"/>
            <a:ext cx="9601200" cy="355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spAutoFit/>
          </a:bodyPr>
          <a:lstStyle/>
          <a:p>
            <a:r>
              <a:t>1 - Préambule</a:t>
            </a:r>
          </a:p>
        </p:txBody>
      </p:sp>
      <p:sp>
        <p:nvSpPr>
          <p:cNvPr id="2397" name="Middleboxes                          Ch.5"/>
          <p:cNvSpPr txBox="1"/>
          <p:nvPr/>
        </p:nvSpPr>
        <p:spPr>
          <a:xfrm>
            <a:off x="279400" y="139700"/>
            <a:ext cx="9525000" cy="660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8100" tIns="38100" rIns="38100" bIns="38100" anchor="ctr"/>
          <a:lstStyle/>
          <a:p>
            <a:pPr lvl="1">
              <a:defRPr sz="3600" b="0" i="0" spc="-72">
                <a:latin typeface="+mj-lt"/>
                <a:ea typeface="+mj-ea"/>
                <a:cs typeface="+mj-cs"/>
                <a:sym typeface="Garamond"/>
              </a:defRPr>
            </a:pPr>
            <a:r>
              <a:t>Middleboxes 															          </a:t>
            </a:r>
            <a:r>
              <a:rPr sz="2200" spc="-44">
                <a:latin typeface="Consolas"/>
                <a:ea typeface="Consolas"/>
                <a:cs typeface="Consolas"/>
                <a:sym typeface="Consolas"/>
              </a:rPr>
              <a:t>Ch.5</a:t>
            </a:r>
          </a:p>
        </p:txBody>
      </p:sp>
      <p:sp>
        <p:nvSpPr>
          <p:cNvPr id="2398" name="Contenu du chapitre…"/>
          <p:cNvSpPr txBox="1">
            <a:spLocks noGrp="1"/>
          </p:cNvSpPr>
          <p:nvPr>
            <p:ph type="body" idx="1"/>
          </p:nvPr>
        </p:nvSpPr>
        <p:spPr>
          <a:xfrm>
            <a:off x="244113" y="1428749"/>
            <a:ext cx="9152724" cy="5782905"/>
          </a:xfrm>
          <a:prstGeom prst="rect">
            <a:avLst/>
          </a:prstGeom>
        </p:spPr>
        <p:txBody>
          <a:bodyPr lIns="25400" tIns="25400" rIns="25400" bIns="25400" anchor="t"/>
          <a:lstStyle/>
          <a:p>
            <a:pPr defTabSz="355600">
              <a:spcBef>
                <a:spcPts val="900"/>
              </a:spcBef>
              <a:defRPr sz="1800" b="1" i="1" spc="-36">
                <a:solidFill>
                  <a:srgbClr val="80084E"/>
                </a:solidFill>
                <a:latin typeface="Verdana"/>
                <a:ea typeface="Verdana"/>
                <a:cs typeface="Verdana"/>
                <a:sym typeface="Verdana"/>
              </a:defRPr>
            </a:pPr>
            <a:r>
              <a:t>Contenu du chapitre</a:t>
            </a:r>
          </a:p>
          <a:p>
            <a:pPr marL="254000" lvl="1" indent="-254000">
              <a:lnSpc>
                <a:spcPct val="100000"/>
              </a:lnSpc>
              <a:spcBef>
                <a:spcPts val="400"/>
              </a:spcBef>
              <a:buSzPct val="75000"/>
            </a:pPr>
            <a:endParaRPr/>
          </a:p>
          <a:p>
            <a:pPr marL="254000" lvl="1" indent="-254000">
              <a:lnSpc>
                <a:spcPct val="100000"/>
              </a:lnSpc>
              <a:spcBef>
                <a:spcPts val="400"/>
              </a:spcBef>
              <a:buSzPct val="75000"/>
            </a:pPr>
            <a:endParaRPr/>
          </a:p>
          <a:p>
            <a:pPr marL="230909" indent="-230909">
              <a:buClr>
                <a:srgbClr val="5C86B9"/>
              </a:buClr>
              <a:buSzPct val="50000"/>
              <a:buFont typeface="Zapf Dingbats"/>
              <a:buChar char="✤"/>
            </a:pPr>
            <a:r>
              <a:rPr i="1"/>
              <a:t>Course d'obstacles en tous genres</a:t>
            </a:r>
            <a:br>
              <a:rPr i="1"/>
            </a:br>
            <a:endParaRPr i="1"/>
          </a:p>
          <a:p>
            <a:pPr marL="571500" lvl="1" indent="-254000">
              <a:buSzPct val="75000"/>
              <a:buChar char="‣"/>
            </a:pPr>
            <a:r>
              <a:t>Les boitiers divers et variés encore appelés “middleboxes”</a:t>
            </a:r>
            <a:br/>
            <a:endParaRPr/>
          </a:p>
          <a:p>
            <a:pPr marL="571500" lvl="1" indent="-254000">
              <a:buSzPct val="75000"/>
              <a:buChar char="‣"/>
            </a:pPr>
            <a:r>
              <a:t>Etude de l'impact des équipements NAT/Firewall et protocoles associés dont DHCP</a:t>
            </a:r>
          </a:p>
        </p:txBody>
      </p:sp>
      <p:pic>
        <p:nvPicPr>
          <p:cNvPr id="2399" name="Image" descr="Image"/>
          <p:cNvPicPr>
            <a:picLocks noChangeAspect="1"/>
          </p:cNvPicPr>
          <p:nvPr/>
        </p:nvPicPr>
        <p:blipFill>
          <a:blip r:embed="rId3"/>
          <a:stretch>
            <a:fillRect/>
          </a:stretch>
        </p:blipFill>
        <p:spPr>
          <a:xfrm>
            <a:off x="7025040" y="61030"/>
            <a:ext cx="1088320" cy="1088321"/>
          </a:xfrm>
          <a:prstGeom prst="rect">
            <a:avLst/>
          </a:prstGeom>
          <a:ln w="12700">
            <a:miter lim="400000"/>
          </a:ln>
        </p:spPr>
      </p:pic>
    </p:spTree>
  </p:cSld>
  <p:clrMapOvr>
    <a:masterClrMapping/>
  </p:clrMapOvr>
  <mc:AlternateContent xmlns:mc="http://schemas.openxmlformats.org/markup-compatibility/2006" xmlns:p15="http://schemas.microsoft.com/office/powerpoint/2012/main">
    <mc:Choice Requires="p15">
      <p:transition spd="slow">
        <p15:prstTrans prst="peelOff" invX="1"/>
      </p:transition>
    </mc:Choice>
    <mc:Choice xmlns:p14="http://schemas.microsoft.com/office/powerpoint/2010/main" xmlns:a14="http://schemas.microsoft.com/office/drawing/2010/main" xmlns:m="http://schemas.openxmlformats.org/officeDocument/2006/math" xmlns="" Requires="p14">
      <p:transition spd="med" advClick="1" p14:dur="1000">
        <p:peelOff/>
      </p:transition>
    </mc:Choice>
    <mc:Fallback xmlns:a14="http://schemas.microsoft.com/office/drawing/2010/main" xmlns:m="http://schemas.openxmlformats.org/officeDocument/2006/math"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Editorial">
  <a:themeElements>
    <a:clrScheme name="Editorial">
      <a:dk1>
        <a:srgbClr val="78807B"/>
      </a:dk1>
      <a:lt1>
        <a:srgbClr val="80084E"/>
      </a:lt1>
      <a:dk2>
        <a:srgbClr val="615F5C"/>
      </a:dk2>
      <a:lt2>
        <a:srgbClr val="D6D3CB"/>
      </a:lt2>
      <a:accent1>
        <a:srgbClr val="4D76A4"/>
      </a:accent1>
      <a:accent2>
        <a:srgbClr val="729460"/>
      </a:accent2>
      <a:accent3>
        <a:srgbClr val="D6AD40"/>
      </a:accent3>
      <a:accent4>
        <a:srgbClr val="DC7D39"/>
      </a:accent4>
      <a:accent5>
        <a:srgbClr val="C36061"/>
      </a:accent5>
      <a:accent6>
        <a:srgbClr val="7E649B"/>
      </a:accent6>
      <a:hlink>
        <a:srgbClr val="0000FF"/>
      </a:hlink>
      <a:folHlink>
        <a:srgbClr val="FF00FF"/>
      </a:folHlink>
    </a:clrScheme>
    <a:fontScheme name="Editorial">
      <a:majorFont>
        <a:latin typeface="Garamond"/>
        <a:ea typeface="Garamond"/>
        <a:cs typeface="Garamond"/>
      </a:majorFont>
      <a:minorFont>
        <a:latin typeface="Book Antiqua"/>
        <a:ea typeface="Book Antiqua"/>
        <a:cs typeface="Book Antiqua"/>
      </a:minorFont>
    </a:fontScheme>
    <a:fmtScheme name="Edito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450000" rtl="0" fontAlgn="auto" latinLnBrk="0" hangingPunct="0">
          <a:lnSpc>
            <a:spcPct val="100000"/>
          </a:lnSpc>
          <a:spcBef>
            <a:spcPts val="0"/>
          </a:spcBef>
          <a:spcAft>
            <a:spcPts val="0"/>
          </a:spcAft>
          <a:buClrTx/>
          <a:buSzTx/>
          <a:buFontTx/>
          <a:buNone/>
          <a:tabLst/>
          <a:defRPr kumimoji="0" sz="1600" b="1" i="0" u="none" strike="noStrike" cap="none" spc="0" normalizeH="0" baseline="0">
            <a:ln>
              <a:noFill/>
            </a:ln>
            <a:solidFill>
              <a:srgbClr val="000000"/>
            </a:solidFill>
            <a:effectLst/>
            <a:uFillTx/>
            <a:latin typeface="Lucida Sans Regular"/>
            <a:ea typeface="Lucida Sans Regular"/>
            <a:cs typeface="Lucida Sans Regular"/>
            <a:sym typeface="Lucida Sans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hueOff val="109194"/>
              <a:satOff val="-4874"/>
              <a:lumOff val="12971"/>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355600" rtl="0" fontAlgn="auto" latinLnBrk="0" hangingPunct="0">
          <a:lnSpc>
            <a:spcPct val="90000"/>
          </a:lnSpc>
          <a:spcBef>
            <a:spcPts val="900"/>
          </a:spcBef>
          <a:spcAft>
            <a:spcPts val="0"/>
          </a:spcAft>
          <a:buClrTx/>
          <a:buSzTx/>
          <a:buFontTx/>
          <a:buNone/>
          <a:tabLst/>
          <a:defRPr kumimoji="0" sz="1800" b="1" i="1" u="none" strike="noStrike" cap="none" spc="-36" normalizeH="0" baseline="0">
            <a:ln>
              <a:noFill/>
            </a:ln>
            <a:solidFill>
              <a:srgbClr val="80084E"/>
            </a:solidFill>
            <a:effectLst/>
            <a:uFillTx/>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Editorial">
  <a:themeElements>
    <a:clrScheme name="Editorial">
      <a:dk1>
        <a:srgbClr val="000000"/>
      </a:dk1>
      <a:lt1>
        <a:srgbClr val="FFFFFF"/>
      </a:lt1>
      <a:dk2>
        <a:srgbClr val="615F5C"/>
      </a:dk2>
      <a:lt2>
        <a:srgbClr val="D6D3CB"/>
      </a:lt2>
      <a:accent1>
        <a:srgbClr val="4D76A4"/>
      </a:accent1>
      <a:accent2>
        <a:srgbClr val="729460"/>
      </a:accent2>
      <a:accent3>
        <a:srgbClr val="D6AD40"/>
      </a:accent3>
      <a:accent4>
        <a:srgbClr val="DC7D39"/>
      </a:accent4>
      <a:accent5>
        <a:srgbClr val="C36061"/>
      </a:accent5>
      <a:accent6>
        <a:srgbClr val="7E649B"/>
      </a:accent6>
      <a:hlink>
        <a:srgbClr val="0000FF"/>
      </a:hlink>
      <a:folHlink>
        <a:srgbClr val="FF00FF"/>
      </a:folHlink>
    </a:clrScheme>
    <a:fontScheme name="Editorial">
      <a:majorFont>
        <a:latin typeface="Garamond"/>
        <a:ea typeface="Garamond"/>
        <a:cs typeface="Garamond"/>
      </a:majorFont>
      <a:minorFont>
        <a:latin typeface="Book Antiqua"/>
        <a:ea typeface="Book Antiqua"/>
        <a:cs typeface="Book Antiqua"/>
      </a:minorFont>
    </a:fontScheme>
    <a:fmtScheme name="Editori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450000" rtl="0" fontAlgn="auto" latinLnBrk="0" hangingPunct="0">
          <a:lnSpc>
            <a:spcPct val="100000"/>
          </a:lnSpc>
          <a:spcBef>
            <a:spcPts val="0"/>
          </a:spcBef>
          <a:spcAft>
            <a:spcPts val="0"/>
          </a:spcAft>
          <a:buClrTx/>
          <a:buSzTx/>
          <a:buFontTx/>
          <a:buNone/>
          <a:tabLst/>
          <a:defRPr kumimoji="0" sz="1600" b="1" i="0" u="none" strike="noStrike" cap="none" spc="0" normalizeH="0" baseline="0">
            <a:ln>
              <a:noFill/>
            </a:ln>
            <a:solidFill>
              <a:srgbClr val="000000"/>
            </a:solidFill>
            <a:effectLst/>
            <a:uFillTx/>
            <a:latin typeface="Lucida Sans Regular"/>
            <a:ea typeface="Lucida Sans Regular"/>
            <a:cs typeface="Lucida Sans Regular"/>
            <a:sym typeface="Lucida Sans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hueOff val="109194"/>
              <a:satOff val="-4874"/>
              <a:lumOff val="12971"/>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355600" rtl="0" fontAlgn="auto" latinLnBrk="0" hangingPunct="0">
          <a:lnSpc>
            <a:spcPct val="90000"/>
          </a:lnSpc>
          <a:spcBef>
            <a:spcPts val="900"/>
          </a:spcBef>
          <a:spcAft>
            <a:spcPts val="0"/>
          </a:spcAft>
          <a:buClrTx/>
          <a:buSzTx/>
          <a:buFontTx/>
          <a:buNone/>
          <a:tabLst/>
          <a:defRPr kumimoji="0" sz="1800" b="1" i="1" u="none" strike="noStrike" cap="none" spc="-36" normalizeH="0" baseline="0">
            <a:ln>
              <a:noFill/>
            </a:ln>
            <a:solidFill>
              <a:srgbClr val="80084E"/>
            </a:solidFill>
            <a:effectLst/>
            <a:uFillTx/>
            <a:latin typeface="Verdana"/>
            <a:ea typeface="Verdana"/>
            <a:cs typeface="Verdana"/>
            <a:sym typeface="Verdan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17642</Words>
  <Application>Microsoft Macintosh PowerPoint</Application>
  <PresentationFormat>Personnalisé</PresentationFormat>
  <Paragraphs>2183</Paragraphs>
  <Slides>135</Slides>
  <Notes>72</Notes>
  <HiddenSlides>1</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135</vt:i4>
      </vt:variant>
    </vt:vector>
  </HeadingPairs>
  <TitlesOfParts>
    <vt:vector size="147" baseType="lpstr">
      <vt:lpstr>Arial</vt:lpstr>
      <vt:lpstr>Arial Narrow</vt:lpstr>
      <vt:lpstr>Book Antiqua</vt:lpstr>
      <vt:lpstr>Consolas</vt:lpstr>
      <vt:lpstr>Garamond</vt:lpstr>
      <vt:lpstr>Helvetica</vt:lpstr>
      <vt:lpstr>Helvetica Neue</vt:lpstr>
      <vt:lpstr>Lucida Grande</vt:lpstr>
      <vt:lpstr>Menlo Regular</vt:lpstr>
      <vt:lpstr>Verdana</vt:lpstr>
      <vt:lpstr>Zapf Dingbats</vt:lpstr>
      <vt:lpstr>Editorial</vt:lpstr>
      <vt:lpstr> François Lacomme  &lt;francois.lacomme@2isa.net&gt;   Document provisoire.  Copie et diffusion non autorisées sans accord écrit. Documents liés aux cours et TP : https://utc505.seancetenante.com</vt:lpstr>
      <vt:lpstr>Internet - réseaux et sécurité       Préface</vt:lpstr>
      <vt:lpstr>Internet - réseaux et sécurité       Préface</vt:lpstr>
      <vt:lpstr>Architecture de communication en couches                 Ch.1</vt:lpstr>
      <vt:lpstr>Architecture de communication en couches                 Ch.1</vt:lpstr>
      <vt:lpstr>Présentation PowerPoint</vt:lpstr>
      <vt:lpstr>Présentation PowerPoint</vt:lpstr>
      <vt:lpstr>Architecture de communication en couches                 Ch.1</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François LACOMME</cp:lastModifiedBy>
  <cp:revision>1</cp:revision>
  <dcterms:modified xsi:type="dcterms:W3CDTF">2026-09-30T21:12:23Z</dcterms:modified>
</cp:coreProperties>
</file>